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672" r:id="rId2"/>
    <p:sldMasterId id="2147483673" r:id="rId3"/>
    <p:sldMasterId id="2147483660" r:id="rId4"/>
  </p:sldMasterIdLst>
  <p:sldIdLst>
    <p:sldId id="265" r:id="rId5"/>
    <p:sldId id="659" r:id="rId6"/>
    <p:sldId id="657" r:id="rId7"/>
    <p:sldId id="7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A8"/>
    <a:srgbClr val="DFEA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8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319EAA8-C691-45C7-8D31-ED49C6378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64228" y="2083481"/>
            <a:ext cx="6473371" cy="8699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F3BEFBD-236F-4981-82B8-9EEEC003C9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64228" y="2994025"/>
            <a:ext cx="6473371" cy="6418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F126E0AB-CA4E-40E8-8C7C-8E57A6026D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64228" y="3676423"/>
            <a:ext cx="6473371" cy="6418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Paper ID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8FCC5ED-F80F-4AE1-B118-649702675D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4228" y="4358821"/>
            <a:ext cx="6473371" cy="6418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Email </a:t>
            </a:r>
          </a:p>
        </p:txBody>
      </p:sp>
    </p:spTree>
    <p:extLst>
      <p:ext uri="{BB962C8B-B14F-4D97-AF65-F5344CB8AC3E}">
        <p14:creationId xmlns:p14="http://schemas.microsoft.com/office/powerpoint/2010/main" val="2272493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F2BCAB2-87E2-4C65-8875-6FDDC96854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4688" y="544514"/>
            <a:ext cx="10625137" cy="703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3654919-311D-422D-BE90-E4E396AACD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4688" y="1367972"/>
            <a:ext cx="10625137" cy="4122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2802368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9C1C384-41F2-427E-94C8-AC3FD5B956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4688" y="544514"/>
            <a:ext cx="10625137" cy="703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C67AB21-2F20-42D0-908A-29E1AEEA27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4688" y="1367973"/>
            <a:ext cx="5203825" cy="4122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3470E48-E87B-4C8F-906E-0067B902B6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1367972"/>
            <a:ext cx="5203825" cy="4122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1755734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865C45B8-F997-4807-8C67-7E2F9177F6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4688" y="544514"/>
            <a:ext cx="10625137" cy="703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629C293-EF02-4E92-964E-968B7FE1F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71771" y="1367631"/>
            <a:ext cx="4928054" cy="4122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C569325-81B5-40AC-87F5-546323E63A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4688" y="1367631"/>
            <a:ext cx="5479368" cy="41227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233263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71983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12875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05908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992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05228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9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818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4" r:id="rId3"/>
    <p:sldLayoutId id="2147483702" r:id="rId4"/>
    <p:sldLayoutId id="214748370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794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16EB36C-5C2E-4F0C-9DDD-1AA9209DA08B}"/>
              </a:ext>
            </a:extLst>
          </p:cNvPr>
          <p:cNvSpPr/>
          <p:nvPr/>
        </p:nvSpPr>
        <p:spPr>
          <a:xfrm>
            <a:off x="463151" y="2010032"/>
            <a:ext cx="610254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198563" algn="l"/>
              </a:tabLst>
            </a:pPr>
            <a:r>
              <a:rPr lang="en-US" sz="2200" b="1" dirty="0">
                <a:latin typeface="Arial" panose="020B0604020202020204" pitchFamily="34" charset="0"/>
              </a:rPr>
              <a:t>2021</a:t>
            </a:r>
            <a:endParaRPr lang="en-US" sz="2200" dirty="0">
              <a:latin typeface="Arial" panose="020B0604020202020204" pitchFamily="34" charset="0"/>
            </a:endParaRPr>
          </a:p>
          <a:p>
            <a:pPr>
              <a:tabLst>
                <a:tab pos="1198563" algn="l"/>
              </a:tabLst>
            </a:pP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</a:rPr>
              <a:t>Regional Meetings</a:t>
            </a:r>
            <a:endParaRPr lang="en-US" sz="22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tabLst>
                <a:tab pos="1198563" algn="l"/>
              </a:tabLst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$1,000  	POLY Graduate Meeting -VT</a:t>
            </a:r>
            <a:r>
              <a:rPr lang="en-US" sz="2200" i="1" dirty="0">
                <a:solidFill>
                  <a:srgbClr val="000000"/>
                </a:solidFill>
                <a:latin typeface="Arial" panose="020B0604020202020204" pitchFamily="34" charset="0"/>
              </a:rPr>
              <a:t>(Virtual)</a:t>
            </a:r>
            <a:endParaRPr lang="en-US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tabLst>
                <a:tab pos="1198563" algn="l"/>
              </a:tabLst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$500  	21 Rocky Mount (L. Stratton)</a:t>
            </a:r>
          </a:p>
          <a:p>
            <a:pPr>
              <a:tabLst>
                <a:tab pos="1198563" algn="l"/>
              </a:tabLst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$500  	22 MARM (A.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</a:rPr>
              <a:t>Loveerde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>
              <a:tabLst>
                <a:tab pos="1198563" algn="l"/>
              </a:tabLst>
            </a:pPr>
            <a:endParaRPr lang="en-US" sz="22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tabLst>
                <a:tab pos="1198563" algn="l"/>
              </a:tabLst>
            </a:pP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</a:rPr>
              <a:t>Other Meeting Support</a:t>
            </a:r>
            <a:endParaRPr lang="en-US" sz="22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tabLst>
                <a:tab pos="1198563" algn="l"/>
              </a:tabLst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$1,000  	SERMAC K-12 2021 (T. Hamilton)</a:t>
            </a:r>
            <a:endParaRPr lang="en-US" sz="22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>
              <a:tabLst>
                <a:tab pos="1198563" algn="l"/>
              </a:tabLst>
            </a:pPr>
            <a:r>
              <a:rPr lang="en-US" sz="2200" b="1" dirty="0">
                <a:solidFill>
                  <a:srgbClr val="FFFFFF"/>
                </a:solidFill>
                <a:latin typeface="Arial" panose="020B0604020202020204" pitchFamily="34" charset="0"/>
              </a:rPr>
              <a:t>Regional  $2,000     Other  $1,500</a:t>
            </a:r>
            <a:endParaRPr lang="en-US" sz="22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8" name="Shape 286">
            <a:extLst>
              <a:ext uri="{FF2B5EF4-FFF2-40B4-BE49-F238E27FC236}">
                <a16:creationId xmlns:a16="http://schemas.microsoft.com/office/drawing/2014/main" id="{A2C9F612-C8FF-4B1C-A825-7BADDC2E8F1C}"/>
              </a:ext>
            </a:extLst>
          </p:cNvPr>
          <p:cNvSpPr txBox="1"/>
          <p:nvPr/>
        </p:nvSpPr>
        <p:spPr>
          <a:xfrm>
            <a:off x="1375628" y="379750"/>
            <a:ext cx="10601513" cy="8526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</a:pPr>
            <a:r>
              <a:rPr lang="en-US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POLY’s External Meeting Support </a:t>
            </a:r>
            <a:r>
              <a:rPr lang="en-US" sz="3200" b="1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(</a:t>
            </a:r>
            <a:r>
              <a:rPr lang="en-US" sz="3200" b="1" dirty="0">
                <a:sym typeface="Arial"/>
              </a:rPr>
              <a:t>Regional and Other)</a:t>
            </a:r>
          </a:p>
        </p:txBody>
      </p:sp>
      <p:pic>
        <p:nvPicPr>
          <p:cNvPr id="19" name="Shape 278" descr="http://robinjay.com/wp-content/uploads/2013/12/speaker-woman-at-lectern.jpg">
            <a:extLst>
              <a:ext uri="{FF2B5EF4-FFF2-40B4-BE49-F238E27FC236}">
                <a16:creationId xmlns:a16="http://schemas.microsoft.com/office/drawing/2014/main" id="{06EADE2B-D5B6-49D9-AAA3-882B64536253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/>
        </p:blipFill>
        <p:spPr>
          <a:xfrm flipH="1">
            <a:off x="463151" y="319641"/>
            <a:ext cx="1120153" cy="121267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2046A2A-C1F3-47D8-A72F-DCE1D92343C3}"/>
              </a:ext>
            </a:extLst>
          </p:cNvPr>
          <p:cNvCxnSpPr>
            <a:cxnSpLocks/>
          </p:cNvCxnSpPr>
          <p:nvPr/>
        </p:nvCxnSpPr>
        <p:spPr>
          <a:xfrm>
            <a:off x="1728865" y="1247356"/>
            <a:ext cx="8914122" cy="0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DBC8283A-CB44-4012-8D96-33CA960C89ED}"/>
              </a:ext>
            </a:extLst>
          </p:cNvPr>
          <p:cNvSpPr/>
          <p:nvPr/>
        </p:nvSpPr>
        <p:spPr>
          <a:xfrm>
            <a:off x="6695769" y="2010031"/>
            <a:ext cx="534633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035050" algn="l"/>
              </a:tabLst>
            </a:pP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</a:rPr>
              <a:t>2022</a:t>
            </a:r>
            <a:endParaRPr lang="en-US" sz="2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tabLst>
                <a:tab pos="1035050" algn="l"/>
              </a:tabLst>
            </a:pP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</a:rPr>
              <a:t>Regional Meetings</a:t>
            </a:r>
            <a:endParaRPr lang="en-US" sz="22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tabLst>
                <a:tab pos="1035050" algn="l"/>
              </a:tabLst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</a:rPr>
              <a:t>$500	2022 WRM (Bhowmik)</a:t>
            </a:r>
          </a:p>
          <a:p>
            <a:pPr>
              <a:tabLst>
                <a:tab pos="1035050" algn="l"/>
              </a:tabLst>
            </a:pPr>
            <a:r>
              <a:rPr lang="en-US" sz="2200" dirty="0">
                <a:latin typeface="Arial" panose="020B0604020202020204" pitchFamily="34" charset="0"/>
              </a:rPr>
              <a:t>$500	MARM Self Assembly (NYU)</a:t>
            </a:r>
          </a:p>
          <a:p>
            <a:pPr>
              <a:tabLst>
                <a:tab pos="1035050" algn="l"/>
              </a:tabLst>
            </a:pPr>
            <a:endParaRPr lang="en-US" sz="22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tabLst>
                <a:tab pos="1035050" algn="l"/>
              </a:tabLst>
            </a:pPr>
            <a:endParaRPr lang="en-US" sz="22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tabLst>
                <a:tab pos="1035050" algn="l"/>
              </a:tabLst>
            </a:pP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</a:rPr>
              <a:t>Other Meeting Support</a:t>
            </a:r>
          </a:p>
          <a:p>
            <a:pPr>
              <a:tabLst>
                <a:tab pos="1035050" algn="l"/>
              </a:tabLst>
            </a:pPr>
            <a:r>
              <a:rPr lang="en-US" sz="2200" dirty="0">
                <a:latin typeface="Arial" panose="020B0604020202020204" pitchFamily="34" charset="0"/>
              </a:rPr>
              <a:t>$1,000	Grubbs Fall ACS Symposium</a:t>
            </a:r>
            <a:endParaRPr lang="en-US" sz="22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1E6D3D5-97E0-406D-93E2-B608C3CEDA1C}"/>
              </a:ext>
            </a:extLst>
          </p:cNvPr>
          <p:cNvCxnSpPr/>
          <p:nvPr/>
        </p:nvCxnSpPr>
        <p:spPr>
          <a:xfrm>
            <a:off x="6400802" y="1708879"/>
            <a:ext cx="0" cy="3897442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hape 286">
            <a:extLst>
              <a:ext uri="{FF2B5EF4-FFF2-40B4-BE49-F238E27FC236}">
                <a16:creationId xmlns:a16="http://schemas.microsoft.com/office/drawing/2014/main" id="{9A13EC4F-FABA-4D43-91E7-791DAD8EC3F9}"/>
              </a:ext>
            </a:extLst>
          </p:cNvPr>
          <p:cNvSpPr txBox="1"/>
          <p:nvPr/>
        </p:nvSpPr>
        <p:spPr>
          <a:xfrm>
            <a:off x="1728865" y="1231685"/>
            <a:ext cx="9267357" cy="42630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</a:pPr>
            <a:r>
              <a:rPr lang="en-US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Committee:  Mark </a:t>
            </a:r>
            <a:r>
              <a:rPr lang="en-US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Dadmun</a:t>
            </a:r>
            <a:r>
              <a:rPr lang="en-US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Semra</a:t>
            </a:r>
            <a:r>
              <a:rPr lang="en-US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Colak</a:t>
            </a:r>
            <a:r>
              <a:rPr lang="en-US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Atan</a:t>
            </a:r>
            <a:r>
              <a:rPr lang="en-US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it-IT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Laura Stratton</a:t>
            </a:r>
            <a:endParaRPr lang="en-US" b="1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0787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B24C1-D37A-4CC8-A3C4-58C5EAF98BB2}"/>
              </a:ext>
            </a:extLst>
          </p:cNvPr>
          <p:cNvSpPr txBox="1">
            <a:spLocks/>
          </p:cNvSpPr>
          <p:nvPr/>
        </p:nvSpPr>
        <p:spPr>
          <a:xfrm>
            <a:off x="844104" y="1"/>
            <a:ext cx="10515600" cy="72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000099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Regional Meetings Committee</a:t>
            </a:r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8241E694-B8E5-4B83-BED9-99DD65A8F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9" y="5600401"/>
            <a:ext cx="809584" cy="11725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0D0DDD-C2F2-46CF-A16E-0787F3F1E7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62" b="29993"/>
          <a:stretch/>
        </p:blipFill>
        <p:spPr>
          <a:xfrm>
            <a:off x="10363403" y="6059492"/>
            <a:ext cx="1828597" cy="73474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1C28B2-60BE-43BB-BE89-3B721A1595CB}"/>
              </a:ext>
            </a:extLst>
          </p:cNvPr>
          <p:cNvCxnSpPr>
            <a:cxnSpLocks/>
          </p:cNvCxnSpPr>
          <p:nvPr/>
        </p:nvCxnSpPr>
        <p:spPr>
          <a:xfrm>
            <a:off x="243840" y="609600"/>
            <a:ext cx="11704320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8748AB2-0BF1-49E4-A77A-724860EBD0FD}"/>
              </a:ext>
            </a:extLst>
          </p:cNvPr>
          <p:cNvSpPr txBox="1"/>
          <p:nvPr/>
        </p:nvSpPr>
        <p:spPr>
          <a:xfrm>
            <a:off x="996104" y="1188132"/>
            <a:ext cx="10515600" cy="45858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In 2022, Regional Meetings Committee: </a:t>
            </a:r>
          </a:p>
          <a:p>
            <a:endParaRPr lang="en-US" sz="2400" b="1" dirty="0"/>
          </a:p>
          <a:p>
            <a:pPr marL="1200150" lvl="2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b="1" dirty="0"/>
              <a:t>Chair: </a:t>
            </a:r>
            <a:r>
              <a:rPr lang="en-US" sz="2000" dirty="0"/>
              <a:t>Mark Dadmun </a:t>
            </a:r>
          </a:p>
          <a:p>
            <a:pPr marL="1200150" lvl="2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/>
              <a:t>Laura Stratton </a:t>
            </a:r>
          </a:p>
          <a:p>
            <a:pPr marL="1200150" lvl="2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2000" dirty="0"/>
              <a:t>Ying Yang (University of Nevada, Reno)</a:t>
            </a:r>
          </a:p>
          <a:p>
            <a:pPr marL="1200150" lvl="2" indent="-285750">
              <a:spcAft>
                <a:spcPts val="1200"/>
              </a:spcAft>
              <a:buFont typeface="Wingdings" pitchFamily="2" charset="2"/>
              <a:buChar char="Ø"/>
            </a:pPr>
            <a:endParaRPr lang="en-US" sz="2000" dirty="0"/>
          </a:p>
          <a:p>
            <a:pPr marL="1200150" lvl="2" indent="-285750">
              <a:spcAft>
                <a:spcPts val="1200"/>
              </a:spcAft>
              <a:buFont typeface="Wingdings" pitchFamily="2" charset="2"/>
              <a:buChar char="Ø"/>
            </a:pPr>
            <a:endParaRPr lang="en-US" sz="2000" dirty="0"/>
          </a:p>
          <a:p>
            <a:pPr marL="742950" lvl="1" indent="-285750">
              <a:buFont typeface="Wingdings" pitchFamily="2" charset="2"/>
              <a:buChar char="Ø"/>
            </a:pPr>
            <a:endParaRPr lang="en-US" dirty="0"/>
          </a:p>
          <a:p>
            <a:pPr marL="0" lvl="1" algn="ctr"/>
            <a:r>
              <a:rPr lang="en-US" sz="2400" i="1" dirty="0">
                <a:solidFill>
                  <a:schemeClr val="accent4">
                    <a:lumMod val="50000"/>
                  </a:schemeClr>
                </a:solidFill>
              </a:rPr>
              <a:t>Charge: For POLY to develop a more pro-active approach to interacting with the regional ACS meetings to expand benefits for our members and continue to improve our outreach beyond the national meetings.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0FDE5E-9420-1B46-A0AB-F238FFC46822}"/>
              </a:ext>
            </a:extLst>
          </p:cNvPr>
          <p:cNvSpPr txBox="1"/>
          <p:nvPr/>
        </p:nvSpPr>
        <p:spPr>
          <a:xfrm>
            <a:off x="7627545" y="2504836"/>
            <a:ext cx="35683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Need additional members – please nominate potential members</a:t>
            </a:r>
          </a:p>
        </p:txBody>
      </p:sp>
    </p:spTree>
    <p:extLst>
      <p:ext uri="{BB962C8B-B14F-4D97-AF65-F5344CB8AC3E}">
        <p14:creationId xmlns:p14="http://schemas.microsoft.com/office/powerpoint/2010/main" val="111141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206CEF6-2265-2C4D-B89F-EF95C9545605}"/>
              </a:ext>
            </a:extLst>
          </p:cNvPr>
          <p:cNvSpPr/>
          <p:nvPr/>
        </p:nvSpPr>
        <p:spPr bwMode="auto">
          <a:xfrm>
            <a:off x="216005" y="729963"/>
            <a:ext cx="11783839" cy="5594637"/>
          </a:xfrm>
          <a:prstGeom prst="round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0753747-C792-47A5-A962-D0114FF0CDF6}"/>
              </a:ext>
            </a:extLst>
          </p:cNvPr>
          <p:cNvSpPr txBox="1">
            <a:spLocks/>
          </p:cNvSpPr>
          <p:nvPr/>
        </p:nvSpPr>
        <p:spPr>
          <a:xfrm>
            <a:off x="844104" y="1"/>
            <a:ext cx="10515600" cy="72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000099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Regional Meetings 2022</a:t>
            </a: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4DEE2457-3459-4F6B-BC40-478AC34F7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9" y="5600401"/>
            <a:ext cx="809584" cy="11725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882E0C-C19D-4C77-841A-D64DADCDEE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62" b="29993"/>
          <a:stretch/>
        </p:blipFill>
        <p:spPr>
          <a:xfrm>
            <a:off x="10363403" y="6059492"/>
            <a:ext cx="1828597" cy="73474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61225D-3891-40D4-8E48-18BE868EAAB6}"/>
              </a:ext>
            </a:extLst>
          </p:cNvPr>
          <p:cNvCxnSpPr>
            <a:cxnSpLocks/>
          </p:cNvCxnSpPr>
          <p:nvPr/>
        </p:nvCxnSpPr>
        <p:spPr>
          <a:xfrm>
            <a:off x="243840" y="609600"/>
            <a:ext cx="11704320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4EB6F-B975-4654-8DA2-215FEF9BC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163" y="831764"/>
            <a:ext cx="11425236" cy="5367623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E1E96">
                    <a:lumMod val="75000"/>
                  </a:srgbClr>
                </a:solidFill>
                <a:effectLst/>
                <a:uLnTx/>
                <a:uFillTx/>
                <a:latin typeface="3M Circular TT Book"/>
                <a:ea typeface="+mn-ea"/>
                <a:cs typeface="+mn-cs"/>
              </a:rPr>
              <a:t>In 2022, Proposal for the Regional Meetings Committee: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Build on the momentum from 2021 – replace departing members     </a:t>
            </a:r>
            <a:r>
              <a:rPr lang="en-US" sz="2400" i="1" dirty="0">
                <a:solidFill>
                  <a:srgbClr val="FF0000"/>
                </a:solidFill>
              </a:rPr>
              <a:t>Need Nominations!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Appoint  </a:t>
            </a:r>
            <a:r>
              <a:rPr lang="en-US" sz="2400" b="1" dirty="0"/>
              <a:t>Laura Stratton </a:t>
            </a:r>
            <a:r>
              <a:rPr lang="en-US" sz="2400" dirty="0"/>
              <a:t>as the Co-Chair to work with Mark Dadmun and the Committee </a:t>
            </a:r>
          </a:p>
          <a:p>
            <a:pPr marL="631825" lvl="1" indent="-349250">
              <a:buFont typeface="Courier New" panose="02070309020205020404" pitchFamily="49" charset="0"/>
              <a:buChar char="o"/>
            </a:pPr>
            <a:r>
              <a:rPr lang="en-US" sz="2400" dirty="0"/>
              <a:t>Laura had a great success at Rocky Mountain Regional Meeting in 2021 </a:t>
            </a:r>
          </a:p>
          <a:p>
            <a:endParaRPr lang="en-US" dirty="0"/>
          </a:p>
          <a:p>
            <a:r>
              <a:rPr lang="en-US" b="1" dirty="0">
                <a:solidFill>
                  <a:srgbClr val="000099"/>
                </a:solidFill>
              </a:rPr>
              <a:t>Proposed Strategy: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Have a representative of POLY at as many regional meetings as possible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Potentially focus on students in the area or pre-scope the major audience in those regions and organize target events.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Work on organizing local panel discussion on careers for students, networking hours etc..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Publicize the events on POLY social media channels  </a:t>
            </a:r>
          </a:p>
        </p:txBody>
      </p:sp>
    </p:spTree>
    <p:extLst>
      <p:ext uri="{BB962C8B-B14F-4D97-AF65-F5344CB8AC3E}">
        <p14:creationId xmlns:p14="http://schemas.microsoft.com/office/powerpoint/2010/main" val="401299610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FFA9F3B-DD1A-D64B-B00F-00CE0713F35C}"/>
              </a:ext>
            </a:extLst>
          </p:cNvPr>
          <p:cNvSpPr/>
          <p:nvPr/>
        </p:nvSpPr>
        <p:spPr bwMode="auto">
          <a:xfrm>
            <a:off x="408161" y="1295400"/>
            <a:ext cx="11783839" cy="4764092"/>
          </a:xfrm>
          <a:prstGeom prst="round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FF324A-3B34-4ECD-AA7C-30916806E7B7}"/>
              </a:ext>
            </a:extLst>
          </p:cNvPr>
          <p:cNvSpPr txBox="1"/>
          <p:nvPr/>
        </p:nvSpPr>
        <p:spPr>
          <a:xfrm>
            <a:off x="271515" y="828896"/>
            <a:ext cx="11748510" cy="58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Areas identified for potential opportunity: </a:t>
            </a:r>
          </a:p>
          <a:p>
            <a:pPr marL="920750" lvl="1" indent="-2921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Who attends the Regional Meetings?</a:t>
            </a:r>
          </a:p>
          <a:p>
            <a:pPr marL="1377950" lvl="2" indent="-2921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Industrial scientists at small to mid-size companies</a:t>
            </a:r>
          </a:p>
          <a:p>
            <a:pPr marL="1377950" lvl="2" indent="-2921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Students and early career scientists</a:t>
            </a:r>
          </a:p>
          <a:p>
            <a:pPr marL="1377950" lvl="2" indent="-2921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Faculty at primarily undergraduate institutions</a:t>
            </a:r>
          </a:p>
          <a:p>
            <a:pPr marL="920750" lvl="1" indent="-2921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Can we connect with 2023 Regional Meeting Chairs?</a:t>
            </a:r>
          </a:p>
          <a:p>
            <a:pPr marL="1377950" lvl="2" indent="-2921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 alert them to POLY support of Regional meeting symposia with details and limitations</a:t>
            </a:r>
          </a:p>
          <a:p>
            <a:pPr marL="1377950" lvl="2" indent="-2921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 request their perspective/input/feedback of how POLY may  better serve these communities at Regional meetings</a:t>
            </a:r>
          </a:p>
          <a:p>
            <a:pPr marL="920750" lvl="1" indent="-29210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Can we engage POLY/PMSE Student chapters at Regional meetings?</a:t>
            </a:r>
          </a:p>
          <a:p>
            <a:pPr marL="1377950" lvl="2" indent="-2921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Potential activities include lunch and learn, Science Café, or networking activities. </a:t>
            </a:r>
          </a:p>
          <a:p>
            <a:pPr lvl="2" indent="-338138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Other suggestions:</a:t>
            </a:r>
          </a:p>
          <a:p>
            <a:pPr marL="1157287" lvl="3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Utilize POLY IAB to discuss opportunities for industrial members to network with students/post-docs at Regional Meetings</a:t>
            </a:r>
          </a:p>
          <a:p>
            <a:pPr marL="1157287" lvl="3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POLY Meeting Chairs to discuss opportunities to steer proposed symposia to Regional meetings.</a:t>
            </a:r>
          </a:p>
          <a:p>
            <a:pPr marL="920750" lvl="1" indent="-292100">
              <a:spcBef>
                <a:spcPts val="600"/>
              </a:spcBef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BDD153-2679-4A66-9191-9F5A001CA6F7}"/>
              </a:ext>
            </a:extLst>
          </p:cNvPr>
          <p:cNvSpPr txBox="1">
            <a:spLocks/>
          </p:cNvSpPr>
          <p:nvPr/>
        </p:nvSpPr>
        <p:spPr>
          <a:xfrm>
            <a:off x="844104" y="1"/>
            <a:ext cx="10515600" cy="729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000099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Regional Meetings Committee</a:t>
            </a:r>
          </a:p>
        </p:txBody>
      </p:sp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EFE28EE1-29DE-4FAC-9BE2-7B85E747B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9" y="5600401"/>
            <a:ext cx="809584" cy="11725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20556D-89D8-42A4-8EF8-05DE97F083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62" b="29993"/>
          <a:stretch/>
        </p:blipFill>
        <p:spPr>
          <a:xfrm>
            <a:off x="10363403" y="6059492"/>
            <a:ext cx="1828597" cy="73474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D7A928-650F-41A6-92AC-65BB184BDCA2}"/>
              </a:ext>
            </a:extLst>
          </p:cNvPr>
          <p:cNvCxnSpPr>
            <a:cxnSpLocks/>
          </p:cNvCxnSpPr>
          <p:nvPr/>
        </p:nvCxnSpPr>
        <p:spPr>
          <a:xfrm>
            <a:off x="243840" y="609600"/>
            <a:ext cx="11704320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18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</TotalTime>
  <Words>418</Words>
  <Application>Microsoft Macintosh PowerPoint</Application>
  <PresentationFormat>Widescreen</PresentationFormat>
  <Paragraphs>55</Paragraphs>
  <Slides>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3M Circular TT Book</vt:lpstr>
      <vt:lpstr>72 Black</vt:lpstr>
      <vt:lpstr>Arial</vt:lpstr>
      <vt:lpstr>Calibri</vt:lpstr>
      <vt:lpstr>Courier New</vt:lpstr>
      <vt:lpstr>Segoe</vt:lpstr>
      <vt:lpstr>Wingdings</vt:lpstr>
      <vt:lpstr>3_Custom Design</vt:lpstr>
      <vt:lpstr>1_Custom Design</vt:lpstr>
      <vt:lpstr>2_Custom Design</vt:lpstr>
      <vt:lpstr>Custom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 Schafer</dc:creator>
  <cp:lastModifiedBy>Dadmun, Mark</cp:lastModifiedBy>
  <cp:revision>56</cp:revision>
  <dcterms:created xsi:type="dcterms:W3CDTF">2021-02-09T21:21:47Z</dcterms:created>
  <dcterms:modified xsi:type="dcterms:W3CDTF">2022-08-17T15:00:47Z</dcterms:modified>
</cp:coreProperties>
</file>