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1"/>
  </p:notesMasterIdLst>
  <p:sldIdLst>
    <p:sldId id="747" r:id="rId3"/>
    <p:sldId id="758" r:id="rId4"/>
    <p:sldId id="752" r:id="rId5"/>
    <p:sldId id="755" r:id="rId6"/>
    <p:sldId id="753" r:id="rId7"/>
    <p:sldId id="754" r:id="rId8"/>
    <p:sldId id="756" r:id="rId9"/>
    <p:sldId id="75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38B00B-C305-42F9-91A5-DE2237EE1BC3}" type="datetimeFigureOut">
              <a:rPr lang="en-US" smtClean="0"/>
              <a:t>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0EE932-CE78-4C02-BD86-F3B256A46E97}" type="slidenum">
              <a:rPr lang="en-US" smtClean="0"/>
              <a:t>‹#›</a:t>
            </a:fld>
            <a:endParaRPr lang="en-US"/>
          </a:p>
        </p:txBody>
      </p:sp>
    </p:spTree>
    <p:extLst>
      <p:ext uri="{BB962C8B-B14F-4D97-AF65-F5344CB8AC3E}">
        <p14:creationId xmlns:p14="http://schemas.microsoft.com/office/powerpoint/2010/main" val="1362577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77863"/>
            <a:ext cx="6027737" cy="3390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97771BED-391F-452D-BD01-7141883267D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59182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77863"/>
            <a:ext cx="6027737" cy="3390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97771BED-391F-452D-BD01-7141883267D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13151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77863"/>
            <a:ext cx="6027737" cy="3390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97771BED-391F-452D-BD01-7141883267D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6894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77863"/>
            <a:ext cx="6027737" cy="3390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97771BED-391F-452D-BD01-7141883267D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63253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77863"/>
            <a:ext cx="6027737" cy="3390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97771BED-391F-452D-BD01-7141883267D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07346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77863"/>
            <a:ext cx="6027737" cy="3390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97771BED-391F-452D-BD01-7141883267D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87534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77863"/>
            <a:ext cx="6027737" cy="3390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97771BED-391F-452D-BD01-7141883267D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59182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8163" y="677863"/>
            <a:ext cx="6027737" cy="3390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97771BED-391F-452D-BD01-7141883267D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4651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3667" y="1905001"/>
            <a:ext cx="10242551"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973666" y="4344989"/>
            <a:ext cx="10242551"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4545245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5296706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bwMode="white">
          <a:xfrm>
            <a:off x="508000" y="1411553"/>
            <a:ext cx="11176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1" y="6238876"/>
            <a:ext cx="12192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144842686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962732" y="2355850"/>
            <a:ext cx="10253485"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373347237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21359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7721601" y="6405564"/>
            <a:ext cx="4059767" cy="365125"/>
          </a:xfrm>
          <a:prstGeom prst="rect">
            <a:avLst/>
          </a:prstGeom>
        </p:spPr>
        <p:txBody>
          <a:bodyPr/>
          <a:lstStyle>
            <a:lvl1pPr eaLnBrk="1" hangingPunct="1">
              <a:defRPr>
                <a:latin typeface="Arial" charset="0"/>
                <a:cs typeface="+mn-cs"/>
              </a:defRPr>
            </a:lvl1pPr>
          </a:lstStyle>
          <a:p>
            <a:pPr>
              <a:defRPr/>
            </a:pPr>
            <a:endParaRPr lang="en-US"/>
          </a:p>
        </p:txBody>
      </p:sp>
      <p:sp>
        <p:nvSpPr>
          <p:cNvPr id="4" name="Rectangle 5"/>
          <p:cNvSpPr>
            <a:spLocks noGrp="1" noChangeArrowheads="1"/>
          </p:cNvSpPr>
          <p:nvPr>
            <p:ph type="ftr" sz="quarter" idx="11"/>
          </p:nvPr>
        </p:nvSpPr>
        <p:spPr>
          <a:xfrm>
            <a:off x="406400" y="6410326"/>
            <a:ext cx="4775200" cy="366713"/>
          </a:xfrm>
          <a:prstGeom prst="rect">
            <a:avLst/>
          </a:prstGeom>
        </p:spPr>
        <p:txBody>
          <a:bodyPr/>
          <a:lstStyle>
            <a:lvl1pPr eaLnBrk="1" hangingPunct="1">
              <a:defRPr>
                <a:latin typeface="Arial" charset="0"/>
                <a:cs typeface="+mn-cs"/>
              </a:defRPr>
            </a:lvl1pPr>
          </a:lstStyle>
          <a:p>
            <a:pPr>
              <a:defRPr/>
            </a:pPr>
            <a:endParaRPr lang="en-US"/>
          </a:p>
        </p:txBody>
      </p:sp>
      <p:sp>
        <p:nvSpPr>
          <p:cNvPr id="5" name="Rectangle 6"/>
          <p:cNvSpPr>
            <a:spLocks noGrp="1" noChangeArrowheads="1"/>
          </p:cNvSpPr>
          <p:nvPr>
            <p:ph type="sldNum" sz="quarter" idx="12"/>
          </p:nvPr>
        </p:nvSpPr>
        <p:spPr>
          <a:xfrm>
            <a:off x="5791200" y="1039814"/>
            <a:ext cx="609600" cy="4413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59202C9-3463-46C8-9585-4AECF1DF60E0}" type="slidenum">
              <a:rPr lang="en-US" altLang="en-US"/>
              <a:pPr>
                <a:defRPr/>
              </a:pPr>
              <a:t>‹#›</a:t>
            </a:fld>
            <a:endParaRPr lang="en-US" altLang="en-US"/>
          </a:p>
        </p:txBody>
      </p:sp>
    </p:spTree>
    <p:extLst>
      <p:ext uri="{BB962C8B-B14F-4D97-AF65-F5344CB8AC3E}">
        <p14:creationId xmlns:p14="http://schemas.microsoft.com/office/powerpoint/2010/main" val="3087742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8139D-1790-479F-B0D5-046F41276A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512834-99B8-4C9B-BFD4-6E3CE9EEB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F480ED-515B-47CC-9462-056F0B3FB616}"/>
              </a:ext>
            </a:extLst>
          </p:cNvPr>
          <p:cNvSpPr>
            <a:spLocks noGrp="1"/>
          </p:cNvSpPr>
          <p:nvPr>
            <p:ph type="dt" sz="half" idx="10"/>
          </p:nvPr>
        </p:nvSpPr>
        <p:spPr/>
        <p:txBody>
          <a:bodyPr/>
          <a:lstStyle/>
          <a:p>
            <a:fld id="{1EE51474-923C-4517-88F2-4269A9BB07DF}" type="datetimeFigureOut">
              <a:rPr lang="en-US" smtClean="0"/>
              <a:t>1/26/2024</a:t>
            </a:fld>
            <a:endParaRPr lang="en-US"/>
          </a:p>
        </p:txBody>
      </p:sp>
      <p:sp>
        <p:nvSpPr>
          <p:cNvPr id="5" name="Footer Placeholder 4">
            <a:extLst>
              <a:ext uri="{FF2B5EF4-FFF2-40B4-BE49-F238E27FC236}">
                <a16:creationId xmlns:a16="http://schemas.microsoft.com/office/drawing/2014/main" id="{E18018F6-A713-4139-A251-680474724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31258-A1D2-4430-B517-A2DF139BE7CD}"/>
              </a:ext>
            </a:extLst>
          </p:cNvPr>
          <p:cNvSpPr>
            <a:spLocks noGrp="1"/>
          </p:cNvSpPr>
          <p:nvPr>
            <p:ph type="sldNum" sz="quarter" idx="12"/>
          </p:nvPr>
        </p:nvSpPr>
        <p:spPr/>
        <p:txBody>
          <a:bodyPr/>
          <a:lstStyle/>
          <a:p>
            <a:fld id="{118B2DE8-144D-40FC-9EB5-27727F5B95D8}" type="slidenum">
              <a:rPr lang="en-US" smtClean="0"/>
              <a:t>‹#›</a:t>
            </a:fld>
            <a:endParaRPr lang="en-US"/>
          </a:p>
        </p:txBody>
      </p:sp>
    </p:spTree>
    <p:extLst>
      <p:ext uri="{BB962C8B-B14F-4D97-AF65-F5344CB8AC3E}">
        <p14:creationId xmlns:p14="http://schemas.microsoft.com/office/powerpoint/2010/main" val="418426784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E463E-F00E-4CE6-9B0F-8170421638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824E00-1531-42E4-A39E-7C84FF1A9C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5703E2-56D5-4972-92A4-F1C86821C72E}"/>
              </a:ext>
            </a:extLst>
          </p:cNvPr>
          <p:cNvSpPr>
            <a:spLocks noGrp="1"/>
          </p:cNvSpPr>
          <p:nvPr>
            <p:ph type="dt" sz="half" idx="10"/>
          </p:nvPr>
        </p:nvSpPr>
        <p:spPr/>
        <p:txBody>
          <a:bodyPr/>
          <a:lstStyle/>
          <a:p>
            <a:fld id="{1EE51474-923C-4517-88F2-4269A9BB07DF}" type="datetimeFigureOut">
              <a:rPr lang="en-US" smtClean="0"/>
              <a:t>1/26/2024</a:t>
            </a:fld>
            <a:endParaRPr lang="en-US"/>
          </a:p>
        </p:txBody>
      </p:sp>
      <p:sp>
        <p:nvSpPr>
          <p:cNvPr id="5" name="Footer Placeholder 4">
            <a:extLst>
              <a:ext uri="{FF2B5EF4-FFF2-40B4-BE49-F238E27FC236}">
                <a16:creationId xmlns:a16="http://schemas.microsoft.com/office/drawing/2014/main" id="{2F976AC3-B1F5-4678-8CD3-7D2490D0B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96903B-323C-47F0-8FBC-D816651BEC4C}"/>
              </a:ext>
            </a:extLst>
          </p:cNvPr>
          <p:cNvSpPr>
            <a:spLocks noGrp="1"/>
          </p:cNvSpPr>
          <p:nvPr>
            <p:ph type="sldNum" sz="quarter" idx="12"/>
          </p:nvPr>
        </p:nvSpPr>
        <p:spPr/>
        <p:txBody>
          <a:bodyPr/>
          <a:lstStyle/>
          <a:p>
            <a:fld id="{118B2DE8-144D-40FC-9EB5-27727F5B95D8}" type="slidenum">
              <a:rPr lang="en-US" smtClean="0"/>
              <a:t>‹#›</a:t>
            </a:fld>
            <a:endParaRPr lang="en-US"/>
          </a:p>
        </p:txBody>
      </p:sp>
    </p:spTree>
    <p:extLst>
      <p:ext uri="{BB962C8B-B14F-4D97-AF65-F5344CB8AC3E}">
        <p14:creationId xmlns:p14="http://schemas.microsoft.com/office/powerpoint/2010/main" val="423633458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84BAE-1C35-41ED-9F51-4DF651222A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84C16E-E661-4240-9DEB-3FFF2D4670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47A8ABC-4CCF-44D8-A399-BEF0A5232D1D}"/>
              </a:ext>
            </a:extLst>
          </p:cNvPr>
          <p:cNvSpPr>
            <a:spLocks noGrp="1"/>
          </p:cNvSpPr>
          <p:nvPr>
            <p:ph type="dt" sz="half" idx="10"/>
          </p:nvPr>
        </p:nvSpPr>
        <p:spPr/>
        <p:txBody>
          <a:bodyPr/>
          <a:lstStyle/>
          <a:p>
            <a:fld id="{1EE51474-923C-4517-88F2-4269A9BB07DF}" type="datetimeFigureOut">
              <a:rPr lang="en-US" smtClean="0"/>
              <a:t>1/26/2024</a:t>
            </a:fld>
            <a:endParaRPr lang="en-US"/>
          </a:p>
        </p:txBody>
      </p:sp>
      <p:sp>
        <p:nvSpPr>
          <p:cNvPr id="5" name="Footer Placeholder 4">
            <a:extLst>
              <a:ext uri="{FF2B5EF4-FFF2-40B4-BE49-F238E27FC236}">
                <a16:creationId xmlns:a16="http://schemas.microsoft.com/office/drawing/2014/main" id="{C0B8BAE7-15EA-4FB0-88C8-C604201C78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C2303-1C57-4B4E-9007-A1691503369F}"/>
              </a:ext>
            </a:extLst>
          </p:cNvPr>
          <p:cNvSpPr>
            <a:spLocks noGrp="1"/>
          </p:cNvSpPr>
          <p:nvPr>
            <p:ph type="sldNum" sz="quarter" idx="12"/>
          </p:nvPr>
        </p:nvSpPr>
        <p:spPr/>
        <p:txBody>
          <a:bodyPr/>
          <a:lstStyle/>
          <a:p>
            <a:fld id="{118B2DE8-144D-40FC-9EB5-27727F5B95D8}" type="slidenum">
              <a:rPr lang="en-US" smtClean="0"/>
              <a:t>‹#›</a:t>
            </a:fld>
            <a:endParaRPr lang="en-US"/>
          </a:p>
        </p:txBody>
      </p:sp>
    </p:spTree>
    <p:extLst>
      <p:ext uri="{BB962C8B-B14F-4D97-AF65-F5344CB8AC3E}">
        <p14:creationId xmlns:p14="http://schemas.microsoft.com/office/powerpoint/2010/main" val="3734922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9EC0D-CD42-4C2B-ADA8-67DA4BDAC9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57151F-233D-443C-AE76-7A4ADA6601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CE40A5-7CE7-44E9-B2F8-055DA31D3B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E59765-328E-4247-8F11-AB08C79C7A62}"/>
              </a:ext>
            </a:extLst>
          </p:cNvPr>
          <p:cNvSpPr>
            <a:spLocks noGrp="1"/>
          </p:cNvSpPr>
          <p:nvPr>
            <p:ph type="dt" sz="half" idx="10"/>
          </p:nvPr>
        </p:nvSpPr>
        <p:spPr/>
        <p:txBody>
          <a:bodyPr/>
          <a:lstStyle/>
          <a:p>
            <a:fld id="{1EE51474-923C-4517-88F2-4269A9BB07DF}" type="datetimeFigureOut">
              <a:rPr lang="en-US" smtClean="0"/>
              <a:t>1/26/2024</a:t>
            </a:fld>
            <a:endParaRPr lang="en-US"/>
          </a:p>
        </p:txBody>
      </p:sp>
      <p:sp>
        <p:nvSpPr>
          <p:cNvPr id="6" name="Footer Placeholder 5">
            <a:extLst>
              <a:ext uri="{FF2B5EF4-FFF2-40B4-BE49-F238E27FC236}">
                <a16:creationId xmlns:a16="http://schemas.microsoft.com/office/drawing/2014/main" id="{7CEAF235-67ED-4E2C-9A00-8CFE20FCAC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A7A2FF-DB30-4270-8320-389DFBEB3633}"/>
              </a:ext>
            </a:extLst>
          </p:cNvPr>
          <p:cNvSpPr>
            <a:spLocks noGrp="1"/>
          </p:cNvSpPr>
          <p:nvPr>
            <p:ph type="sldNum" sz="quarter" idx="12"/>
          </p:nvPr>
        </p:nvSpPr>
        <p:spPr/>
        <p:txBody>
          <a:bodyPr/>
          <a:lstStyle/>
          <a:p>
            <a:fld id="{118B2DE8-144D-40FC-9EB5-27727F5B95D8}" type="slidenum">
              <a:rPr lang="en-US" smtClean="0"/>
              <a:t>‹#›</a:t>
            </a:fld>
            <a:endParaRPr lang="en-US"/>
          </a:p>
        </p:txBody>
      </p:sp>
    </p:spTree>
    <p:extLst>
      <p:ext uri="{BB962C8B-B14F-4D97-AF65-F5344CB8AC3E}">
        <p14:creationId xmlns:p14="http://schemas.microsoft.com/office/powerpoint/2010/main" val="422471691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1EE03-37AB-4332-B197-51FBAFDC11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CC34D4B-1D0B-4B7D-8B3B-5C66110E71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A9C142-4AD1-4C4B-8A69-6E50C8E5B9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3C2F60-0421-457C-AFDC-51546469AF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369A1D-A850-4D3C-8225-1AF777D797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EEDE88-B178-4C29-B56E-3A2D8AAEB282}"/>
              </a:ext>
            </a:extLst>
          </p:cNvPr>
          <p:cNvSpPr>
            <a:spLocks noGrp="1"/>
          </p:cNvSpPr>
          <p:nvPr>
            <p:ph type="dt" sz="half" idx="10"/>
          </p:nvPr>
        </p:nvSpPr>
        <p:spPr/>
        <p:txBody>
          <a:bodyPr/>
          <a:lstStyle/>
          <a:p>
            <a:fld id="{1EE51474-923C-4517-88F2-4269A9BB07DF}" type="datetimeFigureOut">
              <a:rPr lang="en-US" smtClean="0"/>
              <a:t>1/26/2024</a:t>
            </a:fld>
            <a:endParaRPr lang="en-US"/>
          </a:p>
        </p:txBody>
      </p:sp>
      <p:sp>
        <p:nvSpPr>
          <p:cNvPr id="8" name="Footer Placeholder 7">
            <a:extLst>
              <a:ext uri="{FF2B5EF4-FFF2-40B4-BE49-F238E27FC236}">
                <a16:creationId xmlns:a16="http://schemas.microsoft.com/office/drawing/2014/main" id="{028789D2-9A27-4939-B90E-6A64CE1A3F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9D6F03-EC60-4CCD-8F00-A740105CCA55}"/>
              </a:ext>
            </a:extLst>
          </p:cNvPr>
          <p:cNvSpPr>
            <a:spLocks noGrp="1"/>
          </p:cNvSpPr>
          <p:nvPr>
            <p:ph type="sldNum" sz="quarter" idx="12"/>
          </p:nvPr>
        </p:nvSpPr>
        <p:spPr/>
        <p:txBody>
          <a:bodyPr/>
          <a:lstStyle/>
          <a:p>
            <a:fld id="{118B2DE8-144D-40FC-9EB5-27727F5B95D8}" type="slidenum">
              <a:rPr lang="en-US" smtClean="0"/>
              <a:t>‹#›</a:t>
            </a:fld>
            <a:endParaRPr lang="en-US"/>
          </a:p>
        </p:txBody>
      </p:sp>
    </p:spTree>
    <p:extLst>
      <p:ext uri="{BB962C8B-B14F-4D97-AF65-F5344CB8AC3E}">
        <p14:creationId xmlns:p14="http://schemas.microsoft.com/office/powerpoint/2010/main" val="203301724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21A1D-6E41-4A02-B6A6-AAABB6D0C8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DC7D1E-FA1A-4CA2-906B-210B8852392E}"/>
              </a:ext>
            </a:extLst>
          </p:cNvPr>
          <p:cNvSpPr>
            <a:spLocks noGrp="1"/>
          </p:cNvSpPr>
          <p:nvPr>
            <p:ph type="dt" sz="half" idx="10"/>
          </p:nvPr>
        </p:nvSpPr>
        <p:spPr/>
        <p:txBody>
          <a:bodyPr/>
          <a:lstStyle/>
          <a:p>
            <a:fld id="{1EE51474-923C-4517-88F2-4269A9BB07DF}" type="datetimeFigureOut">
              <a:rPr lang="en-US" smtClean="0"/>
              <a:t>1/26/2024</a:t>
            </a:fld>
            <a:endParaRPr lang="en-US"/>
          </a:p>
        </p:txBody>
      </p:sp>
      <p:sp>
        <p:nvSpPr>
          <p:cNvPr id="4" name="Footer Placeholder 3">
            <a:extLst>
              <a:ext uri="{FF2B5EF4-FFF2-40B4-BE49-F238E27FC236}">
                <a16:creationId xmlns:a16="http://schemas.microsoft.com/office/drawing/2014/main" id="{4748C385-ACD0-4B88-99E9-F48BE6F675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3204D2-0695-4FEF-8981-D46290449EA8}"/>
              </a:ext>
            </a:extLst>
          </p:cNvPr>
          <p:cNvSpPr>
            <a:spLocks noGrp="1"/>
          </p:cNvSpPr>
          <p:nvPr>
            <p:ph type="sldNum" sz="quarter" idx="12"/>
          </p:nvPr>
        </p:nvSpPr>
        <p:spPr/>
        <p:txBody>
          <a:bodyPr/>
          <a:lstStyle/>
          <a:p>
            <a:fld id="{118B2DE8-144D-40FC-9EB5-27727F5B95D8}" type="slidenum">
              <a:rPr lang="en-US" smtClean="0"/>
              <a:t>‹#›</a:t>
            </a:fld>
            <a:endParaRPr lang="en-US"/>
          </a:p>
        </p:txBody>
      </p:sp>
    </p:spTree>
    <p:extLst>
      <p:ext uri="{BB962C8B-B14F-4D97-AF65-F5344CB8AC3E}">
        <p14:creationId xmlns:p14="http://schemas.microsoft.com/office/powerpoint/2010/main" val="66901124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962732" y="2355850"/>
            <a:ext cx="10253485"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286717464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189A7A-4747-4D87-9A55-8495F0281C4F}"/>
              </a:ext>
            </a:extLst>
          </p:cNvPr>
          <p:cNvSpPr>
            <a:spLocks noGrp="1"/>
          </p:cNvSpPr>
          <p:nvPr>
            <p:ph type="dt" sz="half" idx="10"/>
          </p:nvPr>
        </p:nvSpPr>
        <p:spPr/>
        <p:txBody>
          <a:bodyPr/>
          <a:lstStyle/>
          <a:p>
            <a:fld id="{1EE51474-923C-4517-88F2-4269A9BB07DF}" type="datetimeFigureOut">
              <a:rPr lang="en-US" smtClean="0"/>
              <a:t>1/26/2024</a:t>
            </a:fld>
            <a:endParaRPr lang="en-US"/>
          </a:p>
        </p:txBody>
      </p:sp>
      <p:sp>
        <p:nvSpPr>
          <p:cNvPr id="3" name="Footer Placeholder 2">
            <a:extLst>
              <a:ext uri="{FF2B5EF4-FFF2-40B4-BE49-F238E27FC236}">
                <a16:creationId xmlns:a16="http://schemas.microsoft.com/office/drawing/2014/main" id="{6448FF52-2F1A-4AD6-92D6-61714A857F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DC4628-931E-4F26-93D7-C7C1E8E17DF3}"/>
              </a:ext>
            </a:extLst>
          </p:cNvPr>
          <p:cNvSpPr>
            <a:spLocks noGrp="1"/>
          </p:cNvSpPr>
          <p:nvPr>
            <p:ph type="sldNum" sz="quarter" idx="12"/>
          </p:nvPr>
        </p:nvSpPr>
        <p:spPr/>
        <p:txBody>
          <a:bodyPr/>
          <a:lstStyle/>
          <a:p>
            <a:fld id="{118B2DE8-144D-40FC-9EB5-27727F5B95D8}" type="slidenum">
              <a:rPr lang="en-US" smtClean="0"/>
              <a:t>‹#›</a:t>
            </a:fld>
            <a:endParaRPr lang="en-US"/>
          </a:p>
        </p:txBody>
      </p:sp>
    </p:spTree>
    <p:extLst>
      <p:ext uri="{BB962C8B-B14F-4D97-AF65-F5344CB8AC3E}">
        <p14:creationId xmlns:p14="http://schemas.microsoft.com/office/powerpoint/2010/main" val="55161777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3F8EA-FAF6-4EB4-896D-1BBAC55CF9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9C928C-504D-4AFB-A097-CEB737D6F4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40E3E2-A4A2-4F48-BD24-7CC5F0C5EC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20080F-8943-43C9-B8BF-E405D2041B3A}"/>
              </a:ext>
            </a:extLst>
          </p:cNvPr>
          <p:cNvSpPr>
            <a:spLocks noGrp="1"/>
          </p:cNvSpPr>
          <p:nvPr>
            <p:ph type="dt" sz="half" idx="10"/>
          </p:nvPr>
        </p:nvSpPr>
        <p:spPr/>
        <p:txBody>
          <a:bodyPr/>
          <a:lstStyle/>
          <a:p>
            <a:fld id="{1EE51474-923C-4517-88F2-4269A9BB07DF}" type="datetimeFigureOut">
              <a:rPr lang="en-US" smtClean="0"/>
              <a:t>1/26/2024</a:t>
            </a:fld>
            <a:endParaRPr lang="en-US"/>
          </a:p>
        </p:txBody>
      </p:sp>
      <p:sp>
        <p:nvSpPr>
          <p:cNvPr id="6" name="Footer Placeholder 5">
            <a:extLst>
              <a:ext uri="{FF2B5EF4-FFF2-40B4-BE49-F238E27FC236}">
                <a16:creationId xmlns:a16="http://schemas.microsoft.com/office/drawing/2014/main" id="{55391CCA-5BAD-4EB3-9468-9310A45C8A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B1042F-F4A9-4353-A720-E1BD226C48A1}"/>
              </a:ext>
            </a:extLst>
          </p:cNvPr>
          <p:cNvSpPr>
            <a:spLocks noGrp="1"/>
          </p:cNvSpPr>
          <p:nvPr>
            <p:ph type="sldNum" sz="quarter" idx="12"/>
          </p:nvPr>
        </p:nvSpPr>
        <p:spPr/>
        <p:txBody>
          <a:bodyPr/>
          <a:lstStyle/>
          <a:p>
            <a:fld id="{118B2DE8-144D-40FC-9EB5-27727F5B95D8}" type="slidenum">
              <a:rPr lang="en-US" smtClean="0"/>
              <a:t>‹#›</a:t>
            </a:fld>
            <a:endParaRPr lang="en-US"/>
          </a:p>
        </p:txBody>
      </p:sp>
    </p:spTree>
    <p:extLst>
      <p:ext uri="{BB962C8B-B14F-4D97-AF65-F5344CB8AC3E}">
        <p14:creationId xmlns:p14="http://schemas.microsoft.com/office/powerpoint/2010/main" val="22187640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AFB94-0839-4E17-8AE4-BC25BDEB9D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AABC4E-CE35-4183-8A91-92D5ACD750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5A5C87-53F3-434A-9F9F-35D051FEEA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CE7121-5596-48FF-B933-C9FDA3C052BE}"/>
              </a:ext>
            </a:extLst>
          </p:cNvPr>
          <p:cNvSpPr>
            <a:spLocks noGrp="1"/>
          </p:cNvSpPr>
          <p:nvPr>
            <p:ph type="dt" sz="half" idx="10"/>
          </p:nvPr>
        </p:nvSpPr>
        <p:spPr/>
        <p:txBody>
          <a:bodyPr/>
          <a:lstStyle/>
          <a:p>
            <a:fld id="{1EE51474-923C-4517-88F2-4269A9BB07DF}" type="datetimeFigureOut">
              <a:rPr lang="en-US" smtClean="0"/>
              <a:t>1/26/2024</a:t>
            </a:fld>
            <a:endParaRPr lang="en-US"/>
          </a:p>
        </p:txBody>
      </p:sp>
      <p:sp>
        <p:nvSpPr>
          <p:cNvPr id="6" name="Footer Placeholder 5">
            <a:extLst>
              <a:ext uri="{FF2B5EF4-FFF2-40B4-BE49-F238E27FC236}">
                <a16:creationId xmlns:a16="http://schemas.microsoft.com/office/drawing/2014/main" id="{9DA33463-D93F-4C45-8B60-5F9CF7EC2D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92CD36-FEFD-4CF2-837F-45C33779CE66}"/>
              </a:ext>
            </a:extLst>
          </p:cNvPr>
          <p:cNvSpPr>
            <a:spLocks noGrp="1"/>
          </p:cNvSpPr>
          <p:nvPr>
            <p:ph type="sldNum" sz="quarter" idx="12"/>
          </p:nvPr>
        </p:nvSpPr>
        <p:spPr/>
        <p:txBody>
          <a:bodyPr/>
          <a:lstStyle/>
          <a:p>
            <a:fld id="{118B2DE8-144D-40FC-9EB5-27727F5B95D8}" type="slidenum">
              <a:rPr lang="en-US" smtClean="0"/>
              <a:t>‹#›</a:t>
            </a:fld>
            <a:endParaRPr lang="en-US"/>
          </a:p>
        </p:txBody>
      </p:sp>
    </p:spTree>
    <p:extLst>
      <p:ext uri="{BB962C8B-B14F-4D97-AF65-F5344CB8AC3E}">
        <p14:creationId xmlns:p14="http://schemas.microsoft.com/office/powerpoint/2010/main" val="6873565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A6319-0C78-4A9A-806D-177CA88E04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F4C3F0-7EAD-4366-A437-D15522CAB2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F87B3F-4B6A-4E96-A6CB-2EC9A2BB29C1}"/>
              </a:ext>
            </a:extLst>
          </p:cNvPr>
          <p:cNvSpPr>
            <a:spLocks noGrp="1"/>
          </p:cNvSpPr>
          <p:nvPr>
            <p:ph type="dt" sz="half" idx="10"/>
          </p:nvPr>
        </p:nvSpPr>
        <p:spPr/>
        <p:txBody>
          <a:bodyPr/>
          <a:lstStyle/>
          <a:p>
            <a:fld id="{1EE51474-923C-4517-88F2-4269A9BB07DF}" type="datetimeFigureOut">
              <a:rPr lang="en-US" smtClean="0"/>
              <a:t>1/26/2024</a:t>
            </a:fld>
            <a:endParaRPr lang="en-US"/>
          </a:p>
        </p:txBody>
      </p:sp>
      <p:sp>
        <p:nvSpPr>
          <p:cNvPr id="5" name="Footer Placeholder 4">
            <a:extLst>
              <a:ext uri="{FF2B5EF4-FFF2-40B4-BE49-F238E27FC236}">
                <a16:creationId xmlns:a16="http://schemas.microsoft.com/office/drawing/2014/main" id="{1F86BA1C-90E5-4EDB-93E1-9C911D2B06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6B42E4-FBE6-4B4A-ACC2-AF9879C7364E}"/>
              </a:ext>
            </a:extLst>
          </p:cNvPr>
          <p:cNvSpPr>
            <a:spLocks noGrp="1"/>
          </p:cNvSpPr>
          <p:nvPr>
            <p:ph type="sldNum" sz="quarter" idx="12"/>
          </p:nvPr>
        </p:nvSpPr>
        <p:spPr/>
        <p:txBody>
          <a:bodyPr/>
          <a:lstStyle/>
          <a:p>
            <a:fld id="{118B2DE8-144D-40FC-9EB5-27727F5B95D8}" type="slidenum">
              <a:rPr lang="en-US" smtClean="0"/>
              <a:t>‹#›</a:t>
            </a:fld>
            <a:endParaRPr lang="en-US"/>
          </a:p>
        </p:txBody>
      </p:sp>
    </p:spTree>
    <p:extLst>
      <p:ext uri="{BB962C8B-B14F-4D97-AF65-F5344CB8AC3E}">
        <p14:creationId xmlns:p14="http://schemas.microsoft.com/office/powerpoint/2010/main" val="37321252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DF3B07-63BE-42FD-85EF-8B7F214A8F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6E8CD8-8170-4ABC-AACF-0B150E2A39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A867B-C877-4DF2-AEF3-B3C035554A58}"/>
              </a:ext>
            </a:extLst>
          </p:cNvPr>
          <p:cNvSpPr>
            <a:spLocks noGrp="1"/>
          </p:cNvSpPr>
          <p:nvPr>
            <p:ph type="dt" sz="half" idx="10"/>
          </p:nvPr>
        </p:nvSpPr>
        <p:spPr/>
        <p:txBody>
          <a:bodyPr/>
          <a:lstStyle/>
          <a:p>
            <a:fld id="{1EE51474-923C-4517-88F2-4269A9BB07DF}" type="datetimeFigureOut">
              <a:rPr lang="en-US" smtClean="0"/>
              <a:t>1/26/2024</a:t>
            </a:fld>
            <a:endParaRPr lang="en-US"/>
          </a:p>
        </p:txBody>
      </p:sp>
      <p:sp>
        <p:nvSpPr>
          <p:cNvPr id="5" name="Footer Placeholder 4">
            <a:extLst>
              <a:ext uri="{FF2B5EF4-FFF2-40B4-BE49-F238E27FC236}">
                <a16:creationId xmlns:a16="http://schemas.microsoft.com/office/drawing/2014/main" id="{235FAD6D-6C28-4CF0-97AB-57630D9109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C7A225-DFCB-4417-94D5-960FA5EC7405}"/>
              </a:ext>
            </a:extLst>
          </p:cNvPr>
          <p:cNvSpPr>
            <a:spLocks noGrp="1"/>
          </p:cNvSpPr>
          <p:nvPr>
            <p:ph type="sldNum" sz="quarter" idx="12"/>
          </p:nvPr>
        </p:nvSpPr>
        <p:spPr/>
        <p:txBody>
          <a:bodyPr/>
          <a:lstStyle/>
          <a:p>
            <a:fld id="{118B2DE8-144D-40FC-9EB5-27727F5B95D8}" type="slidenum">
              <a:rPr lang="en-US" smtClean="0"/>
              <a:t>‹#›</a:t>
            </a:fld>
            <a:endParaRPr lang="en-US"/>
          </a:p>
        </p:txBody>
      </p:sp>
    </p:spTree>
    <p:extLst>
      <p:ext uri="{BB962C8B-B14F-4D97-AF65-F5344CB8AC3E}">
        <p14:creationId xmlns:p14="http://schemas.microsoft.com/office/powerpoint/2010/main" val="1258728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508000" y="1411552"/>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297194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508000" y="1412875"/>
            <a:ext cx="11176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325609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411553"/>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11553"/>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869819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8000" y="1757802"/>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507999" y="2174875"/>
            <a:ext cx="54864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4642" y="1757802"/>
            <a:ext cx="548935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49063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5933508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7119796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770976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620912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230188"/>
            <a:ext cx="11176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027" name="Text Placeholder 2"/>
          <p:cNvSpPr>
            <a:spLocks noGrp="1"/>
          </p:cNvSpPr>
          <p:nvPr>
            <p:ph type="body" idx="1"/>
          </p:nvPr>
        </p:nvSpPr>
        <p:spPr bwMode="auto">
          <a:xfrm>
            <a:off x="508000" y="1412875"/>
            <a:ext cx="11176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716905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pitchFamily="34" charset="0"/>
        </a:defRPr>
      </a:lvl9pPr>
    </p:titleStyle>
    <p:bodyStyle>
      <a:lvl1pPr marL="396875" indent="-396875" algn="l" defTabSz="912813" rtl="0" eaLnBrk="0" fontAlgn="base" hangingPunct="0">
        <a:lnSpc>
          <a:spcPct val="90000"/>
        </a:lnSpc>
        <a:spcBef>
          <a:spcPct val="20000"/>
        </a:spcBef>
        <a:spcAft>
          <a:spcPct val="0"/>
        </a:spcAft>
        <a:buBlip>
          <a:blip r:embed="rId16"/>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7"/>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AEC9CD-EE34-4C63-BE18-D668F329B6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94ECA0-BCAC-4A20-97DC-9EAB71AC89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476629-C04E-4C10-B3AC-E360B47256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51474-923C-4517-88F2-4269A9BB07DF}" type="datetimeFigureOut">
              <a:rPr lang="en-US" smtClean="0"/>
              <a:t>1/26/2024</a:t>
            </a:fld>
            <a:endParaRPr lang="en-US"/>
          </a:p>
        </p:txBody>
      </p:sp>
      <p:sp>
        <p:nvSpPr>
          <p:cNvPr id="5" name="Footer Placeholder 4">
            <a:extLst>
              <a:ext uri="{FF2B5EF4-FFF2-40B4-BE49-F238E27FC236}">
                <a16:creationId xmlns:a16="http://schemas.microsoft.com/office/drawing/2014/main" id="{9658BADB-1808-49D8-8714-05DC50E717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342243-6007-4BA4-908B-53615F49E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B2DE8-144D-40FC-9EB5-27727F5B95D8}" type="slidenum">
              <a:rPr lang="en-US" smtClean="0"/>
              <a:t>‹#›</a:t>
            </a:fld>
            <a:endParaRPr lang="en-US"/>
          </a:p>
        </p:txBody>
      </p:sp>
    </p:spTree>
    <p:extLst>
      <p:ext uri="{BB962C8B-B14F-4D97-AF65-F5344CB8AC3E}">
        <p14:creationId xmlns:p14="http://schemas.microsoft.com/office/powerpoint/2010/main" val="144034079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hyperlink" Target="https://www.polyacs.net/polywinterexe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2A46C3E-6779-D9A8-0D9C-A6253B2AB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59" y="5600401"/>
            <a:ext cx="809584" cy="1172572"/>
          </a:xfrm>
          <a:prstGeom prst="rect">
            <a:avLst/>
          </a:prstGeom>
        </p:spPr>
      </p:pic>
      <p:sp>
        <p:nvSpPr>
          <p:cNvPr id="9" name="TextBox 8">
            <a:extLst>
              <a:ext uri="{FF2B5EF4-FFF2-40B4-BE49-F238E27FC236}">
                <a16:creationId xmlns:a16="http://schemas.microsoft.com/office/drawing/2014/main" id="{8CEBD5A5-76A5-44F6-8730-EED87D26CBB7}"/>
              </a:ext>
            </a:extLst>
          </p:cNvPr>
          <p:cNvSpPr txBox="1"/>
          <p:nvPr/>
        </p:nvSpPr>
        <p:spPr>
          <a:xfrm>
            <a:off x="408161" y="6487483"/>
            <a:ext cx="56878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99"/>
                </a:solidFill>
                <a:effectLst/>
                <a:uLnTx/>
                <a:uFillTx/>
                <a:latin typeface="Calibri" panose="020F0502020204030204"/>
                <a:ea typeface="+mn-ea"/>
                <a:cs typeface="+mn-cs"/>
              </a:rPr>
              <a:t>American Chemical Society Division of Polymer Chemistry</a:t>
            </a:r>
          </a:p>
        </p:txBody>
      </p:sp>
      <p:cxnSp>
        <p:nvCxnSpPr>
          <p:cNvPr id="10" name="Straight Connector 9">
            <a:extLst>
              <a:ext uri="{FF2B5EF4-FFF2-40B4-BE49-F238E27FC236}">
                <a16:creationId xmlns:a16="http://schemas.microsoft.com/office/drawing/2014/main" id="{DA6751B4-A041-43E5-94C1-ACFF02A994B8}"/>
              </a:ext>
            </a:extLst>
          </p:cNvPr>
          <p:cNvCxnSpPr>
            <a:cxnSpLocks/>
          </p:cNvCxnSpPr>
          <p:nvPr/>
        </p:nvCxnSpPr>
        <p:spPr>
          <a:xfrm>
            <a:off x="503651" y="6487483"/>
            <a:ext cx="11500507"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26627" name="Rectangle 22"/>
          <p:cNvSpPr>
            <a:spLocks noChangeArrowheads="1"/>
          </p:cNvSpPr>
          <p:nvPr/>
        </p:nvSpPr>
        <p:spPr bwMode="auto">
          <a:xfrm>
            <a:off x="1858174" y="1639900"/>
            <a:ext cx="8475652" cy="397040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noAutofit/>
          </a:bodyPr>
          <a:lstStyle>
            <a:lvl1pPr>
              <a:spcBef>
                <a:spcPts val="1000"/>
              </a:spcBef>
              <a:buClr>
                <a:schemeClr val="accent1"/>
              </a:buClr>
              <a:buSzPct val="80000"/>
              <a:buFont typeface="Wingdings 3" panose="05040102010807070707" pitchFamily="18" charset="2"/>
              <a:buChar char=""/>
              <a:tabLst>
                <a:tab pos="285750" algn="l"/>
                <a:tab pos="1260475"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285750" algn="l"/>
                <a:tab pos="1260475"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285750" algn="l"/>
                <a:tab pos="1260475"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9pPr>
          </a:lstStyle>
          <a:p>
            <a:pPr marL="285750" indent="-285750">
              <a:lnSpc>
                <a:spcPct val="200000"/>
              </a:lnSpc>
              <a:spcBef>
                <a:spcPts val="0"/>
              </a:spcBef>
              <a:spcAft>
                <a:spcPts val="400"/>
              </a:spcAft>
              <a:tabLst>
                <a:tab pos="285750" algn="l"/>
                <a:tab pos="1092200" algn="l"/>
                <a:tab pos="1260475" algn="l"/>
              </a:tabLst>
            </a:pPr>
            <a:r>
              <a:rPr lang="en-US" b="1" dirty="0">
                <a:latin typeface="Arial" panose="020B0604020202020204" pitchFamily="34" charset="0"/>
                <a:cs typeface="Arial" panose="020B0604020202020204" pitchFamily="34" charset="0"/>
              </a:rPr>
              <a:t>Information: Upcoming National Meeting in New Orleans</a:t>
            </a:r>
          </a:p>
          <a:p>
            <a:pPr marL="285750" indent="-285750">
              <a:lnSpc>
                <a:spcPct val="200000"/>
              </a:lnSpc>
              <a:spcBef>
                <a:spcPts val="0"/>
              </a:spcBef>
              <a:spcAft>
                <a:spcPts val="400"/>
              </a:spcAft>
              <a:tabLst>
                <a:tab pos="285750" algn="l"/>
                <a:tab pos="1092200" algn="l"/>
                <a:tab pos="1260475" algn="l"/>
              </a:tabLst>
            </a:pPr>
            <a:r>
              <a:rPr lang="en-US" b="1" dirty="0">
                <a:latin typeface="Arial" panose="020B0604020202020204" pitchFamily="34" charset="0"/>
                <a:cs typeface="Arial" panose="020B0604020202020204" pitchFamily="34" charset="0"/>
              </a:rPr>
              <a:t>Discussion/Information about Reservations/Ai system at ACS Meetings</a:t>
            </a:r>
          </a:p>
          <a:p>
            <a:pPr marL="285750" indent="-285750">
              <a:lnSpc>
                <a:spcPct val="200000"/>
              </a:lnSpc>
              <a:spcBef>
                <a:spcPts val="0"/>
              </a:spcBef>
              <a:spcAft>
                <a:spcPts val="400"/>
              </a:spcAft>
              <a:tabLst>
                <a:tab pos="285750" algn="l"/>
                <a:tab pos="1092200" algn="l"/>
                <a:tab pos="1260475" algn="l"/>
              </a:tabLst>
            </a:pPr>
            <a:r>
              <a:rPr lang="en-US" b="1" dirty="0">
                <a:latin typeface="Arial" panose="020B0604020202020204" pitchFamily="34" charset="0"/>
                <a:cs typeface="Arial" panose="020B0604020202020204" pitchFamily="34" charset="0"/>
              </a:rPr>
              <a:t>2023 ACS Meeting Spending: What went right / wrong</a:t>
            </a:r>
          </a:p>
          <a:p>
            <a:pPr marL="285750" indent="-285750">
              <a:lnSpc>
                <a:spcPct val="200000"/>
              </a:lnSpc>
              <a:spcBef>
                <a:spcPts val="0"/>
              </a:spcBef>
              <a:spcAft>
                <a:spcPts val="400"/>
              </a:spcAft>
              <a:tabLst>
                <a:tab pos="285750" algn="l"/>
                <a:tab pos="1092200" algn="l"/>
                <a:tab pos="1260475" algn="l"/>
              </a:tabLst>
            </a:pPr>
            <a:r>
              <a:rPr lang="en-US" b="1" dirty="0">
                <a:latin typeface="Arial" panose="020B0604020202020204" pitchFamily="34" charset="0"/>
                <a:cs typeface="Arial" panose="020B0604020202020204" pitchFamily="34" charset="0"/>
              </a:rPr>
              <a:t>Reminder about Minutes and online Committee Reports</a:t>
            </a:r>
          </a:p>
          <a:p>
            <a:pPr marL="285750" indent="-285750">
              <a:lnSpc>
                <a:spcPct val="200000"/>
              </a:lnSpc>
              <a:spcBef>
                <a:spcPts val="0"/>
              </a:spcBef>
              <a:spcAft>
                <a:spcPts val="400"/>
              </a:spcAft>
              <a:tabLst>
                <a:tab pos="285750" algn="l"/>
                <a:tab pos="1092200" algn="l"/>
                <a:tab pos="1260475" algn="l"/>
              </a:tabLst>
            </a:pPr>
            <a:r>
              <a:rPr lang="en-US" b="1" dirty="0">
                <a:latin typeface="Arial" panose="020B0604020202020204" pitchFamily="34" charset="0"/>
                <a:cs typeface="Arial" panose="020B0604020202020204" pitchFamily="34" charset="0"/>
              </a:rPr>
              <a:t>Newsletter Updates</a:t>
            </a:r>
          </a:p>
          <a:p>
            <a:pPr marL="285750" indent="-285750">
              <a:lnSpc>
                <a:spcPct val="200000"/>
              </a:lnSpc>
              <a:spcBef>
                <a:spcPts val="0"/>
              </a:spcBef>
              <a:spcAft>
                <a:spcPts val="400"/>
              </a:spcAft>
              <a:tabLst>
                <a:tab pos="285750" algn="l"/>
                <a:tab pos="1092200" algn="l"/>
                <a:tab pos="1260475" algn="l"/>
              </a:tabLst>
            </a:pPr>
            <a:r>
              <a:rPr lang="en-US" b="1" dirty="0">
                <a:latin typeface="Arial" panose="020B0604020202020204" pitchFamily="34" charset="0"/>
                <a:cs typeface="Arial" panose="020B0604020202020204" pitchFamily="34" charset="0"/>
              </a:rPr>
              <a:t>Website/Social Media (</a:t>
            </a:r>
            <a:r>
              <a:rPr lang="en-US" b="1" dirty="0">
                <a:solidFill>
                  <a:srgbClr val="FF0000"/>
                </a:solidFill>
                <a:latin typeface="Arial" panose="020B0604020202020204" pitchFamily="34" charset="0"/>
                <a:cs typeface="Arial" panose="020B0604020202020204" pitchFamily="34" charset="0"/>
              </a:rPr>
              <a:t>Tayler &amp; Jeff </a:t>
            </a:r>
            <a:r>
              <a:rPr lang="en-US" b="1" dirty="0">
                <a:latin typeface="Arial" panose="020B0604020202020204" pitchFamily="34" charset="0"/>
                <a:cs typeface="Arial" panose="020B0604020202020204" pitchFamily="34" charset="0"/>
              </a:rPr>
              <a:t>– separate slides)</a:t>
            </a:r>
          </a:p>
          <a:p>
            <a:pPr>
              <a:spcBef>
                <a:spcPts val="0"/>
              </a:spcBef>
              <a:spcAft>
                <a:spcPts val="400"/>
              </a:spcAft>
              <a:buNone/>
              <a:tabLst>
                <a:tab pos="285750" algn="l"/>
                <a:tab pos="1092200" algn="l"/>
                <a:tab pos="1260475" algn="l"/>
              </a:tabLst>
            </a:pPr>
            <a:endParaRPr lang="en-US" b="1" dirty="0">
              <a:latin typeface="Arial" panose="020B0604020202020204" pitchFamily="34" charset="0"/>
              <a:cs typeface="Arial" panose="020B0604020202020204" pitchFamily="34" charset="0"/>
            </a:endParaRPr>
          </a:p>
          <a:p>
            <a:pPr marL="285750" indent="-285750">
              <a:spcBef>
                <a:spcPts val="0"/>
              </a:spcBef>
              <a:spcAft>
                <a:spcPts val="400"/>
              </a:spcAft>
              <a:tabLst>
                <a:tab pos="285750" algn="l"/>
                <a:tab pos="1092200" algn="l"/>
                <a:tab pos="1260475" algn="l"/>
              </a:tabLst>
            </a:pPr>
            <a:endParaRPr lang="en-US" b="1" dirty="0">
              <a:latin typeface="Arial" panose="020B0604020202020204" pitchFamily="34" charset="0"/>
              <a:cs typeface="Arial" panose="020B0604020202020204" pitchFamily="34" charset="0"/>
            </a:endParaRPr>
          </a:p>
          <a:p>
            <a:pPr marL="285750" indent="-285750">
              <a:spcBef>
                <a:spcPts val="0"/>
              </a:spcBef>
              <a:spcAft>
                <a:spcPts val="400"/>
              </a:spcAft>
              <a:tabLst>
                <a:tab pos="285750" algn="l"/>
                <a:tab pos="1092200" algn="l"/>
                <a:tab pos="1260475" algn="l"/>
              </a:tabLst>
            </a:pPr>
            <a:endParaRPr lang="en-US" b="1" dirty="0">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2A463CEC-DB8F-4439-9103-ED3A39D2473B}"/>
              </a:ext>
            </a:extLst>
          </p:cNvPr>
          <p:cNvSpPr>
            <a:spLocks noGrp="1"/>
          </p:cNvSpPr>
          <p:nvPr>
            <p:ph type="title"/>
          </p:nvPr>
        </p:nvSpPr>
        <p:spPr>
          <a:xfrm>
            <a:off x="98859" y="149292"/>
            <a:ext cx="12093141" cy="729962"/>
          </a:xfrm>
        </p:spPr>
        <p:txBody>
          <a:bodyPr/>
          <a:lstStyle/>
          <a:p>
            <a:pPr algn="ctr"/>
            <a:r>
              <a:rPr lang="en-US" b="1" dirty="0">
                <a:solidFill>
                  <a:srgbClr val="000099"/>
                </a:solidFill>
                <a:latin typeface="72 Black" panose="020B0A04030603020204" pitchFamily="34" charset="0"/>
                <a:cs typeface="72 Black" panose="020B0A04030603020204" pitchFamily="34" charset="0"/>
              </a:rPr>
              <a:t>Secretary’s Report</a:t>
            </a:r>
          </a:p>
        </p:txBody>
      </p:sp>
      <p:cxnSp>
        <p:nvCxnSpPr>
          <p:cNvPr id="13" name="Straight Connector 12">
            <a:extLst>
              <a:ext uri="{FF2B5EF4-FFF2-40B4-BE49-F238E27FC236}">
                <a16:creationId xmlns:a16="http://schemas.microsoft.com/office/drawing/2014/main" id="{29DCC6D7-6400-4E45-882D-8AE565C5F7C8}"/>
              </a:ext>
            </a:extLst>
          </p:cNvPr>
          <p:cNvCxnSpPr>
            <a:cxnSpLocks/>
          </p:cNvCxnSpPr>
          <p:nvPr/>
        </p:nvCxnSpPr>
        <p:spPr>
          <a:xfrm>
            <a:off x="243840" y="860491"/>
            <a:ext cx="1170432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31F25F2-156D-447B-8412-F02B246C93C9}"/>
              </a:ext>
            </a:extLst>
          </p:cNvPr>
          <p:cNvSpPr txBox="1"/>
          <p:nvPr/>
        </p:nvSpPr>
        <p:spPr>
          <a:xfrm>
            <a:off x="98859" y="1028699"/>
            <a:ext cx="12093141" cy="430887"/>
          </a:xfrm>
          <a:prstGeom prst="rect">
            <a:avLst/>
          </a:prstGeom>
          <a:noFill/>
        </p:spPr>
        <p:txBody>
          <a:bodyPr wrap="square" rtlCol="0">
            <a:spAutoFit/>
          </a:bodyPr>
          <a:lstStyle/>
          <a:p>
            <a:pPr algn="ctr"/>
            <a:r>
              <a:rPr lang="en-US" sz="2200" b="1" dirty="0">
                <a:solidFill>
                  <a:srgbClr val="FF0000"/>
                </a:solidFill>
                <a:latin typeface="Arial" panose="020B0604020202020204" pitchFamily="34" charset="0"/>
                <a:cs typeface="Arial" panose="020B0604020202020204" pitchFamily="34" charset="0"/>
              </a:rPr>
              <a:t>Sub-Agenda</a:t>
            </a:r>
          </a:p>
        </p:txBody>
      </p:sp>
      <p:sp>
        <p:nvSpPr>
          <p:cNvPr id="14" name="TextBox 13">
            <a:extLst>
              <a:ext uri="{FF2B5EF4-FFF2-40B4-BE49-F238E27FC236}">
                <a16:creationId xmlns:a16="http://schemas.microsoft.com/office/drawing/2014/main" id="{85FC88B1-F0BC-401E-A426-12C2F8B7DABC}"/>
              </a:ext>
            </a:extLst>
          </p:cNvPr>
          <p:cNvSpPr txBox="1"/>
          <p:nvPr/>
        </p:nvSpPr>
        <p:spPr>
          <a:xfrm>
            <a:off x="7208072" y="6501014"/>
            <a:ext cx="49839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99"/>
                </a:solidFill>
                <a:effectLst/>
                <a:uLnTx/>
                <a:uFillTx/>
                <a:latin typeface="Calibri" panose="020F0502020204030204"/>
                <a:ea typeface="+mn-ea"/>
                <a:cs typeface="+mn-cs"/>
              </a:rPr>
              <a:t>ExComm</a:t>
            </a:r>
            <a:r>
              <a:rPr kumimoji="0" lang="en-US" sz="1800" b="1" i="0" u="none" strike="noStrike" kern="1200" cap="none" spc="0" normalizeH="0" baseline="0" noProof="0" dirty="0">
                <a:ln>
                  <a:noFill/>
                </a:ln>
                <a:solidFill>
                  <a:srgbClr val="000099"/>
                </a:solidFill>
                <a:effectLst/>
                <a:uLnTx/>
                <a:uFillTx/>
                <a:latin typeface="Calibri" panose="020F0502020204030204"/>
                <a:ea typeface="+mn-ea"/>
                <a:cs typeface="+mn-cs"/>
              </a:rPr>
              <a:t> Winter Meeting, Orlando, FL 01/27/2024</a:t>
            </a:r>
          </a:p>
        </p:txBody>
      </p:sp>
    </p:spTree>
    <p:extLst>
      <p:ext uri="{BB962C8B-B14F-4D97-AF65-F5344CB8AC3E}">
        <p14:creationId xmlns:p14="http://schemas.microsoft.com/office/powerpoint/2010/main" val="176154774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2A46C3E-6779-D9A8-0D9C-A6253B2AB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59" y="5600401"/>
            <a:ext cx="809584" cy="1172572"/>
          </a:xfrm>
          <a:prstGeom prst="rect">
            <a:avLst/>
          </a:prstGeom>
        </p:spPr>
      </p:pic>
      <p:sp>
        <p:nvSpPr>
          <p:cNvPr id="9" name="TextBox 8">
            <a:extLst>
              <a:ext uri="{FF2B5EF4-FFF2-40B4-BE49-F238E27FC236}">
                <a16:creationId xmlns:a16="http://schemas.microsoft.com/office/drawing/2014/main" id="{8CEBD5A5-76A5-44F6-8730-EED87D26CBB7}"/>
              </a:ext>
            </a:extLst>
          </p:cNvPr>
          <p:cNvSpPr txBox="1"/>
          <p:nvPr/>
        </p:nvSpPr>
        <p:spPr>
          <a:xfrm>
            <a:off x="408161" y="6487483"/>
            <a:ext cx="56878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99"/>
                </a:solidFill>
                <a:effectLst/>
                <a:uLnTx/>
                <a:uFillTx/>
                <a:latin typeface="Calibri" panose="020F0502020204030204"/>
                <a:ea typeface="+mn-ea"/>
                <a:cs typeface="+mn-cs"/>
              </a:rPr>
              <a:t>American Chemical Society Division of Polymer Chemistry</a:t>
            </a:r>
          </a:p>
        </p:txBody>
      </p:sp>
      <p:cxnSp>
        <p:nvCxnSpPr>
          <p:cNvPr id="10" name="Straight Connector 9">
            <a:extLst>
              <a:ext uri="{FF2B5EF4-FFF2-40B4-BE49-F238E27FC236}">
                <a16:creationId xmlns:a16="http://schemas.microsoft.com/office/drawing/2014/main" id="{DA6751B4-A041-43E5-94C1-ACFF02A994B8}"/>
              </a:ext>
            </a:extLst>
          </p:cNvPr>
          <p:cNvCxnSpPr>
            <a:cxnSpLocks/>
          </p:cNvCxnSpPr>
          <p:nvPr/>
        </p:nvCxnSpPr>
        <p:spPr>
          <a:xfrm>
            <a:off x="503651" y="6487483"/>
            <a:ext cx="11500507"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DCC6D7-6400-4E45-882D-8AE565C5F7C8}"/>
              </a:ext>
            </a:extLst>
          </p:cNvPr>
          <p:cNvCxnSpPr>
            <a:cxnSpLocks/>
          </p:cNvCxnSpPr>
          <p:nvPr/>
        </p:nvCxnSpPr>
        <p:spPr>
          <a:xfrm>
            <a:off x="243840" y="860491"/>
            <a:ext cx="1170432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5FC88B1-F0BC-401E-A426-12C2F8B7DABC}"/>
              </a:ext>
            </a:extLst>
          </p:cNvPr>
          <p:cNvSpPr txBox="1"/>
          <p:nvPr/>
        </p:nvSpPr>
        <p:spPr>
          <a:xfrm>
            <a:off x="7208072" y="6501014"/>
            <a:ext cx="49839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99"/>
                </a:solidFill>
                <a:effectLst/>
                <a:uLnTx/>
                <a:uFillTx/>
                <a:latin typeface="Calibri" panose="020F0502020204030204"/>
                <a:ea typeface="+mn-ea"/>
                <a:cs typeface="+mn-cs"/>
              </a:rPr>
              <a:t>ExComm</a:t>
            </a:r>
            <a:r>
              <a:rPr kumimoji="0" lang="en-US" sz="1800" b="1" i="0" u="none" strike="noStrike" kern="1200" cap="none" spc="0" normalizeH="0" baseline="0" noProof="0" dirty="0">
                <a:ln>
                  <a:noFill/>
                </a:ln>
                <a:solidFill>
                  <a:srgbClr val="000099"/>
                </a:solidFill>
                <a:effectLst/>
                <a:uLnTx/>
                <a:uFillTx/>
                <a:latin typeface="Calibri" panose="020F0502020204030204"/>
                <a:ea typeface="+mn-ea"/>
                <a:cs typeface="+mn-cs"/>
              </a:rPr>
              <a:t> Winter Meeting, Orlando, FL 01/27/2024</a:t>
            </a:r>
          </a:p>
        </p:txBody>
      </p:sp>
      <p:sp>
        <p:nvSpPr>
          <p:cNvPr id="15" name="TextBox 14">
            <a:extLst>
              <a:ext uri="{FF2B5EF4-FFF2-40B4-BE49-F238E27FC236}">
                <a16:creationId xmlns:a16="http://schemas.microsoft.com/office/drawing/2014/main" id="{81900996-6D47-4AB7-B3B5-15012425E33F}"/>
              </a:ext>
            </a:extLst>
          </p:cNvPr>
          <p:cNvSpPr txBox="1"/>
          <p:nvPr/>
        </p:nvSpPr>
        <p:spPr>
          <a:xfrm>
            <a:off x="243840" y="220927"/>
            <a:ext cx="12093141" cy="461665"/>
          </a:xfrm>
          <a:prstGeom prst="rect">
            <a:avLst/>
          </a:prstGeom>
          <a:noFill/>
        </p:spPr>
        <p:txBody>
          <a:bodyPr wrap="square" rtlCol="0">
            <a:spAutoFit/>
          </a:bodyPr>
          <a:lstStyle/>
          <a:p>
            <a:pPr algn="ctr"/>
            <a:r>
              <a:rPr lang="en-US" sz="2400" b="1" dirty="0">
                <a:solidFill>
                  <a:srgbClr val="FF0000"/>
                </a:solidFill>
                <a:latin typeface="Arial" panose="020B0604020202020204" pitchFamily="34" charset="0"/>
                <a:cs typeface="Arial" panose="020B0604020202020204" pitchFamily="34" charset="0"/>
              </a:rPr>
              <a:t>Elections</a:t>
            </a:r>
          </a:p>
        </p:txBody>
      </p:sp>
      <p:pic>
        <p:nvPicPr>
          <p:cNvPr id="5" name="Picture 4" descr="A group of people with text&#10;&#10;Description automatically generated">
            <a:extLst>
              <a:ext uri="{FF2B5EF4-FFF2-40B4-BE49-F238E27FC236}">
                <a16:creationId xmlns:a16="http://schemas.microsoft.com/office/drawing/2014/main" id="{924716AE-1C15-25CD-69ED-FD9778A10D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161" y="1134679"/>
            <a:ext cx="8032176" cy="4381880"/>
          </a:xfrm>
          <a:prstGeom prst="rect">
            <a:avLst/>
          </a:prstGeom>
        </p:spPr>
      </p:pic>
      <p:sp>
        <p:nvSpPr>
          <p:cNvPr id="8" name="TextBox 7">
            <a:extLst>
              <a:ext uri="{FF2B5EF4-FFF2-40B4-BE49-F238E27FC236}">
                <a16:creationId xmlns:a16="http://schemas.microsoft.com/office/drawing/2014/main" id="{1D0DE7C8-4F40-B32B-4787-56FE0041C887}"/>
              </a:ext>
            </a:extLst>
          </p:cNvPr>
          <p:cNvSpPr txBox="1"/>
          <p:nvPr/>
        </p:nvSpPr>
        <p:spPr>
          <a:xfrm>
            <a:off x="8667916" y="2452382"/>
            <a:ext cx="3399797" cy="1200329"/>
          </a:xfrm>
          <a:prstGeom prst="rect">
            <a:avLst/>
          </a:prstGeom>
          <a:noFill/>
        </p:spPr>
        <p:txBody>
          <a:bodyPr wrap="square" rtlCol="0">
            <a:spAutoFit/>
          </a:bodyPr>
          <a:lstStyle/>
          <a:p>
            <a:r>
              <a:rPr lang="en-US" b="0" i="0" dirty="0">
                <a:solidFill>
                  <a:srgbClr val="242424"/>
                </a:solidFill>
                <a:effectLst/>
                <a:latin typeface="Arial" panose="020B0604020202020204" pitchFamily="34" charset="0"/>
              </a:rPr>
              <a:t>The total election participation:</a:t>
            </a:r>
            <a:br>
              <a:rPr lang="en-US" b="0" i="0" dirty="0">
                <a:solidFill>
                  <a:srgbClr val="242424"/>
                </a:solidFill>
                <a:effectLst/>
                <a:latin typeface="Arial" panose="020B0604020202020204" pitchFamily="34" charset="0"/>
              </a:rPr>
            </a:br>
            <a:r>
              <a:rPr lang="en-US" b="0" i="0" dirty="0">
                <a:solidFill>
                  <a:srgbClr val="242424"/>
                </a:solidFill>
                <a:effectLst/>
                <a:latin typeface="Arial" panose="020B0604020202020204" pitchFamily="34" charset="0"/>
              </a:rPr>
              <a:t>582 votes = 22.9% voting body (last year it was 23.3%)</a:t>
            </a:r>
            <a:endParaRPr lang="en-US" dirty="0"/>
          </a:p>
          <a:p>
            <a:endParaRPr lang="en-US" dirty="0"/>
          </a:p>
        </p:txBody>
      </p:sp>
    </p:spTree>
    <p:extLst>
      <p:ext uri="{BB962C8B-B14F-4D97-AF65-F5344CB8AC3E}">
        <p14:creationId xmlns:p14="http://schemas.microsoft.com/office/powerpoint/2010/main" val="54826472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2A46C3E-6779-D9A8-0D9C-A6253B2AB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59" y="5600401"/>
            <a:ext cx="809584" cy="1172572"/>
          </a:xfrm>
          <a:prstGeom prst="rect">
            <a:avLst/>
          </a:prstGeom>
        </p:spPr>
      </p:pic>
      <p:sp>
        <p:nvSpPr>
          <p:cNvPr id="9" name="TextBox 8">
            <a:extLst>
              <a:ext uri="{FF2B5EF4-FFF2-40B4-BE49-F238E27FC236}">
                <a16:creationId xmlns:a16="http://schemas.microsoft.com/office/drawing/2014/main" id="{8CEBD5A5-76A5-44F6-8730-EED87D26CBB7}"/>
              </a:ext>
            </a:extLst>
          </p:cNvPr>
          <p:cNvSpPr txBox="1"/>
          <p:nvPr/>
        </p:nvSpPr>
        <p:spPr>
          <a:xfrm>
            <a:off x="408161" y="6487483"/>
            <a:ext cx="56878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99"/>
                </a:solidFill>
                <a:effectLst/>
                <a:uLnTx/>
                <a:uFillTx/>
                <a:latin typeface="Calibri" panose="020F0502020204030204"/>
                <a:ea typeface="+mn-ea"/>
                <a:cs typeface="+mn-cs"/>
              </a:rPr>
              <a:t>American Chemical Society Division of Polymer Chemistry</a:t>
            </a:r>
          </a:p>
        </p:txBody>
      </p:sp>
      <p:cxnSp>
        <p:nvCxnSpPr>
          <p:cNvPr id="10" name="Straight Connector 9">
            <a:extLst>
              <a:ext uri="{FF2B5EF4-FFF2-40B4-BE49-F238E27FC236}">
                <a16:creationId xmlns:a16="http://schemas.microsoft.com/office/drawing/2014/main" id="{DA6751B4-A041-43E5-94C1-ACFF02A994B8}"/>
              </a:ext>
            </a:extLst>
          </p:cNvPr>
          <p:cNvCxnSpPr>
            <a:cxnSpLocks/>
          </p:cNvCxnSpPr>
          <p:nvPr/>
        </p:nvCxnSpPr>
        <p:spPr>
          <a:xfrm>
            <a:off x="503651" y="6487483"/>
            <a:ext cx="11500507"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DCC6D7-6400-4E45-882D-8AE565C5F7C8}"/>
              </a:ext>
            </a:extLst>
          </p:cNvPr>
          <p:cNvCxnSpPr>
            <a:cxnSpLocks/>
          </p:cNvCxnSpPr>
          <p:nvPr/>
        </p:nvCxnSpPr>
        <p:spPr>
          <a:xfrm>
            <a:off x="243840" y="860491"/>
            <a:ext cx="1170432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31F25F2-156D-447B-8412-F02B246C93C9}"/>
              </a:ext>
            </a:extLst>
          </p:cNvPr>
          <p:cNvSpPr txBox="1"/>
          <p:nvPr/>
        </p:nvSpPr>
        <p:spPr>
          <a:xfrm>
            <a:off x="98859" y="251713"/>
            <a:ext cx="12093141" cy="430887"/>
          </a:xfrm>
          <a:prstGeom prst="rect">
            <a:avLst/>
          </a:prstGeom>
          <a:noFill/>
        </p:spPr>
        <p:txBody>
          <a:bodyPr wrap="square" rtlCol="0">
            <a:spAutoFit/>
          </a:bodyPr>
          <a:lstStyle/>
          <a:p>
            <a:pPr algn="ctr"/>
            <a:r>
              <a:rPr lang="en-US" sz="2200" b="1" dirty="0">
                <a:solidFill>
                  <a:srgbClr val="FF0000"/>
                </a:solidFill>
                <a:latin typeface="Arial" panose="020B0604020202020204" pitchFamily="34" charset="0"/>
                <a:cs typeface="Arial" panose="020B0604020202020204" pitchFamily="34" charset="0"/>
              </a:rPr>
              <a:t>Information: Upcoming National Meeting in New Orleans</a:t>
            </a:r>
          </a:p>
        </p:txBody>
      </p:sp>
      <p:sp>
        <p:nvSpPr>
          <p:cNvPr id="14" name="TextBox 13">
            <a:extLst>
              <a:ext uri="{FF2B5EF4-FFF2-40B4-BE49-F238E27FC236}">
                <a16:creationId xmlns:a16="http://schemas.microsoft.com/office/drawing/2014/main" id="{85FC88B1-F0BC-401E-A426-12C2F8B7DABC}"/>
              </a:ext>
            </a:extLst>
          </p:cNvPr>
          <p:cNvSpPr txBox="1"/>
          <p:nvPr/>
        </p:nvSpPr>
        <p:spPr>
          <a:xfrm>
            <a:off x="7208072" y="6501014"/>
            <a:ext cx="49839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99"/>
                </a:solidFill>
                <a:effectLst/>
                <a:uLnTx/>
                <a:uFillTx/>
                <a:latin typeface="Calibri" panose="020F0502020204030204"/>
                <a:ea typeface="+mn-ea"/>
                <a:cs typeface="+mn-cs"/>
              </a:rPr>
              <a:t>ExComm</a:t>
            </a:r>
            <a:r>
              <a:rPr kumimoji="0" lang="en-US" sz="1800" b="1" i="0" u="none" strike="noStrike" kern="1200" cap="none" spc="0" normalizeH="0" baseline="0" noProof="0" dirty="0">
                <a:ln>
                  <a:noFill/>
                </a:ln>
                <a:solidFill>
                  <a:srgbClr val="000099"/>
                </a:solidFill>
                <a:effectLst/>
                <a:uLnTx/>
                <a:uFillTx/>
                <a:latin typeface="Calibri" panose="020F0502020204030204"/>
                <a:ea typeface="+mn-ea"/>
                <a:cs typeface="+mn-cs"/>
              </a:rPr>
              <a:t> Winter Meeting, Orlando, FL 01/27/2024</a:t>
            </a:r>
          </a:p>
        </p:txBody>
      </p:sp>
      <p:sp>
        <p:nvSpPr>
          <p:cNvPr id="11" name="Rectangle: Rounded Corners 10">
            <a:extLst>
              <a:ext uri="{FF2B5EF4-FFF2-40B4-BE49-F238E27FC236}">
                <a16:creationId xmlns:a16="http://schemas.microsoft.com/office/drawing/2014/main" id="{16409D8F-501F-4D42-9A8D-78F67BA106A7}"/>
              </a:ext>
            </a:extLst>
          </p:cNvPr>
          <p:cNvSpPr/>
          <p:nvPr/>
        </p:nvSpPr>
        <p:spPr>
          <a:xfrm>
            <a:off x="152449" y="973089"/>
            <a:ext cx="7943119" cy="56481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000" b="1" dirty="0">
                <a:latin typeface="Arial" panose="020B0604020202020204" pitchFamily="34" charset="0"/>
                <a:cs typeface="Arial" panose="020B0604020202020204" pitchFamily="34" charset="0"/>
              </a:rPr>
              <a:t>POLY/PMSE will be in the </a:t>
            </a:r>
            <a:r>
              <a:rPr lang="en-US" sz="2000" b="1" u="sng" dirty="0">
                <a:latin typeface="Arial" panose="020B0604020202020204" pitchFamily="34" charset="0"/>
                <a:cs typeface="Arial" panose="020B0604020202020204" pitchFamily="34" charset="0"/>
              </a:rPr>
              <a:t>New Orleans Marriott on Canal Street</a:t>
            </a:r>
          </a:p>
        </p:txBody>
      </p:sp>
      <p:sp>
        <p:nvSpPr>
          <p:cNvPr id="15" name="Rectangle 22">
            <a:extLst>
              <a:ext uri="{FF2B5EF4-FFF2-40B4-BE49-F238E27FC236}">
                <a16:creationId xmlns:a16="http://schemas.microsoft.com/office/drawing/2014/main" id="{253EF5BA-23F2-4AC5-9E2F-5FE7EFAECE02}"/>
              </a:ext>
            </a:extLst>
          </p:cNvPr>
          <p:cNvSpPr>
            <a:spLocks noChangeArrowheads="1"/>
          </p:cNvSpPr>
          <p:nvPr/>
        </p:nvSpPr>
        <p:spPr bwMode="auto">
          <a:xfrm>
            <a:off x="171182" y="2011662"/>
            <a:ext cx="5722884" cy="293885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noAutofit/>
          </a:bodyPr>
          <a:lstStyle>
            <a:lvl1pPr>
              <a:spcBef>
                <a:spcPts val="1000"/>
              </a:spcBef>
              <a:buClr>
                <a:schemeClr val="accent1"/>
              </a:buClr>
              <a:buSzPct val="80000"/>
              <a:buFont typeface="Wingdings 3" panose="05040102010807070707" pitchFamily="18" charset="2"/>
              <a:buChar char=""/>
              <a:tabLst>
                <a:tab pos="285750" algn="l"/>
                <a:tab pos="1260475"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285750" algn="l"/>
                <a:tab pos="1260475"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285750" algn="l"/>
                <a:tab pos="1260475"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9pPr>
          </a:lstStyle>
          <a:p>
            <a:pPr>
              <a:spcBef>
                <a:spcPts val="0"/>
              </a:spcBef>
              <a:spcAft>
                <a:spcPts val="400"/>
              </a:spcAft>
              <a:buNone/>
              <a:tabLst>
                <a:tab pos="285750" algn="l"/>
                <a:tab pos="1092200" algn="l"/>
                <a:tab pos="1260475" algn="l"/>
              </a:tabLst>
            </a:pPr>
            <a:r>
              <a:rPr lang="en-US" sz="1600" b="1" u="sng" dirty="0">
                <a:latin typeface="Arial" panose="020B0604020202020204" pitchFamily="34" charset="0"/>
                <a:cs typeface="Arial" panose="020B0604020202020204" pitchFamily="34" charset="0"/>
              </a:rPr>
              <a:t>Sunday, March 17</a:t>
            </a:r>
            <a:endParaRPr lang="en-US" sz="1600" b="1" dirty="0">
              <a:latin typeface="Arial" panose="020B0604020202020204" pitchFamily="34" charset="0"/>
              <a:cs typeface="Arial" panose="020B0604020202020204" pitchFamily="34" charset="0"/>
            </a:endParaRPr>
          </a:p>
          <a:p>
            <a:pPr>
              <a:spcBef>
                <a:spcPts val="0"/>
              </a:spcBef>
              <a:spcAft>
                <a:spcPts val="400"/>
              </a:spcAft>
              <a:buNone/>
              <a:tabLst>
                <a:tab pos="285750" algn="l"/>
                <a:tab pos="1092200" algn="l"/>
                <a:tab pos="1260475" algn="l"/>
              </a:tabLst>
            </a:pPr>
            <a:r>
              <a:rPr lang="en-US" sz="1600" b="1" dirty="0">
                <a:latin typeface="Arial" panose="020B0604020202020204" pitchFamily="34" charset="0"/>
                <a:cs typeface="Arial" panose="020B0604020202020204" pitchFamily="34" charset="0"/>
              </a:rPr>
              <a:t>12:00 pm	Business Meeting-Lunch </a:t>
            </a:r>
          </a:p>
          <a:p>
            <a:pPr>
              <a:spcBef>
                <a:spcPts val="0"/>
              </a:spcBef>
              <a:spcAft>
                <a:spcPts val="400"/>
              </a:spcAft>
              <a:buNone/>
              <a:tabLst>
                <a:tab pos="285750" algn="l"/>
                <a:tab pos="1092200" algn="l"/>
                <a:tab pos="1260475" algn="l"/>
              </a:tabLst>
            </a:pPr>
            <a:r>
              <a:rPr lang="en-US" sz="1600" b="1" dirty="0">
                <a:latin typeface="Arial" panose="020B0604020202020204" pitchFamily="34" charset="0"/>
                <a:cs typeface="Arial" panose="020B0604020202020204" pitchFamily="34" charset="0"/>
              </a:rPr>
              <a:t>7:00 pm	</a:t>
            </a:r>
            <a:r>
              <a:rPr lang="en-US" sz="1600" b="1" dirty="0" err="1">
                <a:latin typeface="Arial" panose="020B0604020202020204" pitchFamily="34" charset="0"/>
                <a:cs typeface="Arial" panose="020B0604020202020204" pitchFamily="34" charset="0"/>
              </a:rPr>
              <a:t>ExComm</a:t>
            </a:r>
            <a:r>
              <a:rPr lang="en-US" sz="1600" b="1" dirty="0">
                <a:latin typeface="Arial" panose="020B0604020202020204" pitchFamily="34" charset="0"/>
                <a:cs typeface="Arial" panose="020B0604020202020204" pitchFamily="34" charset="0"/>
              </a:rPr>
              <a:t> Dinner</a:t>
            </a:r>
          </a:p>
          <a:p>
            <a:pPr>
              <a:spcBef>
                <a:spcPts val="0"/>
              </a:spcBef>
              <a:spcAft>
                <a:spcPts val="400"/>
              </a:spcAft>
              <a:buNone/>
              <a:tabLst>
                <a:tab pos="285750" algn="l"/>
                <a:tab pos="1092200" algn="l"/>
                <a:tab pos="1260475" algn="l"/>
              </a:tabLst>
            </a:pPr>
            <a:endParaRPr lang="en-US" sz="1600" b="1" u="sng" dirty="0">
              <a:latin typeface="Arial" panose="020B0604020202020204" pitchFamily="34" charset="0"/>
              <a:cs typeface="Arial" panose="020B0604020202020204" pitchFamily="34" charset="0"/>
            </a:endParaRPr>
          </a:p>
          <a:p>
            <a:pPr>
              <a:spcBef>
                <a:spcPts val="0"/>
              </a:spcBef>
              <a:spcAft>
                <a:spcPts val="400"/>
              </a:spcAft>
              <a:buNone/>
              <a:tabLst>
                <a:tab pos="285750" algn="l"/>
                <a:tab pos="1092200" algn="l"/>
                <a:tab pos="1260475" algn="l"/>
              </a:tabLst>
            </a:pPr>
            <a:endParaRPr lang="en-US" sz="1600" b="1" u="sng" dirty="0">
              <a:latin typeface="Arial" panose="020B0604020202020204" pitchFamily="34" charset="0"/>
              <a:cs typeface="Arial" panose="020B0604020202020204" pitchFamily="34" charset="0"/>
            </a:endParaRPr>
          </a:p>
          <a:p>
            <a:pPr>
              <a:spcBef>
                <a:spcPts val="0"/>
              </a:spcBef>
              <a:spcAft>
                <a:spcPts val="400"/>
              </a:spcAft>
              <a:buNone/>
              <a:tabLst>
                <a:tab pos="285750" algn="l"/>
                <a:tab pos="1092200" algn="l"/>
                <a:tab pos="1260475" algn="l"/>
              </a:tabLst>
            </a:pPr>
            <a:r>
              <a:rPr lang="en-US" sz="1600" b="1" u="sng" dirty="0">
                <a:latin typeface="Arial" panose="020B0604020202020204" pitchFamily="34" charset="0"/>
                <a:cs typeface="Arial" panose="020B0604020202020204" pitchFamily="34" charset="0"/>
              </a:rPr>
              <a:t>Monday, March 27</a:t>
            </a:r>
            <a:endParaRPr lang="en-US" sz="1600" b="1" dirty="0">
              <a:latin typeface="Arial" panose="020B0604020202020204" pitchFamily="34" charset="0"/>
              <a:cs typeface="Arial" panose="020B0604020202020204" pitchFamily="34" charset="0"/>
            </a:endParaRPr>
          </a:p>
          <a:p>
            <a:pPr>
              <a:spcBef>
                <a:spcPts val="0"/>
              </a:spcBef>
              <a:spcAft>
                <a:spcPts val="400"/>
              </a:spcAft>
              <a:buNone/>
              <a:tabLst>
                <a:tab pos="285750" algn="l"/>
                <a:tab pos="1092200" algn="l"/>
                <a:tab pos="1260475" algn="l"/>
              </a:tabLst>
            </a:pPr>
            <a:r>
              <a:rPr lang="en-US" sz="1600" b="1" dirty="0">
                <a:latin typeface="Arial" panose="020B0604020202020204" pitchFamily="34" charset="0"/>
                <a:cs typeface="Arial" panose="020B0604020202020204" pitchFamily="34" charset="0"/>
              </a:rPr>
              <a:t>3:00 pm	POLY </a:t>
            </a:r>
            <a:r>
              <a:rPr lang="en-US" sz="1600" b="1" dirty="0" err="1">
                <a:latin typeface="Arial" panose="020B0604020202020204" pitchFamily="34" charset="0"/>
                <a:cs typeface="Arial" panose="020B0604020202020204" pitchFamily="34" charset="0"/>
              </a:rPr>
              <a:t>ExComm</a:t>
            </a:r>
            <a:r>
              <a:rPr lang="en-US" sz="1600" b="1" dirty="0">
                <a:latin typeface="Arial" panose="020B0604020202020204" pitchFamily="34" charset="0"/>
                <a:cs typeface="Arial" panose="020B0604020202020204" pitchFamily="34" charset="0"/>
              </a:rPr>
              <a:t> Meeting</a:t>
            </a:r>
          </a:p>
          <a:p>
            <a:pPr>
              <a:spcBef>
                <a:spcPts val="0"/>
              </a:spcBef>
              <a:spcAft>
                <a:spcPts val="400"/>
              </a:spcAft>
              <a:buNone/>
              <a:tabLst>
                <a:tab pos="285750" algn="l"/>
                <a:tab pos="1092200" algn="l"/>
                <a:tab pos="1260475" algn="l"/>
              </a:tabLst>
            </a:pPr>
            <a:r>
              <a:rPr lang="en-US" sz="1600" b="1" dirty="0">
                <a:latin typeface="Arial" panose="020B0604020202020204" pitchFamily="34" charset="0"/>
                <a:cs typeface="Arial" panose="020B0604020202020204" pitchFamily="34" charset="0"/>
              </a:rPr>
              <a:t>6:00 pm	</a:t>
            </a:r>
            <a:r>
              <a:rPr lang="en-US" sz="1600" b="1" dirty="0">
                <a:solidFill>
                  <a:srgbClr val="FF0000"/>
                </a:solidFill>
                <a:latin typeface="Arial" panose="020B0604020202020204" pitchFamily="34" charset="0"/>
                <a:cs typeface="Arial" panose="020B0604020202020204" pitchFamily="34" charset="0"/>
              </a:rPr>
              <a:t>Student Social</a:t>
            </a:r>
            <a:r>
              <a:rPr lang="en-US" sz="1600" b="1" dirty="0">
                <a:latin typeface="Arial" panose="020B0604020202020204" pitchFamily="34" charset="0"/>
                <a:cs typeface="Arial" panose="020B0604020202020204" pitchFamily="34" charset="0"/>
              </a:rPr>
              <a:t>?</a:t>
            </a:r>
          </a:p>
          <a:p>
            <a:pPr>
              <a:spcBef>
                <a:spcPts val="0"/>
              </a:spcBef>
              <a:spcAft>
                <a:spcPts val="400"/>
              </a:spcAft>
              <a:buNone/>
              <a:tabLst>
                <a:tab pos="285750" algn="l"/>
                <a:tab pos="1092200" algn="l"/>
                <a:tab pos="1260475" algn="l"/>
              </a:tabLst>
            </a:pPr>
            <a:r>
              <a:rPr lang="en-US" sz="1600" b="1" dirty="0">
                <a:latin typeface="Arial" panose="020B0604020202020204" pitchFamily="34" charset="0"/>
                <a:cs typeface="Arial" panose="020B0604020202020204" pitchFamily="34" charset="0"/>
              </a:rPr>
              <a:t>6:00pm	</a:t>
            </a:r>
            <a:r>
              <a:rPr lang="en-US" sz="1600" b="1" dirty="0">
                <a:solidFill>
                  <a:srgbClr val="FF0000"/>
                </a:solidFill>
                <a:latin typeface="Arial" panose="020B0604020202020204" pitchFamily="34" charset="0"/>
                <a:cs typeface="Arial" panose="020B0604020202020204" pitchFamily="34" charset="0"/>
              </a:rPr>
              <a:t>IAB Social</a:t>
            </a:r>
            <a:r>
              <a:rPr lang="en-US" sz="1600" b="1" dirty="0">
                <a:latin typeface="Arial" panose="020B0604020202020204" pitchFamily="34" charset="0"/>
                <a:cs typeface="Arial" panose="020B0604020202020204" pitchFamily="34" charset="0"/>
              </a:rPr>
              <a:t>? </a:t>
            </a:r>
          </a:p>
        </p:txBody>
      </p:sp>
      <p:sp>
        <p:nvSpPr>
          <p:cNvPr id="16" name="Rectangle 22">
            <a:extLst>
              <a:ext uri="{FF2B5EF4-FFF2-40B4-BE49-F238E27FC236}">
                <a16:creationId xmlns:a16="http://schemas.microsoft.com/office/drawing/2014/main" id="{F560CAD5-8710-4AD5-9344-FC1E6F4F803F}"/>
              </a:ext>
            </a:extLst>
          </p:cNvPr>
          <p:cNvSpPr>
            <a:spLocks noChangeArrowheads="1"/>
          </p:cNvSpPr>
          <p:nvPr/>
        </p:nvSpPr>
        <p:spPr bwMode="auto">
          <a:xfrm>
            <a:off x="573286" y="1609762"/>
            <a:ext cx="7135106" cy="49463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noAutofit/>
          </a:bodyPr>
          <a:lstStyle>
            <a:lvl1pPr>
              <a:spcBef>
                <a:spcPts val="1000"/>
              </a:spcBef>
              <a:buClr>
                <a:schemeClr val="accent1"/>
              </a:buClr>
              <a:buSzPct val="80000"/>
              <a:buFont typeface="Wingdings 3" panose="05040102010807070707" pitchFamily="18" charset="2"/>
              <a:buChar char=""/>
              <a:tabLst>
                <a:tab pos="285750" algn="l"/>
                <a:tab pos="1260475"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285750" algn="l"/>
                <a:tab pos="1260475"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285750" algn="l"/>
                <a:tab pos="1260475"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9pPr>
          </a:lstStyle>
          <a:p>
            <a:pPr>
              <a:spcBef>
                <a:spcPts val="0"/>
              </a:spcBef>
              <a:spcAft>
                <a:spcPts val="400"/>
              </a:spcAft>
              <a:buNone/>
              <a:tabLst>
                <a:tab pos="285750" algn="l"/>
                <a:tab pos="1092200" algn="l"/>
                <a:tab pos="1260475" algn="l"/>
              </a:tabLst>
            </a:pPr>
            <a:r>
              <a:rPr lang="en-US" sz="1600" b="1" u="sng" dirty="0">
                <a:latin typeface="Arial" panose="020B0604020202020204" pitchFamily="34" charset="0"/>
                <a:cs typeface="Arial" panose="020B0604020202020204" pitchFamily="34" charset="0"/>
              </a:rPr>
              <a:t>(Sun–Wed, March 17–20) Poly Membership Desk Open at 8 am</a:t>
            </a:r>
            <a:endParaRPr lang="en-US" sz="1600" b="1" dirty="0">
              <a:latin typeface="Arial" panose="020B0604020202020204" pitchFamily="34" charset="0"/>
              <a:cs typeface="Arial" panose="020B0604020202020204" pitchFamily="34" charset="0"/>
            </a:endParaRPr>
          </a:p>
        </p:txBody>
      </p:sp>
      <p:sp>
        <p:nvSpPr>
          <p:cNvPr id="17" name="Rectangle 22">
            <a:extLst>
              <a:ext uri="{FF2B5EF4-FFF2-40B4-BE49-F238E27FC236}">
                <a16:creationId xmlns:a16="http://schemas.microsoft.com/office/drawing/2014/main" id="{3FCA22CB-BABC-4FAF-AED1-9209F7C4A2BB}"/>
              </a:ext>
            </a:extLst>
          </p:cNvPr>
          <p:cNvSpPr>
            <a:spLocks noChangeArrowheads="1"/>
          </p:cNvSpPr>
          <p:nvPr/>
        </p:nvSpPr>
        <p:spPr bwMode="auto">
          <a:xfrm>
            <a:off x="4124009" y="1998132"/>
            <a:ext cx="5193727" cy="293885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noAutofit/>
          </a:bodyPr>
          <a:lstStyle>
            <a:lvl1pPr>
              <a:spcBef>
                <a:spcPts val="1000"/>
              </a:spcBef>
              <a:buClr>
                <a:schemeClr val="accent1"/>
              </a:buClr>
              <a:buSzPct val="80000"/>
              <a:buFont typeface="Wingdings 3" panose="05040102010807070707" pitchFamily="18" charset="2"/>
              <a:buChar char=""/>
              <a:tabLst>
                <a:tab pos="285750" algn="l"/>
                <a:tab pos="1260475"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285750" algn="l"/>
                <a:tab pos="1260475"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285750" algn="l"/>
                <a:tab pos="1260475"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9pPr>
          </a:lstStyle>
          <a:p>
            <a:pPr>
              <a:spcBef>
                <a:spcPts val="0"/>
              </a:spcBef>
              <a:spcAft>
                <a:spcPts val="400"/>
              </a:spcAft>
              <a:buNone/>
              <a:tabLst>
                <a:tab pos="285750" algn="l"/>
                <a:tab pos="1092200" algn="l"/>
                <a:tab pos="1260475" algn="l"/>
              </a:tabLst>
            </a:pPr>
            <a:r>
              <a:rPr lang="en-US" sz="1600" b="1" u="sng" dirty="0">
                <a:latin typeface="Arial" panose="020B0604020202020204" pitchFamily="34" charset="0"/>
                <a:cs typeface="Arial" panose="020B0604020202020204" pitchFamily="34" charset="0"/>
              </a:rPr>
              <a:t>Tuesday, March 19</a:t>
            </a:r>
            <a:endParaRPr lang="en-US" sz="1600" b="1" dirty="0">
              <a:latin typeface="Arial" panose="020B0604020202020204" pitchFamily="34" charset="0"/>
              <a:cs typeface="Arial" panose="020B0604020202020204" pitchFamily="34" charset="0"/>
            </a:endParaRPr>
          </a:p>
          <a:p>
            <a:pPr>
              <a:spcBef>
                <a:spcPts val="0"/>
              </a:spcBef>
              <a:spcAft>
                <a:spcPts val="400"/>
              </a:spcAft>
              <a:buNone/>
              <a:tabLst>
                <a:tab pos="285750" algn="l"/>
                <a:tab pos="1092200" algn="l"/>
                <a:tab pos="1260475" algn="l"/>
              </a:tabLst>
            </a:pPr>
            <a:r>
              <a:rPr lang="en-US" sz="1600" b="1" dirty="0">
                <a:latin typeface="Arial" panose="020B0604020202020204" pitchFamily="34" charset="0"/>
                <a:cs typeface="Arial" panose="020B0604020202020204" pitchFamily="34" charset="0"/>
              </a:rPr>
              <a:t>7:30 am	IAB Breakfast Meeting</a:t>
            </a:r>
          </a:p>
          <a:p>
            <a:pPr>
              <a:spcBef>
                <a:spcPts val="0"/>
              </a:spcBef>
              <a:spcAft>
                <a:spcPts val="400"/>
              </a:spcAft>
              <a:buNone/>
              <a:tabLst>
                <a:tab pos="285750" algn="l"/>
                <a:tab pos="1092200" algn="l"/>
                <a:tab pos="1260475" algn="l"/>
              </a:tabLst>
            </a:pPr>
            <a:r>
              <a:rPr lang="en-US" sz="1600" b="1" dirty="0">
                <a:latin typeface="Arial" panose="020B0604020202020204" pitchFamily="34" charset="0"/>
                <a:cs typeface="Arial" panose="020B0604020202020204" pitchFamily="34" charset="0"/>
              </a:rPr>
              <a:t>12:00 pm	Programming Lunch </a:t>
            </a:r>
          </a:p>
          <a:p>
            <a:pPr>
              <a:spcBef>
                <a:spcPts val="0"/>
              </a:spcBef>
              <a:spcAft>
                <a:spcPts val="400"/>
              </a:spcAft>
              <a:buNone/>
              <a:tabLst>
                <a:tab pos="285750" algn="l"/>
                <a:tab pos="1092200" algn="l"/>
                <a:tab pos="1260475" algn="l"/>
              </a:tabLst>
            </a:pPr>
            <a:r>
              <a:rPr lang="en-US" sz="1600" b="1" dirty="0">
                <a:latin typeface="Arial" panose="020B0604020202020204" pitchFamily="34" charset="0"/>
                <a:cs typeface="Arial" panose="020B0604020202020204" pitchFamily="34" charset="0"/>
              </a:rPr>
              <a:t>1:00 pm	POLY/PMSE Coord. Meeting</a:t>
            </a:r>
          </a:p>
          <a:p>
            <a:pPr>
              <a:spcBef>
                <a:spcPts val="0"/>
              </a:spcBef>
              <a:spcAft>
                <a:spcPts val="400"/>
              </a:spcAft>
              <a:buNone/>
              <a:tabLst>
                <a:tab pos="285750" algn="l"/>
                <a:tab pos="1092200" algn="l"/>
                <a:tab pos="1260475" algn="l"/>
              </a:tabLst>
            </a:pPr>
            <a:r>
              <a:rPr lang="en-US" sz="1600" b="1" dirty="0">
                <a:latin typeface="Arial" panose="020B0604020202020204" pitchFamily="34" charset="0"/>
                <a:cs typeface="Arial" panose="020B0604020202020204" pitchFamily="34" charset="0"/>
              </a:rPr>
              <a:t>4:00 pm	Membership Meeting</a:t>
            </a:r>
          </a:p>
          <a:p>
            <a:pPr>
              <a:spcBef>
                <a:spcPts val="0"/>
              </a:spcBef>
              <a:spcAft>
                <a:spcPts val="400"/>
              </a:spcAft>
              <a:buNone/>
              <a:tabLst>
                <a:tab pos="285750" algn="l"/>
                <a:tab pos="1092200" algn="l"/>
                <a:tab pos="1260475" algn="l"/>
              </a:tabLst>
            </a:pPr>
            <a:r>
              <a:rPr lang="en-US" sz="1600" b="1" dirty="0">
                <a:latin typeface="Arial" panose="020B0604020202020204" pitchFamily="34" charset="0"/>
                <a:cs typeface="Arial" panose="020B0604020202020204" pitchFamily="34" charset="0"/>
              </a:rPr>
              <a:t>		(55 Fahrenheit in hotel)	</a:t>
            </a:r>
          </a:p>
          <a:p>
            <a:pPr>
              <a:spcBef>
                <a:spcPts val="0"/>
              </a:spcBef>
              <a:spcAft>
                <a:spcPts val="400"/>
              </a:spcAft>
              <a:buNone/>
              <a:tabLst>
                <a:tab pos="285750" algn="l"/>
                <a:tab pos="1092200" algn="l"/>
                <a:tab pos="1260475" algn="l"/>
              </a:tabLst>
            </a:pPr>
            <a:endParaRPr lang="en-US" sz="1600" b="1" u="sng" dirty="0">
              <a:latin typeface="Arial" panose="020B0604020202020204" pitchFamily="34" charset="0"/>
              <a:cs typeface="Arial" panose="020B0604020202020204" pitchFamily="34" charset="0"/>
            </a:endParaRPr>
          </a:p>
          <a:p>
            <a:pPr>
              <a:spcBef>
                <a:spcPts val="0"/>
              </a:spcBef>
              <a:spcAft>
                <a:spcPts val="400"/>
              </a:spcAft>
              <a:buNone/>
              <a:tabLst>
                <a:tab pos="285750" algn="l"/>
                <a:tab pos="1092200" algn="l"/>
                <a:tab pos="1260475" algn="l"/>
              </a:tabLst>
            </a:pPr>
            <a:r>
              <a:rPr lang="en-US" sz="1600" b="1" u="sng" dirty="0">
                <a:latin typeface="Arial" panose="020B0604020202020204" pitchFamily="34" charset="0"/>
                <a:cs typeface="Arial" panose="020B0604020202020204" pitchFamily="34" charset="0"/>
              </a:rPr>
              <a:t>Wednesday, March 20</a:t>
            </a:r>
            <a:endParaRPr lang="en-US" sz="1600" b="1" dirty="0">
              <a:latin typeface="Arial" panose="020B0604020202020204" pitchFamily="34" charset="0"/>
              <a:cs typeface="Arial" panose="020B0604020202020204" pitchFamily="34" charset="0"/>
            </a:endParaRPr>
          </a:p>
          <a:p>
            <a:pPr>
              <a:spcBef>
                <a:spcPts val="0"/>
              </a:spcBef>
              <a:spcAft>
                <a:spcPts val="400"/>
              </a:spcAft>
              <a:buNone/>
              <a:tabLst>
                <a:tab pos="285750" algn="l"/>
                <a:tab pos="1092200" algn="l"/>
                <a:tab pos="1260475" algn="l"/>
              </a:tabLst>
            </a:pPr>
            <a:r>
              <a:rPr lang="en-US" sz="1600" b="1" dirty="0">
                <a:latin typeface="Arial" panose="020B0604020202020204" pitchFamily="34" charset="0"/>
                <a:cs typeface="Arial" panose="020B0604020202020204" pitchFamily="34" charset="0"/>
              </a:rPr>
              <a:t>5:30 pm	POLY/</a:t>
            </a:r>
            <a:r>
              <a:rPr lang="en-US" sz="1600" b="1" dirty="0" err="1">
                <a:latin typeface="Arial" panose="020B0604020202020204" pitchFamily="34" charset="0"/>
                <a:cs typeface="Arial" panose="020B0604020202020204" pitchFamily="34" charset="0"/>
              </a:rPr>
              <a:t>PMSEPlenary</a:t>
            </a:r>
            <a:r>
              <a:rPr lang="en-US" sz="1600" b="1" dirty="0">
                <a:latin typeface="Arial" panose="020B0604020202020204" pitchFamily="34" charset="0"/>
                <a:cs typeface="Arial" panose="020B0604020202020204" pitchFamily="34" charset="0"/>
              </a:rPr>
              <a:t> Awards/Reception</a:t>
            </a:r>
          </a:p>
        </p:txBody>
      </p:sp>
      <p:pic>
        <p:nvPicPr>
          <p:cNvPr id="4" name="Picture 3">
            <a:extLst>
              <a:ext uri="{FF2B5EF4-FFF2-40B4-BE49-F238E27FC236}">
                <a16:creationId xmlns:a16="http://schemas.microsoft.com/office/drawing/2014/main" id="{F60381B0-7BF5-44FE-B2B4-CF2605C6D464}"/>
              </a:ext>
            </a:extLst>
          </p:cNvPr>
          <p:cNvPicPr>
            <a:picLocks noChangeAspect="1"/>
          </p:cNvPicPr>
          <p:nvPr/>
        </p:nvPicPr>
        <p:blipFill rotWithShape="1">
          <a:blip r:embed="rId4"/>
          <a:srcRect l="10500"/>
          <a:stretch/>
        </p:blipFill>
        <p:spPr>
          <a:xfrm>
            <a:off x="8186959" y="900442"/>
            <a:ext cx="3938747" cy="3429000"/>
          </a:xfrm>
          <a:prstGeom prst="rect">
            <a:avLst/>
          </a:prstGeom>
        </p:spPr>
      </p:pic>
      <p:sp>
        <p:nvSpPr>
          <p:cNvPr id="19" name="Rectangle: Rounded Corners 18">
            <a:extLst>
              <a:ext uri="{FF2B5EF4-FFF2-40B4-BE49-F238E27FC236}">
                <a16:creationId xmlns:a16="http://schemas.microsoft.com/office/drawing/2014/main" id="{7AF6DA62-4B39-4157-A290-D866F50DBFE3}"/>
              </a:ext>
            </a:extLst>
          </p:cNvPr>
          <p:cNvSpPr/>
          <p:nvPr/>
        </p:nvSpPr>
        <p:spPr>
          <a:xfrm>
            <a:off x="1112520" y="4753601"/>
            <a:ext cx="10835640" cy="154273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en-US" sz="2000" b="1" u="sng" dirty="0">
              <a:latin typeface="Arial" panose="020B0604020202020204" pitchFamily="34" charset="0"/>
              <a:cs typeface="Arial" panose="020B0604020202020204" pitchFamily="34" charset="0"/>
            </a:endParaRPr>
          </a:p>
        </p:txBody>
      </p:sp>
      <p:sp>
        <p:nvSpPr>
          <p:cNvPr id="20" name="Rectangle 22">
            <a:extLst>
              <a:ext uri="{FF2B5EF4-FFF2-40B4-BE49-F238E27FC236}">
                <a16:creationId xmlns:a16="http://schemas.microsoft.com/office/drawing/2014/main" id="{95504283-6854-4618-A2FE-3D4E644EBDF8}"/>
              </a:ext>
            </a:extLst>
          </p:cNvPr>
          <p:cNvSpPr>
            <a:spLocks noChangeArrowheads="1"/>
          </p:cNvSpPr>
          <p:nvPr/>
        </p:nvSpPr>
        <p:spPr bwMode="auto">
          <a:xfrm>
            <a:off x="1316038" y="4825188"/>
            <a:ext cx="10424857" cy="137680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noAutofit/>
          </a:bodyPr>
          <a:lstStyle>
            <a:lvl1pPr>
              <a:spcBef>
                <a:spcPts val="1000"/>
              </a:spcBef>
              <a:buClr>
                <a:schemeClr val="accent1"/>
              </a:buClr>
              <a:buSzPct val="80000"/>
              <a:buFont typeface="Wingdings 3" panose="05040102010807070707" pitchFamily="18" charset="2"/>
              <a:buChar char=""/>
              <a:tabLst>
                <a:tab pos="285750" algn="l"/>
                <a:tab pos="1260475"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285750" algn="l"/>
                <a:tab pos="1260475"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285750" algn="l"/>
                <a:tab pos="1260475"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9pPr>
          </a:lstStyle>
          <a:p>
            <a:pPr>
              <a:spcBef>
                <a:spcPts val="0"/>
              </a:spcBef>
              <a:spcAft>
                <a:spcPts val="400"/>
              </a:spcAft>
              <a:buNone/>
              <a:tabLst>
                <a:tab pos="285750" algn="l"/>
                <a:tab pos="1092200" algn="l"/>
                <a:tab pos="1260475" algn="l"/>
              </a:tabLst>
            </a:pPr>
            <a:r>
              <a:rPr lang="en-US" sz="1600" b="1" u="sng" dirty="0">
                <a:latin typeface="Arial" panose="020B0604020202020204" pitchFamily="34" charset="0"/>
                <a:cs typeface="Arial" panose="020B0604020202020204" pitchFamily="34" charset="0"/>
              </a:rPr>
              <a:t>OTHER NOTABLE:</a:t>
            </a:r>
          </a:p>
          <a:p>
            <a:pPr marL="285750" indent="-285750">
              <a:spcBef>
                <a:spcPts val="0"/>
              </a:spcBef>
              <a:spcAft>
                <a:spcPts val="400"/>
              </a:spcAft>
              <a:tabLst>
                <a:tab pos="285750" algn="l"/>
                <a:tab pos="1092200" algn="l"/>
                <a:tab pos="1260475" algn="l"/>
              </a:tabLst>
            </a:pPr>
            <a:r>
              <a:rPr lang="en-US" sz="1600" b="1" dirty="0">
                <a:latin typeface="Arial" panose="020B0604020202020204" pitchFamily="34" charset="0"/>
                <a:cs typeface="Arial" panose="020B0604020202020204" pitchFamily="34" charset="0"/>
              </a:rPr>
              <a:t>POLY/PMSE Poster Sessions will be held in the Marriott (not in the Convention Center)</a:t>
            </a:r>
          </a:p>
          <a:p>
            <a:pPr marL="1028700" lvl="1">
              <a:spcBef>
                <a:spcPts val="0"/>
              </a:spcBef>
              <a:spcAft>
                <a:spcPts val="400"/>
              </a:spcAft>
              <a:tabLst>
                <a:tab pos="285750" algn="l"/>
                <a:tab pos="1092200" algn="l"/>
                <a:tab pos="1260475" algn="l"/>
              </a:tabLst>
            </a:pPr>
            <a:r>
              <a:rPr lang="en-US" sz="1400" b="1" dirty="0">
                <a:latin typeface="Arial" panose="020B0604020202020204" pitchFamily="34" charset="0"/>
                <a:cs typeface="Arial" panose="020B0604020202020204" pitchFamily="34" charset="0"/>
              </a:rPr>
              <a:t>POLY Sessions are Tues &amp; Wed at 10:30 – 12:30pm (3 PMSE Sessions in PM: Mon, Tues, Wed)</a:t>
            </a:r>
          </a:p>
          <a:p>
            <a:pPr marL="1028700" lvl="1">
              <a:spcBef>
                <a:spcPts val="0"/>
              </a:spcBef>
              <a:spcAft>
                <a:spcPts val="400"/>
              </a:spcAft>
              <a:tabLst>
                <a:tab pos="285750" algn="l"/>
                <a:tab pos="1092200" algn="l"/>
                <a:tab pos="1260475" algn="l"/>
              </a:tabLst>
            </a:pPr>
            <a:r>
              <a:rPr lang="en-US" sz="1400" b="1" dirty="0">
                <a:latin typeface="Arial" panose="020B0604020202020204" pitchFamily="34" charset="0"/>
                <a:cs typeface="Arial" panose="020B0604020202020204" pitchFamily="34" charset="0"/>
              </a:rPr>
              <a:t>This is experimental and supports ACS’ plan for inventive ideas, however they are not helping with $$ </a:t>
            </a:r>
          </a:p>
          <a:p>
            <a:pPr marL="1028700" lvl="1">
              <a:spcBef>
                <a:spcPts val="0"/>
              </a:spcBef>
              <a:spcAft>
                <a:spcPts val="400"/>
              </a:spcAft>
              <a:tabLst>
                <a:tab pos="285750" algn="l"/>
                <a:tab pos="1092200" algn="l"/>
                <a:tab pos="1260475" algn="l"/>
              </a:tabLst>
            </a:pPr>
            <a:r>
              <a:rPr lang="en-US" sz="1400" b="1" dirty="0">
                <a:latin typeface="Arial" panose="020B0604020202020204" pitchFamily="34" charset="0"/>
                <a:cs typeface="Arial" panose="020B0604020202020204" pitchFamily="34" charset="0"/>
              </a:rPr>
              <a:t>~$5K for poster setups (split with PMSE), ~$2K to cater some assorted snacks/muffins at session.</a:t>
            </a:r>
          </a:p>
        </p:txBody>
      </p:sp>
    </p:spTree>
    <p:extLst>
      <p:ext uri="{BB962C8B-B14F-4D97-AF65-F5344CB8AC3E}">
        <p14:creationId xmlns:p14="http://schemas.microsoft.com/office/powerpoint/2010/main" val="31898674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2A46C3E-6779-D9A8-0D9C-A6253B2AB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59" y="5600401"/>
            <a:ext cx="809584" cy="1172572"/>
          </a:xfrm>
          <a:prstGeom prst="rect">
            <a:avLst/>
          </a:prstGeom>
        </p:spPr>
      </p:pic>
      <p:sp>
        <p:nvSpPr>
          <p:cNvPr id="9" name="TextBox 8">
            <a:extLst>
              <a:ext uri="{FF2B5EF4-FFF2-40B4-BE49-F238E27FC236}">
                <a16:creationId xmlns:a16="http://schemas.microsoft.com/office/drawing/2014/main" id="{8CEBD5A5-76A5-44F6-8730-EED87D26CBB7}"/>
              </a:ext>
            </a:extLst>
          </p:cNvPr>
          <p:cNvSpPr txBox="1"/>
          <p:nvPr/>
        </p:nvSpPr>
        <p:spPr>
          <a:xfrm>
            <a:off x="408161" y="6487483"/>
            <a:ext cx="56878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99"/>
                </a:solidFill>
                <a:effectLst/>
                <a:uLnTx/>
                <a:uFillTx/>
                <a:latin typeface="Calibri" panose="020F0502020204030204"/>
                <a:ea typeface="+mn-ea"/>
                <a:cs typeface="+mn-cs"/>
              </a:rPr>
              <a:t>American Chemical Society Division of Polymer Chemistry</a:t>
            </a:r>
          </a:p>
        </p:txBody>
      </p:sp>
      <p:cxnSp>
        <p:nvCxnSpPr>
          <p:cNvPr id="10" name="Straight Connector 9">
            <a:extLst>
              <a:ext uri="{FF2B5EF4-FFF2-40B4-BE49-F238E27FC236}">
                <a16:creationId xmlns:a16="http://schemas.microsoft.com/office/drawing/2014/main" id="{DA6751B4-A041-43E5-94C1-ACFF02A994B8}"/>
              </a:ext>
            </a:extLst>
          </p:cNvPr>
          <p:cNvCxnSpPr>
            <a:cxnSpLocks/>
          </p:cNvCxnSpPr>
          <p:nvPr/>
        </p:nvCxnSpPr>
        <p:spPr>
          <a:xfrm>
            <a:off x="503651" y="6487483"/>
            <a:ext cx="11500507"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DCC6D7-6400-4E45-882D-8AE565C5F7C8}"/>
              </a:ext>
            </a:extLst>
          </p:cNvPr>
          <p:cNvCxnSpPr>
            <a:cxnSpLocks/>
          </p:cNvCxnSpPr>
          <p:nvPr/>
        </p:nvCxnSpPr>
        <p:spPr>
          <a:xfrm>
            <a:off x="243840" y="860491"/>
            <a:ext cx="1170432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31F25F2-156D-447B-8412-F02B246C93C9}"/>
              </a:ext>
            </a:extLst>
          </p:cNvPr>
          <p:cNvSpPr txBox="1"/>
          <p:nvPr/>
        </p:nvSpPr>
        <p:spPr>
          <a:xfrm>
            <a:off x="243840" y="220927"/>
            <a:ext cx="12093141" cy="461665"/>
          </a:xfrm>
          <a:prstGeom prst="rect">
            <a:avLst/>
          </a:prstGeom>
          <a:noFill/>
        </p:spPr>
        <p:txBody>
          <a:bodyPr wrap="square" rtlCol="0">
            <a:spAutoFit/>
          </a:bodyPr>
          <a:lstStyle/>
          <a:p>
            <a:pPr algn="ctr"/>
            <a:r>
              <a:rPr lang="en-US" sz="2400" b="1" dirty="0">
                <a:solidFill>
                  <a:srgbClr val="FF0000"/>
                </a:solidFill>
                <a:latin typeface="Arial" panose="020B0604020202020204" pitchFamily="34" charset="0"/>
                <a:cs typeface="Arial" panose="020B0604020202020204" pitchFamily="34" charset="0"/>
              </a:rPr>
              <a:t>Discussion/Information about Reservations/ai system at ACS Meetings</a:t>
            </a:r>
          </a:p>
        </p:txBody>
      </p:sp>
      <p:sp>
        <p:nvSpPr>
          <p:cNvPr id="14" name="TextBox 13">
            <a:extLst>
              <a:ext uri="{FF2B5EF4-FFF2-40B4-BE49-F238E27FC236}">
                <a16:creationId xmlns:a16="http://schemas.microsoft.com/office/drawing/2014/main" id="{85FC88B1-F0BC-401E-A426-12C2F8B7DABC}"/>
              </a:ext>
            </a:extLst>
          </p:cNvPr>
          <p:cNvSpPr txBox="1"/>
          <p:nvPr/>
        </p:nvSpPr>
        <p:spPr>
          <a:xfrm>
            <a:off x="7208072" y="6501014"/>
            <a:ext cx="49839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99"/>
                </a:solidFill>
                <a:effectLst/>
                <a:uLnTx/>
                <a:uFillTx/>
                <a:latin typeface="Calibri" panose="020F0502020204030204"/>
                <a:ea typeface="+mn-ea"/>
                <a:cs typeface="+mn-cs"/>
              </a:rPr>
              <a:t>ExComm</a:t>
            </a:r>
            <a:r>
              <a:rPr kumimoji="0" lang="en-US" sz="1800" b="1" i="0" u="none" strike="noStrike" kern="1200" cap="none" spc="0" normalizeH="0" baseline="0" noProof="0" dirty="0">
                <a:ln>
                  <a:noFill/>
                </a:ln>
                <a:solidFill>
                  <a:srgbClr val="000099"/>
                </a:solidFill>
                <a:effectLst/>
                <a:uLnTx/>
                <a:uFillTx/>
                <a:latin typeface="Calibri" panose="020F0502020204030204"/>
                <a:ea typeface="+mn-ea"/>
                <a:cs typeface="+mn-cs"/>
              </a:rPr>
              <a:t> Winter Meeting, Orlando, FL 01/27/2024</a:t>
            </a:r>
          </a:p>
        </p:txBody>
      </p:sp>
      <p:sp>
        <p:nvSpPr>
          <p:cNvPr id="16" name="Rectangle 22">
            <a:extLst>
              <a:ext uri="{FF2B5EF4-FFF2-40B4-BE49-F238E27FC236}">
                <a16:creationId xmlns:a16="http://schemas.microsoft.com/office/drawing/2014/main" id="{F560CAD5-8710-4AD5-9344-FC1E6F4F803F}"/>
              </a:ext>
            </a:extLst>
          </p:cNvPr>
          <p:cNvSpPr>
            <a:spLocks noChangeArrowheads="1"/>
          </p:cNvSpPr>
          <p:nvPr/>
        </p:nvSpPr>
        <p:spPr bwMode="auto">
          <a:xfrm>
            <a:off x="408161" y="1106751"/>
            <a:ext cx="7135106" cy="494638"/>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noAutofit/>
          </a:bodyPr>
          <a:lstStyle>
            <a:lvl1pPr>
              <a:spcBef>
                <a:spcPts val="1000"/>
              </a:spcBef>
              <a:buClr>
                <a:schemeClr val="accent1"/>
              </a:buClr>
              <a:buSzPct val="80000"/>
              <a:buFont typeface="Wingdings 3" panose="05040102010807070707" pitchFamily="18" charset="2"/>
              <a:buChar char=""/>
              <a:tabLst>
                <a:tab pos="285750" algn="l"/>
                <a:tab pos="1260475"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285750" algn="l"/>
                <a:tab pos="1260475"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285750" algn="l"/>
                <a:tab pos="1260475"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9pPr>
          </a:lstStyle>
          <a:p>
            <a:pPr>
              <a:spcBef>
                <a:spcPts val="0"/>
              </a:spcBef>
              <a:spcAft>
                <a:spcPts val="400"/>
              </a:spcAft>
              <a:buNone/>
              <a:tabLst>
                <a:tab pos="285750" algn="l"/>
                <a:tab pos="1092200" algn="l"/>
                <a:tab pos="1260475" algn="l"/>
              </a:tabLst>
            </a:pPr>
            <a:endParaRPr lang="en-US" sz="1600" b="1" dirty="0">
              <a:latin typeface="Arial" panose="020B0604020202020204" pitchFamily="34" charset="0"/>
              <a:cs typeface="Arial" panose="020B0604020202020204" pitchFamily="34" charset="0"/>
            </a:endParaRPr>
          </a:p>
        </p:txBody>
      </p:sp>
      <p:sp>
        <p:nvSpPr>
          <p:cNvPr id="18" name="Rectangle 22">
            <a:extLst>
              <a:ext uri="{FF2B5EF4-FFF2-40B4-BE49-F238E27FC236}">
                <a16:creationId xmlns:a16="http://schemas.microsoft.com/office/drawing/2014/main" id="{B3F82886-3C88-41E6-9A11-3A9B02166186}"/>
              </a:ext>
            </a:extLst>
          </p:cNvPr>
          <p:cNvSpPr>
            <a:spLocks noChangeArrowheads="1"/>
          </p:cNvSpPr>
          <p:nvPr/>
        </p:nvSpPr>
        <p:spPr bwMode="auto">
          <a:xfrm>
            <a:off x="451105" y="1024667"/>
            <a:ext cx="7632191" cy="397040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noAutofit/>
          </a:bodyPr>
          <a:lstStyle>
            <a:lvl1pPr>
              <a:spcBef>
                <a:spcPts val="1000"/>
              </a:spcBef>
              <a:buClr>
                <a:schemeClr val="accent1"/>
              </a:buClr>
              <a:buSzPct val="80000"/>
              <a:buFont typeface="Wingdings 3" panose="05040102010807070707" pitchFamily="18" charset="2"/>
              <a:buChar char=""/>
              <a:tabLst>
                <a:tab pos="285750" algn="l"/>
                <a:tab pos="1260475"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285750" algn="l"/>
                <a:tab pos="1260475"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285750" algn="l"/>
                <a:tab pos="1260475"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9pPr>
          </a:lstStyle>
          <a:p>
            <a:pPr marL="285750" indent="-285750">
              <a:spcBef>
                <a:spcPts val="0"/>
              </a:spcBef>
              <a:spcAft>
                <a:spcPts val="400"/>
              </a:spcAft>
              <a:tabLst>
                <a:tab pos="285750" algn="l"/>
                <a:tab pos="1092200" algn="l"/>
                <a:tab pos="1260475" algn="l"/>
              </a:tabLst>
            </a:pPr>
            <a:r>
              <a:rPr lang="en-US" b="1" dirty="0">
                <a:latin typeface="Arial" panose="020B0604020202020204" pitchFamily="34" charset="0"/>
                <a:cs typeface="Arial" panose="020B0604020202020204" pitchFamily="34" charset="0"/>
              </a:rPr>
              <a:t>All rooms, audio, video, and food/</a:t>
            </a:r>
            <a:r>
              <a:rPr lang="en-US" b="1" dirty="0" err="1">
                <a:latin typeface="Arial" panose="020B0604020202020204" pitchFamily="34" charset="0"/>
                <a:cs typeface="Arial" panose="020B0604020202020204" pitchFamily="34" charset="0"/>
              </a:rPr>
              <a:t>bev</a:t>
            </a:r>
            <a:r>
              <a:rPr lang="en-US" b="1" dirty="0">
                <a:latin typeface="Arial" panose="020B0604020202020204" pitchFamily="34" charset="0"/>
                <a:cs typeface="Arial" panose="020B0604020202020204" pitchFamily="34" charset="0"/>
              </a:rPr>
              <a:t> for every POLY function at ACS is reserved in the online ACS Ai system.</a:t>
            </a:r>
          </a:p>
          <a:p>
            <a:pPr marL="285750" indent="-285750">
              <a:spcBef>
                <a:spcPts val="0"/>
              </a:spcBef>
              <a:spcAft>
                <a:spcPts val="400"/>
              </a:spcAft>
              <a:tabLst>
                <a:tab pos="285750" algn="l"/>
                <a:tab pos="1092200" algn="l"/>
                <a:tab pos="1260475" algn="l"/>
              </a:tabLst>
            </a:pPr>
            <a:r>
              <a:rPr lang="en-US" b="1" dirty="0">
                <a:latin typeface="Arial" panose="020B0604020202020204" pitchFamily="34" charset="0"/>
                <a:cs typeface="Arial" panose="020B0604020202020204" pitchFamily="34" charset="0"/>
              </a:rPr>
              <a:t>Example – POLY Business Meeting:	</a:t>
            </a:r>
          </a:p>
          <a:p>
            <a:pPr>
              <a:spcBef>
                <a:spcPts val="0"/>
              </a:spcBef>
              <a:spcAft>
                <a:spcPts val="400"/>
              </a:spcAft>
              <a:buNone/>
              <a:tabLst>
                <a:tab pos="285750" algn="l"/>
                <a:tab pos="1092200" algn="l"/>
                <a:tab pos="1260475" algn="l"/>
              </a:tabLst>
            </a:pPr>
            <a:r>
              <a:rPr lang="en-US" b="1" i="1" dirty="0">
                <a:solidFill>
                  <a:schemeClr val="accent5"/>
                </a:solidFill>
                <a:latin typeface="Arial" panose="020B0604020202020204" pitchFamily="34" charset="0"/>
                <a:cs typeface="Arial" panose="020B0604020202020204" pitchFamily="34" charset="0"/>
              </a:rPr>
              <a:t>tables, chairs, layout, projector, screen, microphones, mixer, lectern, laptop, internet, additional power cables/strips, food (buffet) </a:t>
            </a:r>
          </a:p>
          <a:p>
            <a:pPr marL="285750" indent="-285750">
              <a:spcBef>
                <a:spcPts val="0"/>
              </a:spcBef>
              <a:spcAft>
                <a:spcPts val="400"/>
              </a:spcAft>
              <a:tabLst>
                <a:tab pos="285750" algn="l"/>
                <a:tab pos="1092200" algn="l"/>
                <a:tab pos="1260475" algn="l"/>
              </a:tabLst>
            </a:pPr>
            <a:r>
              <a:rPr lang="en-US" b="1" dirty="0">
                <a:latin typeface="Arial" panose="020B0604020202020204" pitchFamily="34" charset="0"/>
                <a:cs typeface="Arial" panose="020B0604020202020204" pitchFamily="34" charset="0"/>
              </a:rPr>
              <a:t>The A/V cost is </a:t>
            </a:r>
            <a:r>
              <a:rPr lang="en-US" b="1" i="1" u="sng" dirty="0">
                <a:latin typeface="Arial" panose="020B0604020202020204" pitchFamily="34" charset="0"/>
                <a:cs typeface="Arial" panose="020B0604020202020204" pitchFamily="34" charset="0"/>
              </a:rPr>
              <a:t>ambiguous</a:t>
            </a:r>
            <a:r>
              <a:rPr lang="en-US" b="1" u="sng"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at best (see screenshots). </a:t>
            </a:r>
          </a:p>
          <a:p>
            <a:pPr marL="285750" indent="-285750">
              <a:spcBef>
                <a:spcPts val="0"/>
              </a:spcBef>
              <a:spcAft>
                <a:spcPts val="400"/>
              </a:spcAft>
              <a:tabLst>
                <a:tab pos="285750" algn="l"/>
                <a:tab pos="1092200" algn="l"/>
                <a:tab pos="1260475" algn="l"/>
              </a:tabLst>
            </a:pPr>
            <a:r>
              <a:rPr lang="en-US" b="1" dirty="0">
                <a:latin typeface="Arial" panose="020B0604020202020204" pitchFamily="34" charset="0"/>
                <a:cs typeface="Arial" panose="020B0604020202020204" pitchFamily="34" charset="0"/>
              </a:rPr>
              <a:t>Food is much more itemized &amp; predictable.</a:t>
            </a:r>
          </a:p>
          <a:p>
            <a:pPr marL="285750" indent="-285750">
              <a:spcBef>
                <a:spcPts val="0"/>
              </a:spcBef>
              <a:spcAft>
                <a:spcPts val="400"/>
              </a:spcAft>
              <a:tabLst>
                <a:tab pos="285750" algn="l"/>
                <a:tab pos="1092200" algn="l"/>
                <a:tab pos="1260475" algn="l"/>
              </a:tabLst>
            </a:pPr>
            <a:endParaRPr lang="en-US" b="1" dirty="0">
              <a:latin typeface="Arial" panose="020B0604020202020204" pitchFamily="34" charset="0"/>
              <a:cs typeface="Arial" panose="020B0604020202020204" pitchFamily="34" charset="0"/>
            </a:endParaRPr>
          </a:p>
          <a:p>
            <a:pPr marL="285750" indent="-285750">
              <a:spcBef>
                <a:spcPts val="0"/>
              </a:spcBef>
              <a:spcAft>
                <a:spcPts val="400"/>
              </a:spcAft>
              <a:tabLst>
                <a:tab pos="285750" algn="l"/>
                <a:tab pos="1092200" algn="l"/>
                <a:tab pos="1260475" algn="l"/>
              </a:tabLst>
            </a:pPr>
            <a:endParaRPr lang="en-US" b="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A0896EB-868F-46D5-92D9-CBCE01DC5F0C}"/>
              </a:ext>
            </a:extLst>
          </p:cNvPr>
          <p:cNvPicPr>
            <a:picLocks noChangeAspect="1"/>
          </p:cNvPicPr>
          <p:nvPr/>
        </p:nvPicPr>
        <p:blipFill>
          <a:blip r:embed="rId4"/>
          <a:stretch>
            <a:fillRect/>
          </a:stretch>
        </p:blipFill>
        <p:spPr>
          <a:xfrm>
            <a:off x="8194158" y="3809750"/>
            <a:ext cx="3810000" cy="1495425"/>
          </a:xfrm>
          <a:prstGeom prst="rect">
            <a:avLst/>
          </a:prstGeom>
        </p:spPr>
      </p:pic>
      <p:pic>
        <p:nvPicPr>
          <p:cNvPr id="6" name="Picture 5">
            <a:extLst>
              <a:ext uri="{FF2B5EF4-FFF2-40B4-BE49-F238E27FC236}">
                <a16:creationId xmlns:a16="http://schemas.microsoft.com/office/drawing/2014/main" id="{E5233974-8EB2-420B-B91D-C0A0E9470521}"/>
              </a:ext>
            </a:extLst>
          </p:cNvPr>
          <p:cNvPicPr>
            <a:picLocks noChangeAspect="1"/>
          </p:cNvPicPr>
          <p:nvPr/>
        </p:nvPicPr>
        <p:blipFill>
          <a:blip r:embed="rId5"/>
          <a:stretch>
            <a:fillRect/>
          </a:stretch>
        </p:blipFill>
        <p:spPr>
          <a:xfrm>
            <a:off x="8001314" y="1063494"/>
            <a:ext cx="3946846" cy="2741127"/>
          </a:xfrm>
          <a:prstGeom prst="rect">
            <a:avLst/>
          </a:prstGeom>
        </p:spPr>
      </p:pic>
      <p:pic>
        <p:nvPicPr>
          <p:cNvPr id="8" name="Picture 7">
            <a:extLst>
              <a:ext uri="{FF2B5EF4-FFF2-40B4-BE49-F238E27FC236}">
                <a16:creationId xmlns:a16="http://schemas.microsoft.com/office/drawing/2014/main" id="{1A4DB05F-A157-4DF5-B42A-5D788E03A3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9217" y="3531769"/>
            <a:ext cx="3866667" cy="1285714"/>
          </a:xfrm>
          <a:prstGeom prst="rect">
            <a:avLst/>
          </a:prstGeom>
        </p:spPr>
      </p:pic>
      <p:pic>
        <p:nvPicPr>
          <p:cNvPr id="12" name="Picture 11">
            <a:extLst>
              <a:ext uri="{FF2B5EF4-FFF2-40B4-BE49-F238E27FC236}">
                <a16:creationId xmlns:a16="http://schemas.microsoft.com/office/drawing/2014/main" id="{FC9727FC-C54A-4267-917E-7AABB03BA37E}"/>
              </a:ext>
            </a:extLst>
          </p:cNvPr>
          <p:cNvPicPr>
            <a:picLocks noChangeAspect="1"/>
          </p:cNvPicPr>
          <p:nvPr/>
        </p:nvPicPr>
        <p:blipFill>
          <a:blip r:embed="rId7"/>
          <a:stretch>
            <a:fillRect/>
          </a:stretch>
        </p:blipFill>
        <p:spPr>
          <a:xfrm>
            <a:off x="4139946" y="3298426"/>
            <a:ext cx="3943350" cy="1543050"/>
          </a:xfrm>
          <a:prstGeom prst="rect">
            <a:avLst/>
          </a:prstGeom>
        </p:spPr>
      </p:pic>
      <p:sp>
        <p:nvSpPr>
          <p:cNvPr id="21" name="Rectangle 20">
            <a:extLst>
              <a:ext uri="{FF2B5EF4-FFF2-40B4-BE49-F238E27FC236}">
                <a16:creationId xmlns:a16="http://schemas.microsoft.com/office/drawing/2014/main" id="{33807369-1614-4BF0-B458-BA9E63C676D6}"/>
              </a:ext>
            </a:extLst>
          </p:cNvPr>
          <p:cNvSpPr/>
          <p:nvPr/>
        </p:nvSpPr>
        <p:spPr>
          <a:xfrm>
            <a:off x="1806603" y="4814078"/>
            <a:ext cx="5022337" cy="307777"/>
          </a:xfrm>
          <a:prstGeom prst="rect">
            <a:avLst/>
          </a:prstGeom>
        </p:spPr>
        <p:txBody>
          <a:bodyPr wrap="none">
            <a:spAutoFit/>
          </a:bodyPr>
          <a:lstStyle/>
          <a:p>
            <a:pPr marL="285750" indent="-285750">
              <a:spcBef>
                <a:spcPts val="0"/>
              </a:spcBef>
              <a:spcAft>
                <a:spcPts val="400"/>
              </a:spcAft>
              <a:tabLst>
                <a:tab pos="285750" algn="l"/>
                <a:tab pos="1092200" algn="l"/>
                <a:tab pos="1260475" algn="l"/>
              </a:tabLst>
            </a:pPr>
            <a:r>
              <a:rPr lang="en-US" sz="1400" b="1" i="1" dirty="0">
                <a:solidFill>
                  <a:srgbClr val="FF0000"/>
                </a:solidFill>
                <a:latin typeface="Arial" panose="020B0604020202020204" pitchFamily="34" charset="0"/>
                <a:cs typeface="Arial" panose="020B0604020202020204" pitchFamily="34" charset="0"/>
              </a:rPr>
              <a:t>(</a:t>
            </a:r>
            <a:r>
              <a:rPr lang="en-US" sz="1200" b="1" i="1" dirty="0">
                <a:solidFill>
                  <a:srgbClr val="FF0000"/>
                </a:solidFill>
                <a:latin typeface="Arial" panose="020B0604020202020204" pitchFamily="34" charset="0"/>
                <a:cs typeface="Arial" panose="020B0604020202020204" pitchFamily="34" charset="0"/>
              </a:rPr>
              <a:t>screenshots taken from online Ai interface for ACS Spring NOLA)</a:t>
            </a:r>
          </a:p>
        </p:txBody>
      </p:sp>
      <p:sp>
        <p:nvSpPr>
          <p:cNvPr id="22" name="Rectangle: Rounded Corners 21">
            <a:extLst>
              <a:ext uri="{FF2B5EF4-FFF2-40B4-BE49-F238E27FC236}">
                <a16:creationId xmlns:a16="http://schemas.microsoft.com/office/drawing/2014/main" id="{AD62CD94-E6B3-4B42-8848-F61FF15D88DB}"/>
              </a:ext>
            </a:extLst>
          </p:cNvPr>
          <p:cNvSpPr/>
          <p:nvPr/>
        </p:nvSpPr>
        <p:spPr>
          <a:xfrm>
            <a:off x="1112520" y="5231070"/>
            <a:ext cx="10835640" cy="106526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en-US" sz="2000" b="1" u="sng"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01915F83-02D6-4FD1-9FF8-F92673FA38DA}"/>
              </a:ext>
            </a:extLst>
          </p:cNvPr>
          <p:cNvSpPr>
            <a:spLocks noChangeArrowheads="1"/>
          </p:cNvSpPr>
          <p:nvPr/>
        </p:nvSpPr>
        <p:spPr bwMode="auto">
          <a:xfrm>
            <a:off x="1316038" y="5241328"/>
            <a:ext cx="10424857" cy="96066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noAutofit/>
          </a:bodyPr>
          <a:lstStyle>
            <a:lvl1pPr>
              <a:spcBef>
                <a:spcPts val="1000"/>
              </a:spcBef>
              <a:buClr>
                <a:schemeClr val="accent1"/>
              </a:buClr>
              <a:buSzPct val="80000"/>
              <a:buFont typeface="Wingdings 3" panose="05040102010807070707" pitchFamily="18" charset="2"/>
              <a:buChar char=""/>
              <a:tabLst>
                <a:tab pos="285750" algn="l"/>
                <a:tab pos="1260475"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285750" algn="l"/>
                <a:tab pos="1260475"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285750" algn="l"/>
                <a:tab pos="1260475"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9pPr>
          </a:lstStyle>
          <a:p>
            <a:pPr>
              <a:spcBef>
                <a:spcPts val="0"/>
              </a:spcBef>
              <a:spcAft>
                <a:spcPts val="400"/>
              </a:spcAft>
              <a:buNone/>
              <a:tabLst>
                <a:tab pos="285750" algn="l"/>
                <a:tab pos="1092200" algn="l"/>
                <a:tab pos="1260475" algn="l"/>
              </a:tabLst>
            </a:pPr>
            <a:r>
              <a:rPr lang="en-US" sz="1600" b="1" u="sng" dirty="0">
                <a:latin typeface="Arial" panose="020B0604020202020204" pitchFamily="34" charset="0"/>
                <a:cs typeface="Arial" panose="020B0604020202020204" pitchFamily="34" charset="0"/>
              </a:rPr>
              <a:t>BOTTOM LINE:</a:t>
            </a:r>
          </a:p>
          <a:p>
            <a:pPr marL="285750" indent="-285750">
              <a:spcBef>
                <a:spcPts val="0"/>
              </a:spcBef>
              <a:spcAft>
                <a:spcPts val="400"/>
              </a:spcAft>
              <a:tabLst>
                <a:tab pos="285750" algn="l"/>
                <a:tab pos="1092200" algn="l"/>
                <a:tab pos="1260475" algn="l"/>
              </a:tabLst>
            </a:pPr>
            <a:r>
              <a:rPr lang="en-US" sz="1600" b="1" dirty="0">
                <a:latin typeface="Arial" panose="020B0604020202020204" pitchFamily="34" charset="0"/>
                <a:cs typeface="Arial" panose="020B0604020202020204" pitchFamily="34" charset="0"/>
              </a:rPr>
              <a:t>The hotels appear to be able to charge us whatever they want, without recourse from ACS.</a:t>
            </a:r>
          </a:p>
          <a:p>
            <a:pPr marL="285750" indent="-285750">
              <a:spcBef>
                <a:spcPts val="0"/>
              </a:spcBef>
              <a:spcAft>
                <a:spcPts val="400"/>
              </a:spcAft>
              <a:tabLst>
                <a:tab pos="285750" algn="l"/>
                <a:tab pos="1092200" algn="l"/>
                <a:tab pos="1260475" algn="l"/>
              </a:tabLst>
            </a:pPr>
            <a:r>
              <a:rPr lang="en-US" sz="1600" b="1" dirty="0">
                <a:latin typeface="Arial" panose="020B0604020202020204" pitchFamily="34" charset="0"/>
                <a:cs typeface="Arial" panose="020B0604020202020204" pitchFamily="34" charset="0"/>
              </a:rPr>
              <a:t>The only guaranteed method for cost reduction is meeting reduction.</a:t>
            </a:r>
          </a:p>
        </p:txBody>
      </p:sp>
      <p:sp>
        <p:nvSpPr>
          <p:cNvPr id="24" name="Rectangle 23">
            <a:extLst>
              <a:ext uri="{FF2B5EF4-FFF2-40B4-BE49-F238E27FC236}">
                <a16:creationId xmlns:a16="http://schemas.microsoft.com/office/drawing/2014/main" id="{DAF99F5D-AC85-43F9-B1C1-08D4086A60B2}"/>
              </a:ext>
            </a:extLst>
          </p:cNvPr>
          <p:cNvSpPr/>
          <p:nvPr/>
        </p:nvSpPr>
        <p:spPr>
          <a:xfrm>
            <a:off x="9268729" y="1946089"/>
            <a:ext cx="2605194" cy="600164"/>
          </a:xfrm>
          <a:prstGeom prst="rect">
            <a:avLst/>
          </a:prstGeom>
        </p:spPr>
        <p:txBody>
          <a:bodyPr wrap="square">
            <a:spAutoFit/>
          </a:bodyPr>
          <a:lstStyle/>
          <a:p>
            <a:pPr marL="285750" indent="-285750">
              <a:spcBef>
                <a:spcPts val="0"/>
              </a:spcBef>
              <a:spcAft>
                <a:spcPts val="400"/>
              </a:spcAft>
              <a:tabLst>
                <a:tab pos="285750" algn="l"/>
                <a:tab pos="1092200" algn="l"/>
                <a:tab pos="1260475" algn="l"/>
              </a:tabLst>
            </a:pPr>
            <a:r>
              <a:rPr lang="en-US" sz="1100" b="1" i="1" dirty="0">
                <a:solidFill>
                  <a:srgbClr val="FF0000"/>
                </a:solidFill>
                <a:latin typeface="Arial" panose="020B0604020202020204" pitchFamily="34" charset="0"/>
                <a:cs typeface="Arial" panose="020B0604020202020204" pitchFamily="34" charset="0"/>
              </a:rPr>
              <a:t>For ACS San Fran, 8 power strips were requested and came at a later cost of </a:t>
            </a:r>
            <a:r>
              <a:rPr lang="en-US" sz="1100" b="1" i="1" u="sng" dirty="0">
                <a:solidFill>
                  <a:srgbClr val="FF0000"/>
                </a:solidFill>
                <a:latin typeface="Arial" panose="020B0604020202020204" pitchFamily="34" charset="0"/>
                <a:cs typeface="Arial" panose="020B0604020202020204" pitchFamily="34" charset="0"/>
              </a:rPr>
              <a:t>$5,000</a:t>
            </a:r>
          </a:p>
        </p:txBody>
      </p:sp>
      <p:sp>
        <p:nvSpPr>
          <p:cNvPr id="4" name="Rectangle 3">
            <a:extLst>
              <a:ext uri="{FF2B5EF4-FFF2-40B4-BE49-F238E27FC236}">
                <a16:creationId xmlns:a16="http://schemas.microsoft.com/office/drawing/2014/main" id="{A157F674-4FCD-F77E-0C0B-E67EEA4C3F44}"/>
              </a:ext>
            </a:extLst>
          </p:cNvPr>
          <p:cNvSpPr/>
          <p:nvPr/>
        </p:nvSpPr>
        <p:spPr>
          <a:xfrm>
            <a:off x="8194158" y="3482884"/>
            <a:ext cx="2605194" cy="261610"/>
          </a:xfrm>
          <a:prstGeom prst="rect">
            <a:avLst/>
          </a:prstGeom>
        </p:spPr>
        <p:txBody>
          <a:bodyPr wrap="square">
            <a:spAutoFit/>
          </a:bodyPr>
          <a:lstStyle/>
          <a:p>
            <a:pPr marL="285750" indent="-285750">
              <a:spcBef>
                <a:spcPts val="0"/>
              </a:spcBef>
              <a:spcAft>
                <a:spcPts val="400"/>
              </a:spcAft>
              <a:tabLst>
                <a:tab pos="285750" algn="l"/>
                <a:tab pos="1092200" algn="l"/>
                <a:tab pos="1260475" algn="l"/>
              </a:tabLst>
            </a:pPr>
            <a:r>
              <a:rPr lang="en-US" sz="1100" b="1" i="1" dirty="0">
                <a:solidFill>
                  <a:srgbClr val="FF0000"/>
                </a:solidFill>
                <a:latin typeface="Arial" panose="020B0604020202020204" pitchFamily="34" charset="0"/>
                <a:cs typeface="Arial" panose="020B0604020202020204" pitchFamily="34" charset="0"/>
              </a:rPr>
              <a:t>Note: no price listed</a:t>
            </a:r>
          </a:p>
        </p:txBody>
      </p:sp>
      <p:sp>
        <p:nvSpPr>
          <p:cNvPr id="7" name="Arrow: Right 6">
            <a:extLst>
              <a:ext uri="{FF2B5EF4-FFF2-40B4-BE49-F238E27FC236}">
                <a16:creationId xmlns:a16="http://schemas.microsoft.com/office/drawing/2014/main" id="{3A32D874-8A25-1ED4-9EC0-B94E5A73E86E}"/>
              </a:ext>
            </a:extLst>
          </p:cNvPr>
          <p:cNvSpPr/>
          <p:nvPr/>
        </p:nvSpPr>
        <p:spPr>
          <a:xfrm>
            <a:off x="6682153" y="2631100"/>
            <a:ext cx="1207165" cy="23090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994239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0B87A856-B57F-48F7-88B1-FC2245F4C6DA}"/>
              </a:ext>
            </a:extLst>
          </p:cNvPr>
          <p:cNvSpPr/>
          <p:nvPr/>
        </p:nvSpPr>
        <p:spPr>
          <a:xfrm>
            <a:off x="7095744" y="3429001"/>
            <a:ext cx="4852416" cy="286733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en-US" sz="2000" b="1" u="sng" dirty="0">
              <a:latin typeface="Arial" panose="020B0604020202020204" pitchFamily="34" charset="0"/>
              <a:cs typeface="Arial" panose="020B0604020202020204" pitchFamily="34" charset="0"/>
            </a:endParaRPr>
          </a:p>
        </p:txBody>
      </p:sp>
      <p:pic>
        <p:nvPicPr>
          <p:cNvPr id="3" name="Picture 2" descr="Background pattern&#10;&#10;Description automatically generated">
            <a:extLst>
              <a:ext uri="{FF2B5EF4-FFF2-40B4-BE49-F238E27FC236}">
                <a16:creationId xmlns:a16="http://schemas.microsoft.com/office/drawing/2014/main" id="{B2A46C3E-6779-D9A8-0D9C-A6253B2AB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59" y="5600401"/>
            <a:ext cx="809584" cy="1172572"/>
          </a:xfrm>
          <a:prstGeom prst="rect">
            <a:avLst/>
          </a:prstGeom>
        </p:spPr>
      </p:pic>
      <p:sp>
        <p:nvSpPr>
          <p:cNvPr id="9" name="TextBox 8">
            <a:extLst>
              <a:ext uri="{FF2B5EF4-FFF2-40B4-BE49-F238E27FC236}">
                <a16:creationId xmlns:a16="http://schemas.microsoft.com/office/drawing/2014/main" id="{8CEBD5A5-76A5-44F6-8730-EED87D26CBB7}"/>
              </a:ext>
            </a:extLst>
          </p:cNvPr>
          <p:cNvSpPr txBox="1"/>
          <p:nvPr/>
        </p:nvSpPr>
        <p:spPr>
          <a:xfrm>
            <a:off x="408161" y="6487483"/>
            <a:ext cx="56878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99"/>
                </a:solidFill>
                <a:effectLst/>
                <a:uLnTx/>
                <a:uFillTx/>
                <a:latin typeface="Calibri" panose="020F0502020204030204"/>
                <a:ea typeface="+mn-ea"/>
                <a:cs typeface="+mn-cs"/>
              </a:rPr>
              <a:t>American Chemical Society Division of Polymer Chemistry</a:t>
            </a:r>
          </a:p>
        </p:txBody>
      </p:sp>
      <p:cxnSp>
        <p:nvCxnSpPr>
          <p:cNvPr id="10" name="Straight Connector 9">
            <a:extLst>
              <a:ext uri="{FF2B5EF4-FFF2-40B4-BE49-F238E27FC236}">
                <a16:creationId xmlns:a16="http://schemas.microsoft.com/office/drawing/2014/main" id="{DA6751B4-A041-43E5-94C1-ACFF02A994B8}"/>
              </a:ext>
            </a:extLst>
          </p:cNvPr>
          <p:cNvCxnSpPr>
            <a:cxnSpLocks/>
          </p:cNvCxnSpPr>
          <p:nvPr/>
        </p:nvCxnSpPr>
        <p:spPr>
          <a:xfrm>
            <a:off x="503651" y="6487483"/>
            <a:ext cx="11500507"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26627" name="Rectangle 22"/>
          <p:cNvSpPr>
            <a:spLocks noChangeArrowheads="1"/>
          </p:cNvSpPr>
          <p:nvPr/>
        </p:nvSpPr>
        <p:spPr bwMode="auto">
          <a:xfrm>
            <a:off x="389211" y="1382992"/>
            <a:ext cx="5901199" cy="397040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noAutofit/>
          </a:bodyPr>
          <a:lstStyle>
            <a:lvl1pPr>
              <a:spcBef>
                <a:spcPts val="1000"/>
              </a:spcBef>
              <a:buClr>
                <a:schemeClr val="accent1"/>
              </a:buClr>
              <a:buSzPct val="80000"/>
              <a:buFont typeface="Wingdings 3" panose="05040102010807070707" pitchFamily="18" charset="2"/>
              <a:buChar char=""/>
              <a:tabLst>
                <a:tab pos="285750" algn="l"/>
                <a:tab pos="1260475"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285750" algn="l"/>
                <a:tab pos="1260475"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285750" algn="l"/>
                <a:tab pos="1260475"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9pPr>
          </a:lstStyle>
          <a:p>
            <a:pPr marL="285750" indent="-285750">
              <a:spcBef>
                <a:spcPts val="0"/>
              </a:spcBef>
              <a:spcAft>
                <a:spcPts val="400"/>
              </a:spcAft>
              <a:tabLst>
                <a:tab pos="285750" algn="l"/>
                <a:tab pos="1092200" algn="l"/>
                <a:tab pos="1260475" algn="l"/>
              </a:tabLst>
            </a:pPr>
            <a:r>
              <a:rPr lang="en-US" b="1" dirty="0">
                <a:latin typeface="Arial" panose="020B0604020202020204" pitchFamily="34" charset="0"/>
                <a:cs typeface="Arial" panose="020B0604020202020204" pitchFamily="34" charset="0"/>
              </a:rPr>
              <a:t>INDY: Made very little changes (first time)</a:t>
            </a:r>
          </a:p>
          <a:p>
            <a:pPr marL="1028700" lvl="1">
              <a:spcBef>
                <a:spcPts val="0"/>
              </a:spcBef>
              <a:spcAft>
                <a:spcPts val="400"/>
              </a:spcAft>
              <a:tabLst>
                <a:tab pos="285750" algn="l"/>
                <a:tab pos="1092200" algn="l"/>
                <a:tab pos="1260475" algn="l"/>
              </a:tabLst>
            </a:pPr>
            <a:r>
              <a:rPr lang="en-US" b="1" dirty="0">
                <a:latin typeface="Arial" panose="020B0604020202020204" pitchFamily="34" charset="0"/>
                <a:cs typeface="Arial" panose="020B0604020202020204" pitchFamily="34" charset="0"/>
              </a:rPr>
              <a:t>MACRO and International Meetings </a:t>
            </a:r>
            <a:r>
              <a:rPr lang="en-US" b="1" dirty="0">
                <a:latin typeface="Arial" panose="020B0604020202020204" pitchFamily="34" charset="0"/>
                <a:cs typeface="Arial" panose="020B0604020202020204" pitchFamily="34" charset="0"/>
                <a:sym typeface="Wingdings" panose="05000000000000000000" pitchFamily="2" charset="2"/>
              </a:rPr>
              <a:t> Zoom</a:t>
            </a:r>
            <a:br>
              <a:rPr lang="en-US" b="1" dirty="0">
                <a:latin typeface="Arial" panose="020B0604020202020204" pitchFamily="34" charset="0"/>
                <a:cs typeface="Arial" panose="020B0604020202020204" pitchFamily="34" charset="0"/>
                <a:sym typeface="Wingdings" panose="05000000000000000000" pitchFamily="2" charset="2"/>
              </a:rPr>
            </a:br>
            <a:endParaRPr lang="en-US" b="1" dirty="0">
              <a:latin typeface="Arial" panose="020B0604020202020204" pitchFamily="34" charset="0"/>
              <a:cs typeface="Arial" panose="020B0604020202020204" pitchFamily="34" charset="0"/>
            </a:endParaRPr>
          </a:p>
          <a:p>
            <a:pPr marL="285750" indent="-285750">
              <a:spcBef>
                <a:spcPts val="0"/>
              </a:spcBef>
              <a:spcAft>
                <a:spcPts val="400"/>
              </a:spcAft>
              <a:tabLst>
                <a:tab pos="285750" algn="l"/>
                <a:tab pos="1092200" algn="l"/>
                <a:tab pos="1260475" algn="l"/>
              </a:tabLst>
            </a:pPr>
            <a:r>
              <a:rPr lang="en-US" b="1" dirty="0">
                <a:latin typeface="Arial" panose="020B0604020202020204" pitchFamily="34" charset="0"/>
                <a:cs typeface="Arial" panose="020B0604020202020204" pitchFamily="34" charset="0"/>
              </a:rPr>
              <a:t>San Fran: relocated membership meeting from site room to local establishment (</a:t>
            </a:r>
            <a:r>
              <a:rPr lang="en-US" b="1" dirty="0">
                <a:solidFill>
                  <a:srgbClr val="00B050"/>
                </a:solidFill>
                <a:latin typeface="Arial" panose="020B0604020202020204" pitchFamily="34" charset="0"/>
                <a:cs typeface="Arial" panose="020B0604020202020204" pitchFamily="34" charset="0"/>
              </a:rPr>
              <a:t>cost: ~$500, saved ?? (due to </a:t>
            </a:r>
            <a:r>
              <a:rPr lang="en-US" b="1" dirty="0" err="1">
                <a:solidFill>
                  <a:srgbClr val="00B050"/>
                </a:solidFill>
                <a:latin typeface="Arial" panose="020B0604020202020204" pitchFamily="34" charset="0"/>
                <a:cs typeface="Arial" panose="020B0604020202020204" pitchFamily="34" charset="0"/>
              </a:rPr>
              <a:t>ambuiguity</a:t>
            </a:r>
            <a:r>
              <a:rPr lang="en-US" b="1" dirty="0">
                <a:solidFill>
                  <a:srgbClr val="00B050"/>
                </a:solidFill>
                <a:latin typeface="Arial" panose="020B0604020202020204" pitchFamily="34" charset="0"/>
                <a:cs typeface="Arial" panose="020B0604020202020204" pitchFamily="34" charset="0"/>
              </a:rPr>
              <a:t>)</a:t>
            </a:r>
            <a:br>
              <a:rPr lang="en-US" b="1" dirty="0">
                <a:solidFill>
                  <a:srgbClr val="00B050"/>
                </a:solidFill>
                <a:latin typeface="Arial" panose="020B0604020202020204" pitchFamily="34" charset="0"/>
                <a:cs typeface="Arial" panose="020B0604020202020204" pitchFamily="34" charset="0"/>
              </a:rPr>
            </a:br>
            <a:endParaRPr lang="en-US" b="1" dirty="0">
              <a:solidFill>
                <a:srgbClr val="00B050"/>
              </a:solidFill>
              <a:latin typeface="Arial" panose="020B0604020202020204" pitchFamily="34" charset="0"/>
              <a:cs typeface="Arial" panose="020B0604020202020204" pitchFamily="34" charset="0"/>
            </a:endParaRPr>
          </a:p>
          <a:p>
            <a:pPr marL="285750" indent="-285750">
              <a:spcBef>
                <a:spcPts val="0"/>
              </a:spcBef>
              <a:spcAft>
                <a:spcPts val="400"/>
              </a:spcAft>
              <a:tabLst>
                <a:tab pos="285750" algn="l"/>
                <a:tab pos="1092200" algn="l"/>
                <a:tab pos="1260475" algn="l"/>
              </a:tabLst>
            </a:pPr>
            <a:r>
              <a:rPr lang="en-US" b="1" dirty="0">
                <a:latin typeface="Arial" panose="020B0604020202020204" pitchFamily="34" charset="0"/>
                <a:cs typeface="Arial" panose="020B0604020202020204" pitchFamily="34" charset="0"/>
              </a:rPr>
              <a:t>San Fran: removed </a:t>
            </a:r>
            <a:r>
              <a:rPr lang="en-US" b="1" dirty="0" err="1">
                <a:latin typeface="Arial" panose="020B0604020202020204" pitchFamily="34" charset="0"/>
                <a:cs typeface="Arial" panose="020B0604020202020204" pitchFamily="34" charset="0"/>
              </a:rPr>
              <a:t>decaff</a:t>
            </a:r>
            <a:r>
              <a:rPr lang="en-US" b="1" dirty="0">
                <a:latin typeface="Arial" panose="020B0604020202020204" pitchFamily="34" charset="0"/>
                <a:cs typeface="Arial" panose="020B0604020202020204" pitchFamily="34" charset="0"/>
              </a:rPr>
              <a:t> coffee throughout and reduced Thurs coffee </a:t>
            </a:r>
            <a:r>
              <a:rPr lang="en-US" b="1" dirty="0">
                <a:solidFill>
                  <a:srgbClr val="00B050"/>
                </a:solidFill>
                <a:latin typeface="Arial" panose="020B0604020202020204" pitchFamily="34" charset="0"/>
                <a:cs typeface="Arial" panose="020B0604020202020204" pitchFamily="34" charset="0"/>
              </a:rPr>
              <a:t>($182/gal. , ~$1K saved</a:t>
            </a:r>
            <a:r>
              <a:rPr lang="en-US" b="1" dirty="0">
                <a:latin typeface="Arial" panose="020B0604020202020204" pitchFamily="34" charset="0"/>
                <a:cs typeface="Arial" panose="020B0604020202020204" pitchFamily="34" charset="0"/>
              </a:rPr>
              <a:t>)</a:t>
            </a:r>
          </a:p>
          <a:p>
            <a:pPr marL="285750" indent="-285750">
              <a:spcBef>
                <a:spcPts val="0"/>
              </a:spcBef>
              <a:spcAft>
                <a:spcPts val="400"/>
              </a:spcAft>
              <a:tabLst>
                <a:tab pos="285750" algn="l"/>
                <a:tab pos="1092200" algn="l"/>
                <a:tab pos="1260475" algn="l"/>
              </a:tabLst>
            </a:pPr>
            <a:endParaRPr lang="en-US" b="1" dirty="0">
              <a:latin typeface="Arial" panose="020B0604020202020204" pitchFamily="34" charset="0"/>
              <a:cs typeface="Arial" panose="020B0604020202020204" pitchFamily="34" charset="0"/>
            </a:endParaRPr>
          </a:p>
          <a:p>
            <a:pPr marL="285750" indent="-285750">
              <a:spcBef>
                <a:spcPts val="0"/>
              </a:spcBef>
              <a:spcAft>
                <a:spcPts val="400"/>
              </a:spcAft>
              <a:tabLst>
                <a:tab pos="285750" algn="l"/>
                <a:tab pos="1092200" algn="l"/>
                <a:tab pos="1260475" algn="l"/>
              </a:tabLst>
            </a:pPr>
            <a:r>
              <a:rPr lang="en-US" b="1" dirty="0">
                <a:latin typeface="Arial" panose="020B0604020202020204" pitchFamily="34" charset="0"/>
                <a:cs typeface="Arial" panose="020B0604020202020204" pitchFamily="34" charset="0"/>
              </a:rPr>
              <a:t>Both POLY Business Meetings were very well attended. (50+)</a:t>
            </a:r>
          </a:p>
          <a:p>
            <a:pPr marL="285750" indent="-285750">
              <a:spcBef>
                <a:spcPts val="0"/>
              </a:spcBef>
              <a:spcAft>
                <a:spcPts val="400"/>
              </a:spcAft>
              <a:tabLst>
                <a:tab pos="285750" algn="l"/>
                <a:tab pos="1092200" algn="l"/>
                <a:tab pos="1260475" algn="l"/>
              </a:tabLst>
            </a:pPr>
            <a:endParaRPr lang="en-US" b="1" dirty="0">
              <a:latin typeface="Arial" panose="020B0604020202020204" pitchFamily="34" charset="0"/>
              <a:cs typeface="Arial" panose="020B0604020202020204" pitchFamily="34" charset="0"/>
            </a:endParaRPr>
          </a:p>
          <a:p>
            <a:pPr marL="285750" indent="-285750">
              <a:spcBef>
                <a:spcPts val="0"/>
              </a:spcBef>
              <a:spcAft>
                <a:spcPts val="400"/>
              </a:spcAft>
              <a:tabLst>
                <a:tab pos="285750" algn="l"/>
                <a:tab pos="1092200" algn="l"/>
                <a:tab pos="1260475" algn="l"/>
              </a:tabLst>
            </a:pPr>
            <a:r>
              <a:rPr lang="en-US" b="1" dirty="0" err="1">
                <a:latin typeface="Arial" panose="020B0604020202020204" pitchFamily="34" charset="0"/>
                <a:cs typeface="Arial" panose="020B0604020202020204" pitchFamily="34" charset="0"/>
              </a:rPr>
              <a:t>ExComm</a:t>
            </a:r>
            <a:r>
              <a:rPr lang="en-US" b="1" dirty="0">
                <a:latin typeface="Arial" panose="020B0604020202020204" pitchFamily="34" charset="0"/>
                <a:cs typeface="Arial" panose="020B0604020202020204" pitchFamily="34" charset="0"/>
              </a:rPr>
              <a:t> meeting and </a:t>
            </a:r>
            <a:r>
              <a:rPr lang="en-US" b="1" dirty="0" err="1">
                <a:latin typeface="Arial" panose="020B0604020202020204" pitchFamily="34" charset="0"/>
                <a:cs typeface="Arial" panose="020B0604020202020204" pitchFamily="34" charset="0"/>
              </a:rPr>
              <a:t>ExComm</a:t>
            </a:r>
            <a:r>
              <a:rPr lang="en-US" b="1" dirty="0">
                <a:latin typeface="Arial" panose="020B0604020202020204" pitchFamily="34" charset="0"/>
                <a:cs typeface="Arial" panose="020B0604020202020204" pitchFamily="34" charset="0"/>
              </a:rPr>
              <a:t> Dinner footprint reduced (Allan)</a:t>
            </a:r>
          </a:p>
          <a:p>
            <a:pPr marL="285750" indent="-285750">
              <a:spcBef>
                <a:spcPts val="0"/>
              </a:spcBef>
              <a:spcAft>
                <a:spcPts val="400"/>
              </a:spcAft>
              <a:tabLst>
                <a:tab pos="285750" algn="l"/>
                <a:tab pos="1092200" algn="l"/>
                <a:tab pos="1260475" algn="l"/>
              </a:tabLst>
            </a:pPr>
            <a:endParaRPr lang="en-US" b="1" dirty="0">
              <a:latin typeface="Arial" panose="020B0604020202020204" pitchFamily="34" charset="0"/>
              <a:cs typeface="Arial" panose="020B0604020202020204" pitchFamily="34" charset="0"/>
            </a:endParaRPr>
          </a:p>
          <a:p>
            <a:pPr marL="285750" indent="-285750">
              <a:spcBef>
                <a:spcPts val="0"/>
              </a:spcBef>
              <a:spcAft>
                <a:spcPts val="400"/>
              </a:spcAft>
              <a:tabLst>
                <a:tab pos="285750" algn="l"/>
                <a:tab pos="1092200" algn="l"/>
                <a:tab pos="1260475" algn="l"/>
              </a:tabLst>
            </a:pPr>
            <a:endParaRPr lang="en-US" b="1" dirty="0">
              <a:latin typeface="Arial" panose="020B0604020202020204" pitchFamily="34" charset="0"/>
              <a:cs typeface="Arial" panose="020B0604020202020204" pitchFamily="34" charset="0"/>
            </a:endParaRPr>
          </a:p>
          <a:p>
            <a:pPr marL="285750" indent="-285750">
              <a:spcBef>
                <a:spcPts val="0"/>
              </a:spcBef>
              <a:spcAft>
                <a:spcPts val="400"/>
              </a:spcAft>
              <a:tabLst>
                <a:tab pos="285750" algn="l"/>
                <a:tab pos="1092200" algn="l"/>
                <a:tab pos="1260475" algn="l"/>
              </a:tabLst>
            </a:pPr>
            <a:endParaRPr lang="en-US" b="1" dirty="0">
              <a:latin typeface="Arial" panose="020B0604020202020204" pitchFamily="34" charset="0"/>
              <a:cs typeface="Arial" panose="020B0604020202020204" pitchFamily="34" charset="0"/>
            </a:endParaRPr>
          </a:p>
          <a:p>
            <a:pPr>
              <a:spcBef>
                <a:spcPts val="0"/>
              </a:spcBef>
              <a:spcAft>
                <a:spcPts val="400"/>
              </a:spcAft>
              <a:buNone/>
              <a:tabLst>
                <a:tab pos="285750" algn="l"/>
                <a:tab pos="1092200" algn="l"/>
                <a:tab pos="1260475" algn="l"/>
              </a:tabLst>
            </a:pPr>
            <a:endParaRPr lang="en-US" b="1" dirty="0">
              <a:latin typeface="Arial" panose="020B0604020202020204" pitchFamily="34" charset="0"/>
              <a:cs typeface="Arial" panose="020B0604020202020204" pitchFamily="34" charset="0"/>
            </a:endParaRPr>
          </a:p>
          <a:p>
            <a:pPr marL="285750" indent="-285750">
              <a:spcBef>
                <a:spcPts val="0"/>
              </a:spcBef>
              <a:spcAft>
                <a:spcPts val="400"/>
              </a:spcAft>
              <a:tabLst>
                <a:tab pos="285750" algn="l"/>
                <a:tab pos="1092200" algn="l"/>
                <a:tab pos="1260475" algn="l"/>
              </a:tabLst>
            </a:pPr>
            <a:endParaRPr lang="en-US" b="1" dirty="0">
              <a:latin typeface="Arial" panose="020B0604020202020204" pitchFamily="34" charset="0"/>
              <a:cs typeface="Arial" panose="020B0604020202020204" pitchFamily="34" charset="0"/>
            </a:endParaRPr>
          </a:p>
          <a:p>
            <a:pPr marL="285750" indent="-285750">
              <a:spcBef>
                <a:spcPts val="0"/>
              </a:spcBef>
              <a:spcAft>
                <a:spcPts val="400"/>
              </a:spcAft>
              <a:tabLst>
                <a:tab pos="285750" algn="l"/>
                <a:tab pos="1092200" algn="l"/>
                <a:tab pos="1260475" algn="l"/>
              </a:tabLst>
            </a:pPr>
            <a:endParaRPr lang="en-US" b="1" dirty="0">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29DCC6D7-6400-4E45-882D-8AE565C5F7C8}"/>
              </a:ext>
            </a:extLst>
          </p:cNvPr>
          <p:cNvCxnSpPr>
            <a:cxnSpLocks/>
          </p:cNvCxnSpPr>
          <p:nvPr/>
        </p:nvCxnSpPr>
        <p:spPr>
          <a:xfrm>
            <a:off x="243840" y="860491"/>
            <a:ext cx="1170432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5FC88B1-F0BC-401E-A426-12C2F8B7DABC}"/>
              </a:ext>
            </a:extLst>
          </p:cNvPr>
          <p:cNvSpPr txBox="1"/>
          <p:nvPr/>
        </p:nvSpPr>
        <p:spPr>
          <a:xfrm>
            <a:off x="7208072" y="6501014"/>
            <a:ext cx="49839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99"/>
                </a:solidFill>
                <a:effectLst/>
                <a:uLnTx/>
                <a:uFillTx/>
                <a:latin typeface="Calibri" panose="020F0502020204030204"/>
                <a:ea typeface="+mn-ea"/>
                <a:cs typeface="+mn-cs"/>
              </a:rPr>
              <a:t>ExComm</a:t>
            </a:r>
            <a:r>
              <a:rPr kumimoji="0" lang="en-US" sz="1800" b="1" i="0" u="none" strike="noStrike" kern="1200" cap="none" spc="0" normalizeH="0" baseline="0" noProof="0" dirty="0">
                <a:ln>
                  <a:noFill/>
                </a:ln>
                <a:solidFill>
                  <a:srgbClr val="000099"/>
                </a:solidFill>
                <a:effectLst/>
                <a:uLnTx/>
                <a:uFillTx/>
                <a:latin typeface="Calibri" panose="020F0502020204030204"/>
                <a:ea typeface="+mn-ea"/>
                <a:cs typeface="+mn-cs"/>
              </a:rPr>
              <a:t> Winter Meeting, Orlando, FL 01/27/2024</a:t>
            </a:r>
          </a:p>
        </p:txBody>
      </p:sp>
      <p:sp>
        <p:nvSpPr>
          <p:cNvPr id="15" name="TextBox 14">
            <a:extLst>
              <a:ext uri="{FF2B5EF4-FFF2-40B4-BE49-F238E27FC236}">
                <a16:creationId xmlns:a16="http://schemas.microsoft.com/office/drawing/2014/main" id="{E97A5031-A17E-48B9-BFD4-36CD932076F3}"/>
              </a:ext>
            </a:extLst>
          </p:cNvPr>
          <p:cNvSpPr txBox="1"/>
          <p:nvPr/>
        </p:nvSpPr>
        <p:spPr>
          <a:xfrm>
            <a:off x="243840" y="220927"/>
            <a:ext cx="12093141" cy="461665"/>
          </a:xfrm>
          <a:prstGeom prst="rect">
            <a:avLst/>
          </a:prstGeom>
          <a:noFill/>
        </p:spPr>
        <p:txBody>
          <a:bodyPr wrap="square" rtlCol="0">
            <a:spAutoFit/>
          </a:bodyPr>
          <a:lstStyle/>
          <a:p>
            <a:pPr algn="ctr"/>
            <a:r>
              <a:rPr lang="en-US" sz="2400" b="1" dirty="0">
                <a:solidFill>
                  <a:srgbClr val="FF0000"/>
                </a:solidFill>
                <a:latin typeface="Arial" panose="020B0604020202020204" pitchFamily="34" charset="0"/>
                <a:cs typeface="Arial" panose="020B0604020202020204" pitchFamily="34" charset="0"/>
              </a:rPr>
              <a:t>ACS Meeting Spending: </a:t>
            </a:r>
            <a:r>
              <a:rPr lang="en-US" sz="2400" b="1" dirty="0">
                <a:solidFill>
                  <a:srgbClr val="00B050"/>
                </a:solidFill>
                <a:latin typeface="Arial" panose="020B0604020202020204" pitchFamily="34" charset="0"/>
                <a:cs typeface="Arial" panose="020B0604020202020204" pitchFamily="34" charset="0"/>
              </a:rPr>
              <a:t>Right</a:t>
            </a:r>
            <a:r>
              <a:rPr lang="en-US" sz="2400" b="1" dirty="0">
                <a:solidFill>
                  <a:srgbClr val="FF0000"/>
                </a:solidFill>
                <a:latin typeface="Arial" panose="020B0604020202020204" pitchFamily="34" charset="0"/>
                <a:cs typeface="Arial" panose="020B0604020202020204" pitchFamily="34" charset="0"/>
              </a:rPr>
              <a:t> and Wrongs</a:t>
            </a:r>
          </a:p>
        </p:txBody>
      </p:sp>
      <p:sp>
        <p:nvSpPr>
          <p:cNvPr id="6" name="Rectangle 5">
            <a:extLst>
              <a:ext uri="{FF2B5EF4-FFF2-40B4-BE49-F238E27FC236}">
                <a16:creationId xmlns:a16="http://schemas.microsoft.com/office/drawing/2014/main" id="{D18E0A79-1B6D-48F6-8228-81F0DAEF962A}"/>
              </a:ext>
            </a:extLst>
          </p:cNvPr>
          <p:cNvSpPr/>
          <p:nvPr/>
        </p:nvSpPr>
        <p:spPr>
          <a:xfrm>
            <a:off x="2584189" y="956889"/>
            <a:ext cx="774571" cy="369332"/>
          </a:xfrm>
          <a:prstGeom prst="rect">
            <a:avLst/>
          </a:prstGeom>
        </p:spPr>
        <p:txBody>
          <a:bodyPr wrap="none">
            <a:spAutoFit/>
          </a:bodyPr>
          <a:lstStyle/>
          <a:p>
            <a:r>
              <a:rPr lang="en-US" b="1" u="sng" dirty="0">
                <a:solidFill>
                  <a:srgbClr val="00B050"/>
                </a:solidFill>
                <a:latin typeface="Arial" panose="020B0604020202020204" pitchFamily="34" charset="0"/>
                <a:cs typeface="Arial" panose="020B0604020202020204" pitchFamily="34" charset="0"/>
              </a:rPr>
              <a:t>Right</a:t>
            </a:r>
            <a:endParaRPr lang="en-US" u="sng" dirty="0"/>
          </a:p>
        </p:txBody>
      </p:sp>
      <p:sp>
        <p:nvSpPr>
          <p:cNvPr id="7" name="Rectangle 6">
            <a:extLst>
              <a:ext uri="{FF2B5EF4-FFF2-40B4-BE49-F238E27FC236}">
                <a16:creationId xmlns:a16="http://schemas.microsoft.com/office/drawing/2014/main" id="{E6DED1AB-062C-435A-8C57-935A5FB4C606}"/>
              </a:ext>
            </a:extLst>
          </p:cNvPr>
          <p:cNvSpPr/>
          <p:nvPr/>
        </p:nvSpPr>
        <p:spPr>
          <a:xfrm>
            <a:off x="8696343" y="956889"/>
            <a:ext cx="911468" cy="369332"/>
          </a:xfrm>
          <a:prstGeom prst="rect">
            <a:avLst/>
          </a:prstGeom>
        </p:spPr>
        <p:txBody>
          <a:bodyPr wrap="none">
            <a:spAutoFit/>
          </a:bodyPr>
          <a:lstStyle/>
          <a:p>
            <a:r>
              <a:rPr lang="en-US" b="1" u="sng" dirty="0">
                <a:solidFill>
                  <a:srgbClr val="FF0000"/>
                </a:solidFill>
                <a:latin typeface="Arial" panose="020B0604020202020204" pitchFamily="34" charset="0"/>
                <a:cs typeface="Arial" panose="020B0604020202020204" pitchFamily="34" charset="0"/>
              </a:rPr>
              <a:t>Wrong</a:t>
            </a:r>
            <a:endParaRPr lang="en-US" u="sng" dirty="0"/>
          </a:p>
        </p:txBody>
      </p:sp>
      <p:sp>
        <p:nvSpPr>
          <p:cNvPr id="16" name="Rectangle 22">
            <a:extLst>
              <a:ext uri="{FF2B5EF4-FFF2-40B4-BE49-F238E27FC236}">
                <a16:creationId xmlns:a16="http://schemas.microsoft.com/office/drawing/2014/main" id="{7698EDC8-4975-43E5-B643-11D665494F08}"/>
              </a:ext>
            </a:extLst>
          </p:cNvPr>
          <p:cNvSpPr>
            <a:spLocks noChangeArrowheads="1"/>
          </p:cNvSpPr>
          <p:nvPr/>
        </p:nvSpPr>
        <p:spPr bwMode="auto">
          <a:xfrm>
            <a:off x="6928216" y="1382992"/>
            <a:ext cx="4727607" cy="186810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noAutofit/>
          </a:bodyPr>
          <a:lstStyle>
            <a:lvl1pPr>
              <a:spcBef>
                <a:spcPts val="1000"/>
              </a:spcBef>
              <a:buClr>
                <a:schemeClr val="accent1"/>
              </a:buClr>
              <a:buSzPct val="80000"/>
              <a:buFont typeface="Wingdings 3" panose="05040102010807070707" pitchFamily="18" charset="2"/>
              <a:buChar char=""/>
              <a:tabLst>
                <a:tab pos="285750" algn="l"/>
                <a:tab pos="1260475"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285750" algn="l"/>
                <a:tab pos="1260475"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285750" algn="l"/>
                <a:tab pos="1260475"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9pPr>
          </a:lstStyle>
          <a:p>
            <a:pPr marL="285750" indent="-285750">
              <a:spcBef>
                <a:spcPts val="0"/>
              </a:spcBef>
              <a:spcAft>
                <a:spcPts val="400"/>
              </a:spcAft>
              <a:tabLst>
                <a:tab pos="285750" algn="l"/>
                <a:tab pos="1092200" algn="l"/>
                <a:tab pos="1260475" algn="l"/>
              </a:tabLst>
            </a:pPr>
            <a:r>
              <a:rPr lang="en-US" b="1" dirty="0">
                <a:latin typeface="Arial" panose="020B0604020202020204" pitchFamily="34" charset="0"/>
                <a:cs typeface="Arial" panose="020B0604020202020204" pitchFamily="34" charset="0"/>
              </a:rPr>
              <a:t>Those darn power strips ($5K)</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a:p>
            <a:pPr marL="285750" indent="-285750">
              <a:spcBef>
                <a:spcPts val="0"/>
              </a:spcBef>
              <a:spcAft>
                <a:spcPts val="400"/>
              </a:spcAft>
              <a:tabLst>
                <a:tab pos="285750" algn="l"/>
                <a:tab pos="1092200" algn="l"/>
                <a:tab pos="1260475" algn="l"/>
              </a:tabLst>
            </a:pPr>
            <a:r>
              <a:rPr lang="en-US" b="1" dirty="0">
                <a:latin typeface="Arial" panose="020B0604020202020204" pitchFamily="34" charset="0"/>
                <a:cs typeface="Arial" panose="020B0604020202020204" pitchFamily="34" charset="0"/>
              </a:rPr>
              <a:t>Didn’t shake enough bushes when realized that POLY/PMSE Event was setup as residual after the </a:t>
            </a:r>
            <a:r>
              <a:rPr lang="en-US" b="1" dirty="0" err="1">
                <a:latin typeface="Arial" panose="020B0604020202020204" pitchFamily="34" charset="0"/>
                <a:cs typeface="Arial" panose="020B0604020202020204" pitchFamily="34" charset="0"/>
              </a:rPr>
              <a:t>ChemLuminary</a:t>
            </a:r>
            <a:r>
              <a:rPr lang="en-US" b="1" dirty="0">
                <a:latin typeface="Arial" panose="020B0604020202020204" pitchFamily="34" charset="0"/>
                <a:cs typeface="Arial" panose="020B0604020202020204" pitchFamily="34" charset="0"/>
              </a:rPr>
              <a:t> Event. (Kathy tried)</a:t>
            </a:r>
          </a:p>
        </p:txBody>
      </p:sp>
      <p:sp>
        <p:nvSpPr>
          <p:cNvPr id="17" name="Rectangle 16">
            <a:extLst>
              <a:ext uri="{FF2B5EF4-FFF2-40B4-BE49-F238E27FC236}">
                <a16:creationId xmlns:a16="http://schemas.microsoft.com/office/drawing/2014/main" id="{6800E607-795B-4035-AE97-265B3EAE60A8}"/>
              </a:ext>
            </a:extLst>
          </p:cNvPr>
          <p:cNvSpPr/>
          <p:nvPr/>
        </p:nvSpPr>
        <p:spPr>
          <a:xfrm>
            <a:off x="8581312" y="3626724"/>
            <a:ext cx="1745029" cy="369332"/>
          </a:xfrm>
          <a:prstGeom prst="rect">
            <a:avLst/>
          </a:prstGeom>
        </p:spPr>
        <p:txBody>
          <a:bodyPr wrap="none">
            <a:spAutoFit/>
          </a:bodyPr>
          <a:lstStyle/>
          <a:p>
            <a:r>
              <a:rPr lang="en-US" b="1" u="sng" dirty="0">
                <a:latin typeface="Arial" panose="020B0604020202020204" pitchFamily="34" charset="0"/>
                <a:cs typeface="Arial" panose="020B0604020202020204" pitchFamily="34" charset="0"/>
              </a:rPr>
              <a:t>Personal View</a:t>
            </a:r>
            <a:endParaRPr lang="en-US" u="sng" dirty="0"/>
          </a:p>
        </p:txBody>
      </p:sp>
      <p:sp>
        <p:nvSpPr>
          <p:cNvPr id="19" name="Rectangle 22">
            <a:extLst>
              <a:ext uri="{FF2B5EF4-FFF2-40B4-BE49-F238E27FC236}">
                <a16:creationId xmlns:a16="http://schemas.microsoft.com/office/drawing/2014/main" id="{252CEE96-7B98-4E9C-9553-80C276808C8F}"/>
              </a:ext>
            </a:extLst>
          </p:cNvPr>
          <p:cNvSpPr>
            <a:spLocks noChangeArrowheads="1"/>
          </p:cNvSpPr>
          <p:nvPr/>
        </p:nvSpPr>
        <p:spPr bwMode="auto">
          <a:xfrm>
            <a:off x="7392835" y="4096879"/>
            <a:ext cx="4121985" cy="18681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noAutofit/>
          </a:bodyPr>
          <a:lstStyle>
            <a:lvl1pPr>
              <a:spcBef>
                <a:spcPts val="1000"/>
              </a:spcBef>
              <a:buClr>
                <a:schemeClr val="accent1"/>
              </a:buClr>
              <a:buSzPct val="80000"/>
              <a:buFont typeface="Wingdings 3" panose="05040102010807070707" pitchFamily="18" charset="2"/>
              <a:buChar char=""/>
              <a:tabLst>
                <a:tab pos="285750" algn="l"/>
                <a:tab pos="1260475"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285750" algn="l"/>
                <a:tab pos="1260475"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285750" algn="l"/>
                <a:tab pos="1260475"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9pPr>
          </a:lstStyle>
          <a:p>
            <a:pPr algn="just">
              <a:spcBef>
                <a:spcPts val="0"/>
              </a:spcBef>
              <a:spcAft>
                <a:spcPts val="400"/>
              </a:spcAft>
              <a:buNone/>
              <a:tabLst>
                <a:tab pos="285750" algn="l"/>
                <a:tab pos="1092200" algn="l"/>
                <a:tab pos="1260475" algn="l"/>
              </a:tabLst>
            </a:pPr>
            <a:r>
              <a:rPr lang="en-US" b="1" dirty="0">
                <a:latin typeface="Arial" panose="020B0604020202020204" pitchFamily="34" charset="0"/>
                <a:cs typeface="Arial" panose="020B0604020202020204" pitchFamily="34" charset="0"/>
              </a:rPr>
              <a:t>With sponsors on decline, we need to express our concern to ACS with regards to the untenable and unregulated hotel prices at these meetings. (I’m pretty sure PMSE will join our expression of concern)</a:t>
            </a:r>
          </a:p>
        </p:txBody>
      </p:sp>
    </p:spTree>
    <p:extLst>
      <p:ext uri="{BB962C8B-B14F-4D97-AF65-F5344CB8AC3E}">
        <p14:creationId xmlns:p14="http://schemas.microsoft.com/office/powerpoint/2010/main" val="202656239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2A46C3E-6779-D9A8-0D9C-A6253B2AB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59" y="5600401"/>
            <a:ext cx="809584" cy="1172572"/>
          </a:xfrm>
          <a:prstGeom prst="rect">
            <a:avLst/>
          </a:prstGeom>
        </p:spPr>
      </p:pic>
      <p:sp>
        <p:nvSpPr>
          <p:cNvPr id="9" name="TextBox 8">
            <a:extLst>
              <a:ext uri="{FF2B5EF4-FFF2-40B4-BE49-F238E27FC236}">
                <a16:creationId xmlns:a16="http://schemas.microsoft.com/office/drawing/2014/main" id="{8CEBD5A5-76A5-44F6-8730-EED87D26CBB7}"/>
              </a:ext>
            </a:extLst>
          </p:cNvPr>
          <p:cNvSpPr txBox="1"/>
          <p:nvPr/>
        </p:nvSpPr>
        <p:spPr>
          <a:xfrm>
            <a:off x="408161" y="6487483"/>
            <a:ext cx="56878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99"/>
                </a:solidFill>
                <a:effectLst/>
                <a:uLnTx/>
                <a:uFillTx/>
                <a:latin typeface="Calibri" panose="020F0502020204030204"/>
                <a:ea typeface="+mn-ea"/>
                <a:cs typeface="+mn-cs"/>
              </a:rPr>
              <a:t>American Chemical Society Division of Polymer Chemistry</a:t>
            </a:r>
          </a:p>
        </p:txBody>
      </p:sp>
      <p:cxnSp>
        <p:nvCxnSpPr>
          <p:cNvPr id="10" name="Straight Connector 9">
            <a:extLst>
              <a:ext uri="{FF2B5EF4-FFF2-40B4-BE49-F238E27FC236}">
                <a16:creationId xmlns:a16="http://schemas.microsoft.com/office/drawing/2014/main" id="{DA6751B4-A041-43E5-94C1-ACFF02A994B8}"/>
              </a:ext>
            </a:extLst>
          </p:cNvPr>
          <p:cNvCxnSpPr>
            <a:cxnSpLocks/>
          </p:cNvCxnSpPr>
          <p:nvPr/>
        </p:nvCxnSpPr>
        <p:spPr>
          <a:xfrm>
            <a:off x="503651" y="6487483"/>
            <a:ext cx="11500507"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26627" name="Rectangle 22"/>
          <p:cNvSpPr>
            <a:spLocks noChangeArrowheads="1"/>
          </p:cNvSpPr>
          <p:nvPr/>
        </p:nvSpPr>
        <p:spPr bwMode="auto">
          <a:xfrm>
            <a:off x="738034" y="2231591"/>
            <a:ext cx="10715932" cy="397040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noAutofit/>
          </a:bodyPr>
          <a:lstStyle>
            <a:lvl1pPr>
              <a:spcBef>
                <a:spcPts val="1000"/>
              </a:spcBef>
              <a:buClr>
                <a:schemeClr val="accent1"/>
              </a:buClr>
              <a:buSzPct val="80000"/>
              <a:buFont typeface="Wingdings 3" panose="05040102010807070707" pitchFamily="18" charset="2"/>
              <a:buChar char=""/>
              <a:tabLst>
                <a:tab pos="285750" algn="l"/>
                <a:tab pos="1260475"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285750" algn="l"/>
                <a:tab pos="1260475"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285750" algn="l"/>
                <a:tab pos="1260475"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9pPr>
          </a:lstStyle>
          <a:p>
            <a:pPr marL="285750" indent="-285750">
              <a:lnSpc>
                <a:spcPct val="200000"/>
              </a:lnSpc>
              <a:spcBef>
                <a:spcPts val="0"/>
              </a:spcBef>
              <a:spcAft>
                <a:spcPts val="400"/>
              </a:spcAft>
              <a:tabLst>
                <a:tab pos="285750" algn="l"/>
                <a:tab pos="1092200" algn="l"/>
                <a:tab pos="1260475" algn="l"/>
              </a:tabLst>
            </a:pPr>
            <a:r>
              <a:rPr lang="en-US" b="1" dirty="0">
                <a:latin typeface="Arial" panose="020B0604020202020204" pitchFamily="34" charset="0"/>
                <a:cs typeface="Arial" panose="020B0604020202020204" pitchFamily="34" charset="0"/>
              </a:rPr>
              <a:t>Reminder that all POLY Minutes, Committee Reports, and Newsletter Updates are found on the Winter Executive Meeting Website </a:t>
            </a:r>
            <a:r>
              <a:rPr lang="en-US" b="1" dirty="0">
                <a:latin typeface="Arial" panose="020B0604020202020204" pitchFamily="34" charset="0"/>
                <a:cs typeface="Arial" panose="020B0604020202020204" pitchFamily="34" charset="0"/>
                <a:hlinkClick r:id="rId4"/>
              </a:rPr>
              <a:t>https://www.polyacs.net/polywinterexec</a:t>
            </a:r>
            <a:r>
              <a:rPr lang="en-US" b="1" dirty="0">
                <a:latin typeface="Arial" panose="020B0604020202020204" pitchFamily="34" charset="0"/>
                <a:cs typeface="Arial" panose="020B0604020202020204" pitchFamily="34" charset="0"/>
              </a:rPr>
              <a:t> </a:t>
            </a:r>
          </a:p>
          <a:p>
            <a:pPr marL="285750" indent="-285750">
              <a:spcBef>
                <a:spcPts val="0"/>
              </a:spcBef>
              <a:spcAft>
                <a:spcPts val="400"/>
              </a:spcAft>
              <a:tabLst>
                <a:tab pos="285750" algn="l"/>
                <a:tab pos="1092200" algn="l"/>
                <a:tab pos="1260475" algn="l"/>
              </a:tabLst>
            </a:pPr>
            <a:endParaRPr lang="en-US" b="1" dirty="0">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29DCC6D7-6400-4E45-882D-8AE565C5F7C8}"/>
              </a:ext>
            </a:extLst>
          </p:cNvPr>
          <p:cNvCxnSpPr>
            <a:cxnSpLocks/>
          </p:cNvCxnSpPr>
          <p:nvPr/>
        </p:nvCxnSpPr>
        <p:spPr>
          <a:xfrm>
            <a:off x="243840" y="860491"/>
            <a:ext cx="1170432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5FC88B1-F0BC-401E-A426-12C2F8B7DABC}"/>
              </a:ext>
            </a:extLst>
          </p:cNvPr>
          <p:cNvSpPr txBox="1"/>
          <p:nvPr/>
        </p:nvSpPr>
        <p:spPr>
          <a:xfrm>
            <a:off x="7208072" y="6501014"/>
            <a:ext cx="49839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99"/>
                </a:solidFill>
                <a:effectLst/>
                <a:uLnTx/>
                <a:uFillTx/>
                <a:latin typeface="Calibri" panose="020F0502020204030204"/>
                <a:ea typeface="+mn-ea"/>
                <a:cs typeface="+mn-cs"/>
              </a:rPr>
              <a:t>ExComm</a:t>
            </a:r>
            <a:r>
              <a:rPr kumimoji="0" lang="en-US" sz="1800" b="1" i="0" u="none" strike="noStrike" kern="1200" cap="none" spc="0" normalizeH="0" baseline="0" noProof="0" dirty="0">
                <a:ln>
                  <a:noFill/>
                </a:ln>
                <a:solidFill>
                  <a:srgbClr val="000099"/>
                </a:solidFill>
                <a:effectLst/>
                <a:uLnTx/>
                <a:uFillTx/>
                <a:latin typeface="Calibri" panose="020F0502020204030204"/>
                <a:ea typeface="+mn-ea"/>
                <a:cs typeface="+mn-cs"/>
              </a:rPr>
              <a:t> Winter Meeting, Orlando, FL 01/27/2024</a:t>
            </a:r>
          </a:p>
        </p:txBody>
      </p:sp>
      <p:sp>
        <p:nvSpPr>
          <p:cNvPr id="15" name="TextBox 14">
            <a:extLst>
              <a:ext uri="{FF2B5EF4-FFF2-40B4-BE49-F238E27FC236}">
                <a16:creationId xmlns:a16="http://schemas.microsoft.com/office/drawing/2014/main" id="{81900996-6D47-4AB7-B3B5-15012425E33F}"/>
              </a:ext>
            </a:extLst>
          </p:cNvPr>
          <p:cNvSpPr txBox="1"/>
          <p:nvPr/>
        </p:nvSpPr>
        <p:spPr>
          <a:xfrm>
            <a:off x="243840" y="220927"/>
            <a:ext cx="12093141" cy="461665"/>
          </a:xfrm>
          <a:prstGeom prst="rect">
            <a:avLst/>
          </a:prstGeom>
          <a:noFill/>
        </p:spPr>
        <p:txBody>
          <a:bodyPr wrap="square" rtlCol="0">
            <a:spAutoFit/>
          </a:bodyPr>
          <a:lstStyle/>
          <a:p>
            <a:pPr algn="ctr"/>
            <a:r>
              <a:rPr lang="en-US" sz="2400" b="1" dirty="0">
                <a:solidFill>
                  <a:srgbClr val="FF0000"/>
                </a:solidFill>
                <a:latin typeface="Arial" panose="020B0604020202020204" pitchFamily="34" charset="0"/>
                <a:cs typeface="Arial" panose="020B0604020202020204" pitchFamily="34" charset="0"/>
              </a:rPr>
              <a:t>Newsletter – Other Outreach</a:t>
            </a:r>
          </a:p>
        </p:txBody>
      </p:sp>
    </p:spTree>
    <p:extLst>
      <p:ext uri="{BB962C8B-B14F-4D97-AF65-F5344CB8AC3E}">
        <p14:creationId xmlns:p14="http://schemas.microsoft.com/office/powerpoint/2010/main" val="187948212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2A46C3E-6779-D9A8-0D9C-A6253B2AB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59" y="5600401"/>
            <a:ext cx="809584" cy="1172572"/>
          </a:xfrm>
          <a:prstGeom prst="rect">
            <a:avLst/>
          </a:prstGeom>
        </p:spPr>
      </p:pic>
      <p:sp>
        <p:nvSpPr>
          <p:cNvPr id="9" name="TextBox 8">
            <a:extLst>
              <a:ext uri="{FF2B5EF4-FFF2-40B4-BE49-F238E27FC236}">
                <a16:creationId xmlns:a16="http://schemas.microsoft.com/office/drawing/2014/main" id="{8CEBD5A5-76A5-44F6-8730-EED87D26CBB7}"/>
              </a:ext>
            </a:extLst>
          </p:cNvPr>
          <p:cNvSpPr txBox="1"/>
          <p:nvPr/>
        </p:nvSpPr>
        <p:spPr>
          <a:xfrm>
            <a:off x="408161" y="6487483"/>
            <a:ext cx="56878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99"/>
                </a:solidFill>
                <a:effectLst/>
                <a:uLnTx/>
                <a:uFillTx/>
                <a:latin typeface="Calibri" panose="020F0502020204030204"/>
                <a:ea typeface="+mn-ea"/>
                <a:cs typeface="+mn-cs"/>
              </a:rPr>
              <a:t>American Chemical Society Division of Polymer Chemistry</a:t>
            </a:r>
          </a:p>
        </p:txBody>
      </p:sp>
      <p:cxnSp>
        <p:nvCxnSpPr>
          <p:cNvPr id="10" name="Straight Connector 9">
            <a:extLst>
              <a:ext uri="{FF2B5EF4-FFF2-40B4-BE49-F238E27FC236}">
                <a16:creationId xmlns:a16="http://schemas.microsoft.com/office/drawing/2014/main" id="{DA6751B4-A041-43E5-94C1-ACFF02A994B8}"/>
              </a:ext>
            </a:extLst>
          </p:cNvPr>
          <p:cNvCxnSpPr>
            <a:cxnSpLocks/>
          </p:cNvCxnSpPr>
          <p:nvPr/>
        </p:nvCxnSpPr>
        <p:spPr>
          <a:xfrm>
            <a:off x="503651" y="6487483"/>
            <a:ext cx="11500507"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26627" name="Rectangle 22"/>
          <p:cNvSpPr>
            <a:spLocks noChangeArrowheads="1"/>
          </p:cNvSpPr>
          <p:nvPr/>
        </p:nvSpPr>
        <p:spPr bwMode="auto">
          <a:xfrm>
            <a:off x="378784" y="950700"/>
            <a:ext cx="5848510" cy="440507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noAutofit/>
          </a:bodyPr>
          <a:lstStyle>
            <a:lvl1pPr>
              <a:spcBef>
                <a:spcPts val="1000"/>
              </a:spcBef>
              <a:buClr>
                <a:schemeClr val="accent1"/>
              </a:buClr>
              <a:buSzPct val="80000"/>
              <a:buFont typeface="Wingdings 3" panose="05040102010807070707" pitchFamily="18" charset="2"/>
              <a:buChar char=""/>
              <a:tabLst>
                <a:tab pos="285750" algn="l"/>
                <a:tab pos="1260475"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285750" algn="l"/>
                <a:tab pos="1260475"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285750" algn="l"/>
                <a:tab pos="1260475"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
                <a:srgbClr val="FFC000"/>
              </a:buClr>
              <a:buSzPct val="80000"/>
              <a:buFont typeface="Wingdings 3" panose="05040102010807070707" pitchFamily="18" charset="2"/>
              <a:buNone/>
              <a:tabLst>
                <a:tab pos="285750" algn="l"/>
                <a:tab pos="1260475" algn="l"/>
              </a:tabLst>
              <a:defRPr/>
            </a:pPr>
            <a:r>
              <a:rPr kumimoji="0" lang="en-US" altLang="en-US" b="1" i="0" u="sng" strike="noStrike" kern="1200" cap="none" spc="0" normalizeH="0" baseline="0" noProof="0" dirty="0">
                <a:ln>
                  <a:noFill/>
                </a:ln>
                <a:solidFill>
                  <a:srgbClr val="000099"/>
                </a:solidFill>
                <a:effectLst/>
                <a:uLnTx/>
                <a:uFillTx/>
                <a:latin typeface="Arial" panose="020B0604020202020204" pitchFamily="34" charset="0"/>
                <a:ea typeface="+mn-ea"/>
                <a:cs typeface="+mn-cs"/>
              </a:rPr>
              <a:t>General Info.</a:t>
            </a:r>
          </a:p>
          <a:p>
            <a:pPr marL="285750" marR="0" lvl="0" indent="-285750" algn="l" defTabSz="914400" rtl="0" eaLnBrk="0" fontAlgn="base" latinLnBrk="0" hangingPunct="0">
              <a:spcBef>
                <a:spcPct val="0"/>
              </a:spcBef>
              <a:spcAft>
                <a:spcPts val="150"/>
              </a:spcAft>
              <a:buClr>
                <a:srgbClr val="FFC000"/>
              </a:buClr>
              <a:buSzPct val="80000"/>
              <a:buFont typeface="Arial" panose="020B0604020202020204" pitchFamily="34" charset="0"/>
              <a:buChar char="•"/>
              <a:tabLst>
                <a:tab pos="285750" algn="l"/>
                <a:tab pos="1260475" algn="l"/>
              </a:tabLst>
              <a:defRPr/>
            </a:pPr>
            <a:r>
              <a:rPr kumimoji="0" lang="en-US" alt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Drafting process begins a week post ACS mtgs.</a:t>
            </a:r>
          </a:p>
          <a:p>
            <a:pPr marL="285750" marR="0" lvl="0" indent="-285750" algn="l" defTabSz="914400" rtl="0" eaLnBrk="0" fontAlgn="base" latinLnBrk="0" hangingPunct="0">
              <a:spcBef>
                <a:spcPct val="0"/>
              </a:spcBef>
              <a:spcAft>
                <a:spcPts val="150"/>
              </a:spcAft>
              <a:buClr>
                <a:srgbClr val="FFC000"/>
              </a:buClr>
              <a:buSzPct val="80000"/>
              <a:buFont typeface="Arial" panose="020B0604020202020204" pitchFamily="34" charset="0"/>
              <a:buChar char="•"/>
              <a:tabLst>
                <a:tab pos="285750" algn="l"/>
                <a:tab pos="1260475" algn="l"/>
              </a:tabLst>
              <a:defRPr/>
            </a:pPr>
            <a:r>
              <a:rPr kumimoji="0" lang="en-US" alt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Posted before July &amp; November 1 per POLY bylaws</a:t>
            </a:r>
          </a:p>
          <a:p>
            <a:pPr marL="285750" marR="0" lvl="0" indent="-285750" algn="l" defTabSz="914400" rtl="0" eaLnBrk="0" fontAlgn="base" latinLnBrk="0" hangingPunct="0">
              <a:spcBef>
                <a:spcPct val="0"/>
              </a:spcBef>
              <a:spcAft>
                <a:spcPts val="150"/>
              </a:spcAft>
              <a:buClr>
                <a:srgbClr val="FFC000"/>
              </a:buClr>
              <a:buSzPct val="80000"/>
              <a:buFont typeface="Arial" panose="020B0604020202020204" pitchFamily="34" charset="0"/>
              <a:buChar char="•"/>
              <a:tabLst>
                <a:tab pos="285750" algn="l"/>
                <a:tab pos="1260475" algn="l"/>
              </a:tabLst>
              <a:defRPr/>
            </a:pPr>
            <a:r>
              <a:rPr kumimoji="0" lang="en-US" alt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Posted online (interactive newsletter) at https://www.polyacs.net/newsletter</a:t>
            </a:r>
          </a:p>
          <a:p>
            <a:pPr marL="285750" marR="0" lvl="0" indent="-285750" algn="l" defTabSz="914400" rtl="0" eaLnBrk="0" fontAlgn="base" latinLnBrk="0" hangingPunct="0">
              <a:spcBef>
                <a:spcPct val="0"/>
              </a:spcBef>
              <a:spcAft>
                <a:spcPts val="150"/>
              </a:spcAft>
              <a:buClr>
                <a:srgbClr val="FFC000"/>
              </a:buClr>
              <a:buSzPct val="80000"/>
              <a:buFont typeface="Arial" panose="020B0604020202020204" pitchFamily="34" charset="0"/>
              <a:buChar char="•"/>
              <a:tabLst>
                <a:tab pos="285750" algn="l"/>
                <a:tab pos="1260475" algn="l"/>
              </a:tabLst>
              <a:defRPr/>
            </a:pPr>
            <a:r>
              <a:rPr kumimoji="0" lang="en-US" altLang="en-US"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Article suggestions/improvements?</a:t>
            </a:r>
          </a:p>
          <a:p>
            <a:pPr marL="0" marR="0" lvl="0" indent="0" algn="l" defTabSz="914400" rtl="0" eaLnBrk="0" fontAlgn="base" latinLnBrk="0" hangingPunct="0">
              <a:lnSpc>
                <a:spcPct val="100000"/>
              </a:lnSpc>
              <a:spcBef>
                <a:spcPct val="0"/>
              </a:spcBef>
              <a:spcAft>
                <a:spcPct val="0"/>
              </a:spcAft>
              <a:buClr>
                <a:srgbClr val="FFC000"/>
              </a:buClr>
              <a:buSzPct val="80000"/>
              <a:buFont typeface="Wingdings 3" panose="05040102010807070707" pitchFamily="18" charset="2"/>
              <a:buNone/>
              <a:tabLst>
                <a:tab pos="285750" algn="l"/>
                <a:tab pos="1260475" algn="l"/>
              </a:tabLst>
              <a:defRPr/>
            </a:pPr>
            <a:endParaRPr kumimoji="0" lang="en-US" altLang="en-US" b="1"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
                <a:srgbClr val="FFC000"/>
              </a:buClr>
              <a:buSzPct val="80000"/>
              <a:buFont typeface="Wingdings 3" panose="05040102010807070707" pitchFamily="18" charset="2"/>
              <a:buNone/>
              <a:tabLst>
                <a:tab pos="285750" algn="l"/>
                <a:tab pos="1260475" algn="l"/>
              </a:tabLst>
              <a:defRPr/>
            </a:pPr>
            <a:endParaRPr kumimoji="0" lang="en-US" altLang="en-US" b="1" i="0" u="sng" strike="noStrike" kern="1200" cap="none" spc="0" normalizeH="0" baseline="0" noProof="0" dirty="0">
              <a:ln>
                <a:noFill/>
              </a:ln>
              <a:solidFill>
                <a:srgbClr val="000099"/>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
                <a:srgbClr val="FFC000"/>
              </a:buClr>
              <a:buSzPct val="80000"/>
              <a:buFont typeface="Wingdings 3" panose="05040102010807070707" pitchFamily="18" charset="2"/>
              <a:buNone/>
              <a:tabLst>
                <a:tab pos="285750" algn="l"/>
                <a:tab pos="1260475" algn="l"/>
              </a:tabLst>
              <a:defRPr/>
            </a:pPr>
            <a:endParaRPr lang="en-US" altLang="en-US" b="1" u="sng" dirty="0">
              <a:solidFill>
                <a:srgbClr val="000099"/>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
                <a:srgbClr val="FFC000"/>
              </a:buClr>
              <a:buSzPct val="80000"/>
              <a:buFont typeface="Wingdings 3" panose="05040102010807070707" pitchFamily="18" charset="2"/>
              <a:buNone/>
              <a:tabLst>
                <a:tab pos="285750" algn="l"/>
                <a:tab pos="1260475" algn="l"/>
              </a:tabLst>
              <a:defRPr/>
            </a:pPr>
            <a:r>
              <a:rPr kumimoji="0" lang="en-US" altLang="en-US" b="1" i="0" u="sng" strike="noStrike" kern="1200" cap="none" spc="0" normalizeH="0" baseline="0" noProof="0" dirty="0">
                <a:ln>
                  <a:noFill/>
                </a:ln>
                <a:solidFill>
                  <a:srgbClr val="000099"/>
                </a:solidFill>
                <a:effectLst/>
                <a:uLnTx/>
                <a:uFillTx/>
                <a:latin typeface="Arial" panose="020B0604020202020204" pitchFamily="34" charset="0"/>
                <a:ea typeface="+mn-ea"/>
                <a:cs typeface="+mn-cs"/>
              </a:rPr>
              <a:t>Estimated 2024 Expense</a:t>
            </a:r>
          </a:p>
          <a:p>
            <a:pPr marL="285750" marR="0" lvl="0" indent="-285750" algn="l" defTabSz="914400" rtl="0" eaLnBrk="0" fontAlgn="base" latinLnBrk="0" hangingPunct="0">
              <a:lnSpc>
                <a:spcPct val="100000"/>
              </a:lnSpc>
              <a:spcBef>
                <a:spcPct val="0"/>
              </a:spcBef>
              <a:spcAft>
                <a:spcPct val="0"/>
              </a:spcAft>
              <a:buClr>
                <a:srgbClr val="FFC000"/>
              </a:buClr>
              <a:buSzPct val="80000"/>
              <a:buFont typeface="Arial" panose="020B0604020202020204" pitchFamily="34" charset="0"/>
              <a:buChar char="•"/>
              <a:tabLst>
                <a:tab pos="285750" algn="l"/>
                <a:tab pos="1260475" algn="l"/>
              </a:tabLst>
              <a:defRPr/>
            </a:pPr>
            <a:r>
              <a:rPr lang="en-US" altLang="en-US" sz="1600" dirty="0">
                <a:solidFill>
                  <a:schemeClr val="tx1"/>
                </a:solidFill>
                <a:latin typeface="Arial" panose="020B0604020202020204" pitchFamily="34" charset="0"/>
                <a:cs typeface="Arial" panose="020B0604020202020204" pitchFamily="34" charset="0"/>
                <a:sym typeface="Arial"/>
              </a:rPr>
              <a:t>Expense: $1,500</a:t>
            </a:r>
            <a:endParaRPr kumimoji="0" lang="en-US" altLang="en-US" sz="1400" b="0" i="1" u="none" strike="noStrike" kern="1200" cap="none" spc="0" normalizeH="0" baseline="0" noProof="0" dirty="0">
              <a:ln>
                <a:noFill/>
              </a:ln>
              <a:solidFill>
                <a:schemeClr val="tx1"/>
              </a:solidFill>
              <a:effectLst/>
              <a:uLnTx/>
              <a:uFillTx/>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
                <a:srgbClr val="FFC000"/>
              </a:buClr>
              <a:buSzPct val="80000"/>
              <a:buFont typeface="Wingdings 3" panose="05040102010807070707" pitchFamily="18" charset="2"/>
              <a:buNone/>
              <a:tabLst>
                <a:tab pos="285750" algn="l"/>
                <a:tab pos="1260475" algn="l"/>
              </a:tabLst>
              <a:defRPr/>
            </a:pPr>
            <a:endParaRPr kumimoji="0" lang="en-US" altLang="en-US" sz="1600" b="0" i="0" u="none" strike="noStrike" kern="1200" cap="none" spc="0" normalizeH="0" baseline="0" noProof="0" dirty="0">
              <a:ln>
                <a:noFill/>
              </a:ln>
              <a:solidFill>
                <a:srgbClr val="40404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ts val="0"/>
              </a:spcBef>
              <a:spcAft>
                <a:spcPct val="0"/>
              </a:spcAft>
              <a:buClr>
                <a:srgbClr val="FFC000"/>
              </a:buClr>
              <a:buSzPct val="80000"/>
              <a:buFont typeface="Wingdings 3" panose="05040102010807070707" pitchFamily="18" charset="2"/>
              <a:buNone/>
              <a:tabLst>
                <a:tab pos="285750" algn="l"/>
                <a:tab pos="1260475" algn="l"/>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en-US" b="1" i="0" u="sng" strike="noStrike" kern="1200" cap="none" spc="0" normalizeH="0" baseline="0" noProof="0" dirty="0">
                <a:ln>
                  <a:noFill/>
                </a:ln>
                <a:solidFill>
                  <a:srgbClr val="000099"/>
                </a:solidFill>
                <a:effectLst/>
                <a:uLnTx/>
                <a:uFillTx/>
                <a:latin typeface="Arial" panose="020B0604020202020204" pitchFamily="34" charset="0"/>
                <a:ea typeface="+mn-ea"/>
                <a:cs typeface="+mn-cs"/>
              </a:rPr>
              <a:t>Estimated 2024 Advertising</a:t>
            </a:r>
            <a:endParaRPr kumimoji="0" lang="en-US" b="0" i="0"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a:p>
            <a:pPr marL="285750" marR="0" lvl="0" indent="-285750" algn="l" defTabSz="914400" rtl="0" eaLnBrk="0" fontAlgn="base" latinLnBrk="0" hangingPunct="0">
              <a:lnSpc>
                <a:spcPct val="100000"/>
              </a:lnSpc>
              <a:spcBef>
                <a:spcPts val="0"/>
              </a:spcBef>
              <a:spcAft>
                <a:spcPct val="0"/>
              </a:spcAft>
              <a:buClr>
                <a:srgbClr val="FFC000"/>
              </a:buClr>
              <a:buSzPct val="80000"/>
              <a:buFont typeface="Arial" panose="020B0604020202020204" pitchFamily="34" charset="0"/>
              <a:buChar char="•"/>
              <a:tabLst>
                <a:tab pos="285750" algn="l"/>
                <a:tab pos="1260475" algn="l"/>
              </a:tabLst>
              <a:defRPr/>
            </a:pPr>
            <a:r>
              <a:rPr kumimoji="0" lang="en-US" b="0" i="0" strike="noStrike" kern="1200" cap="none" spc="0" normalizeH="0" baseline="0" noProof="0" dirty="0">
                <a:ln>
                  <a:noFill/>
                </a:ln>
                <a:solidFill>
                  <a:schemeClr val="tx1"/>
                </a:solidFill>
                <a:effectLst/>
                <a:uLnTx/>
                <a:uFillTx/>
                <a:latin typeface="Arial" panose="020B0604020202020204" pitchFamily="34" charset="0"/>
                <a:ea typeface="+mn-ea"/>
                <a:cs typeface="+mn-cs"/>
              </a:rPr>
              <a:t>Tosoh Bioscience        		$3,000</a:t>
            </a:r>
          </a:p>
          <a:p>
            <a:pPr marR="0" lvl="0" algn="l" defTabSz="914400" rtl="0" eaLnBrk="0" fontAlgn="base" latinLnBrk="0" hangingPunct="0">
              <a:lnSpc>
                <a:spcPct val="100000"/>
              </a:lnSpc>
              <a:spcBef>
                <a:spcPts val="0"/>
              </a:spcBef>
              <a:spcAft>
                <a:spcPct val="0"/>
              </a:spcAft>
              <a:buClr>
                <a:srgbClr val="FFC000"/>
              </a:buClr>
              <a:buSzPct val="80000"/>
              <a:buNone/>
              <a:tabLst>
                <a:tab pos="285750" algn="l"/>
                <a:tab pos="1260475" algn="l"/>
              </a:tabLst>
              <a:defRPr/>
            </a:pPr>
            <a:r>
              <a:rPr kumimoji="0" lang="en-US" b="1" i="0"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endParaRPr kumimoji="0" lang="en-US" sz="1600" b="0" i="0"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 name="Rectangle 22"/>
          <p:cNvSpPr>
            <a:spLocks noChangeArrowheads="1"/>
          </p:cNvSpPr>
          <p:nvPr/>
        </p:nvSpPr>
        <p:spPr bwMode="auto">
          <a:xfrm>
            <a:off x="6421849" y="950700"/>
            <a:ext cx="5260963" cy="4405074"/>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noAutofit/>
          </a:bodyPr>
          <a:lstStyle>
            <a:lvl1pPr>
              <a:spcBef>
                <a:spcPts val="1000"/>
              </a:spcBef>
              <a:buClr>
                <a:schemeClr val="accent1"/>
              </a:buClr>
              <a:buSzPct val="80000"/>
              <a:buFont typeface="Wingdings 3" panose="05040102010807070707" pitchFamily="18" charset="2"/>
              <a:buChar char=""/>
              <a:tabLst>
                <a:tab pos="285750" algn="l"/>
                <a:tab pos="1260475"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285750" algn="l"/>
                <a:tab pos="1260475"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285750" algn="l"/>
                <a:tab pos="1260475"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9pPr>
          </a:lstStyle>
          <a:p>
            <a:pPr marL="0" marR="0" lvl="0" indent="0" algn="l" defTabSz="914400" rtl="0" eaLnBrk="0" fontAlgn="base" latinLnBrk="0" hangingPunct="0">
              <a:lnSpc>
                <a:spcPct val="100000"/>
              </a:lnSpc>
              <a:spcBef>
                <a:spcPct val="0"/>
              </a:spcBef>
              <a:spcAft>
                <a:spcPct val="0"/>
              </a:spcAft>
              <a:buClr>
                <a:srgbClr val="FFC000"/>
              </a:buClr>
              <a:buSzPct val="80000"/>
              <a:buFont typeface="Wingdings 3" panose="05040102010807070707" pitchFamily="18" charset="2"/>
              <a:buNone/>
              <a:tabLst>
                <a:tab pos="285750" algn="l"/>
                <a:tab pos="1260475" algn="l"/>
              </a:tabLst>
              <a:defRPr/>
            </a:pPr>
            <a:r>
              <a:rPr kumimoji="0" lang="en-US" b="1" i="0" u="sng" strike="noStrike" kern="1200" cap="none" spc="0" normalizeH="0" baseline="0" noProof="0" dirty="0">
                <a:ln>
                  <a:noFill/>
                </a:ln>
                <a:solidFill>
                  <a:srgbClr val="000099"/>
                </a:solidFill>
                <a:effectLst/>
                <a:uLnTx/>
                <a:uFillTx/>
                <a:latin typeface="Arial" panose="020B0604020202020204" pitchFamily="34" charset="0"/>
                <a:ea typeface="+mn-ea"/>
                <a:cs typeface="+mn-cs"/>
              </a:rPr>
              <a:t>Cancelled Advertisers</a:t>
            </a:r>
          </a:p>
          <a:p>
            <a:pPr marL="290513" lvl="0" eaLnBrk="0" fontAlgn="base" hangingPunct="0">
              <a:spcBef>
                <a:spcPts val="0"/>
              </a:spcBef>
              <a:spcAft>
                <a:spcPct val="0"/>
              </a:spcAft>
              <a:buClr>
                <a:srgbClr val="FFC000"/>
              </a:buClr>
              <a:buNone/>
              <a:tabLst>
                <a:tab pos="4916488" algn="r"/>
              </a:tabLst>
              <a:defRPr/>
            </a:pPr>
            <a:r>
              <a:rPr lang="en-US" dirty="0">
                <a:solidFill>
                  <a:schemeClr val="tx1"/>
                </a:solidFill>
                <a:latin typeface="Arial" panose="020B0604020202020204" pitchFamily="34" charset="0"/>
              </a:rPr>
              <a:t>2022 American Polymer Stand. Corp. 	$480</a:t>
            </a:r>
          </a:p>
          <a:p>
            <a:pPr marL="290513" lvl="0" eaLnBrk="0" fontAlgn="base" hangingPunct="0">
              <a:spcBef>
                <a:spcPts val="0"/>
              </a:spcBef>
              <a:spcAft>
                <a:spcPct val="0"/>
              </a:spcAft>
              <a:buClr>
                <a:srgbClr val="FFC000"/>
              </a:buClr>
              <a:buNone/>
              <a:tabLst>
                <a:tab pos="4916488" algn="r"/>
              </a:tabLst>
              <a:defRPr/>
            </a:pPr>
            <a:r>
              <a:rPr lang="en-US" dirty="0">
                <a:solidFill>
                  <a:schemeClr val="tx1"/>
                </a:solidFill>
                <a:latin typeface="Arial" panose="020B0604020202020204" pitchFamily="34" charset="0"/>
              </a:rPr>
              <a:t>2022 Polyhedron Laboratories, Inc. 	$480 </a:t>
            </a:r>
          </a:p>
          <a:p>
            <a:pPr marL="285750" lvl="0" indent="-285750" eaLnBrk="0" fontAlgn="base" hangingPunct="0">
              <a:spcBef>
                <a:spcPts val="0"/>
              </a:spcBef>
              <a:spcAft>
                <a:spcPct val="0"/>
              </a:spcAft>
              <a:buClr>
                <a:srgbClr val="FFC000"/>
              </a:buClr>
              <a:buFont typeface="Arial" panose="020B0604020202020204" pitchFamily="34" charset="0"/>
              <a:buChar char="•"/>
              <a:tabLst>
                <a:tab pos="4916488" algn="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2021  HMJ	$1,000 </a:t>
            </a:r>
          </a:p>
          <a:p>
            <a:pPr marL="274320" marR="0" lvl="0" indent="0" algn="l" defTabSz="914400" rtl="0" eaLnBrk="1" fontAlgn="auto" latinLnBrk="0" hangingPunct="1">
              <a:lnSpc>
                <a:spcPct val="120000"/>
              </a:lnSpc>
              <a:spcBef>
                <a:spcPts val="0"/>
              </a:spcBef>
              <a:spcAft>
                <a:spcPts val="0"/>
              </a:spcAft>
              <a:buClrTx/>
              <a:buSzTx/>
              <a:buFontTx/>
              <a:buNone/>
              <a:tabLst>
                <a:tab pos="4916488" algn="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2019  Specific Polymers 	$800</a:t>
            </a:r>
          </a:p>
          <a:p>
            <a:pPr marL="274320" marR="0" lvl="0" indent="0" algn="l" defTabSz="914400" rtl="0" eaLnBrk="1" fontAlgn="auto" latinLnBrk="0" hangingPunct="1">
              <a:lnSpc>
                <a:spcPct val="120000"/>
              </a:lnSpc>
              <a:spcBef>
                <a:spcPts val="0"/>
              </a:spcBef>
              <a:spcAft>
                <a:spcPts val="0"/>
              </a:spcAft>
              <a:buClrTx/>
              <a:buSzTx/>
              <a:buFontTx/>
              <a:buNone/>
              <a:tabLst>
                <a:tab pos="4916488" algn="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2019  Malvern Instruments	$4,200</a:t>
            </a:r>
          </a:p>
          <a:p>
            <a:pPr marL="274320" marR="0" lvl="0" indent="0" algn="l" defTabSz="914400" rtl="0" eaLnBrk="1" fontAlgn="auto" latinLnBrk="0" hangingPunct="1">
              <a:lnSpc>
                <a:spcPct val="120000"/>
              </a:lnSpc>
              <a:spcBef>
                <a:spcPts val="0"/>
              </a:spcBef>
              <a:spcAft>
                <a:spcPts val="0"/>
              </a:spcAft>
              <a:buClrTx/>
              <a:buSzTx/>
              <a:buFontTx/>
              <a:buNone/>
              <a:tabLst>
                <a:tab pos="4916488" algn="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2019  Specific Polymers    	$800</a:t>
            </a:r>
          </a:p>
          <a:p>
            <a:pPr marL="274320" marR="0" lvl="0" indent="0" algn="l" defTabSz="914400" rtl="0" eaLnBrk="1" fontAlgn="auto" latinLnBrk="0" hangingPunct="1">
              <a:lnSpc>
                <a:spcPct val="120000"/>
              </a:lnSpc>
              <a:spcBef>
                <a:spcPts val="0"/>
              </a:spcBef>
              <a:spcAft>
                <a:spcPts val="0"/>
              </a:spcAft>
              <a:buClrTx/>
              <a:buSzTx/>
              <a:buFontTx/>
              <a:buNone/>
              <a:tabLst>
                <a:tab pos="4916488" algn="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2018  </a:t>
            </a:r>
            <a:r>
              <a:rPr kumimoji="0" lang="en-US"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Polymaterials</a:t>
            </a:r>
            <a:r>
              <a:rPr lang="en-US" dirty="0">
                <a:solidFill>
                  <a:srgbClr val="000000"/>
                </a:solidFill>
                <a:latin typeface="Arial" panose="020B0604020202020204" pitchFamily="34" charset="0"/>
                <a:cs typeface="Arial" panose="020B0604020202020204" pitchFamily="34" charset="0"/>
              </a:rPr>
              <a:t>	</a:t>
            </a: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$480</a:t>
            </a:r>
          </a:p>
          <a:p>
            <a:pPr marL="274320" marR="0" lvl="0" indent="0" algn="l" defTabSz="914400" rtl="0" eaLnBrk="1" fontAlgn="auto" latinLnBrk="0" hangingPunct="1">
              <a:lnSpc>
                <a:spcPct val="120000"/>
              </a:lnSpc>
              <a:spcBef>
                <a:spcPts val="0"/>
              </a:spcBef>
              <a:spcAft>
                <a:spcPts val="0"/>
              </a:spcAft>
              <a:buClrTx/>
              <a:buSzTx/>
              <a:buFontTx/>
              <a:buNone/>
              <a:tabLst>
                <a:tab pos="4916488" algn="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2017  Scientific Polymer Prod., Inc	$480</a:t>
            </a:r>
          </a:p>
          <a:p>
            <a:pPr marL="274320" marR="0" lvl="0" indent="0" algn="l" defTabSz="914400" rtl="0" eaLnBrk="1" fontAlgn="auto" latinLnBrk="0" hangingPunct="1">
              <a:lnSpc>
                <a:spcPct val="120000"/>
              </a:lnSpc>
              <a:spcBef>
                <a:spcPts val="0"/>
              </a:spcBef>
              <a:spcAft>
                <a:spcPts val="0"/>
              </a:spcAft>
              <a:buClrTx/>
              <a:buSzTx/>
              <a:buFontTx/>
              <a:buNone/>
              <a:tabLst>
                <a:tab pos="4916488" algn="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2017  Polymer Char	$1,920</a:t>
            </a:r>
          </a:p>
          <a:p>
            <a:pPr marL="274320" marR="0" lvl="0" indent="0" algn="l" defTabSz="914400" rtl="0" eaLnBrk="1" fontAlgn="auto" latinLnBrk="0" hangingPunct="1">
              <a:lnSpc>
                <a:spcPct val="120000"/>
              </a:lnSpc>
              <a:spcBef>
                <a:spcPts val="0"/>
              </a:spcBef>
              <a:spcAft>
                <a:spcPts val="0"/>
              </a:spcAft>
              <a:buClrTx/>
              <a:buSzTx/>
              <a:buFontTx/>
              <a:buNone/>
              <a:tabLst>
                <a:tab pos="4916488" algn="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2016  Wyatt Technology Corp. 	$3,600</a:t>
            </a:r>
          </a:p>
          <a:p>
            <a:pPr marL="274320" marR="0" lvl="0" indent="0" algn="l" defTabSz="914400" rtl="0" eaLnBrk="1" fontAlgn="auto" latinLnBrk="0" hangingPunct="1">
              <a:lnSpc>
                <a:spcPct val="120000"/>
              </a:lnSpc>
              <a:spcBef>
                <a:spcPts val="0"/>
              </a:spcBef>
              <a:spcAft>
                <a:spcPts val="0"/>
              </a:spcAft>
              <a:buClrTx/>
              <a:buSzTx/>
              <a:buFontTx/>
              <a:buNone/>
              <a:tabLst>
                <a:tab pos="4916488" algn="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DTCS 	 $1,600</a:t>
            </a:r>
          </a:p>
          <a:p>
            <a:pPr marL="274320" marR="0" lvl="0" indent="0" algn="l" defTabSz="914400" rtl="0" eaLnBrk="1" fontAlgn="auto" latinLnBrk="0" hangingPunct="1">
              <a:lnSpc>
                <a:spcPct val="120000"/>
              </a:lnSpc>
              <a:spcBef>
                <a:spcPts val="0"/>
              </a:spcBef>
              <a:spcAft>
                <a:spcPts val="0"/>
              </a:spcAft>
              <a:buClrTx/>
              <a:buSzTx/>
              <a:buFontTx/>
              <a:buNone/>
              <a:tabLst>
                <a:tab pos="4916488" algn="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Sigma-Aldrich 	$3,700</a:t>
            </a:r>
          </a:p>
          <a:p>
            <a:pPr marL="274320" marR="0" lvl="0" indent="0" algn="l" defTabSz="914400" rtl="0" eaLnBrk="1" fontAlgn="auto" latinLnBrk="0" hangingPunct="1">
              <a:lnSpc>
                <a:spcPct val="120000"/>
              </a:lnSpc>
              <a:spcBef>
                <a:spcPts val="0"/>
              </a:spcBef>
              <a:spcAft>
                <a:spcPts val="0"/>
              </a:spcAft>
              <a:buClrTx/>
              <a:buSzTx/>
              <a:buFontTx/>
              <a:buNone/>
              <a:tabLst>
                <a:tab pos="4916488" algn="r"/>
              </a:tabLst>
              <a:defRPr/>
            </a:pP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Taylor &amp; Francis 	 $960</a:t>
            </a:r>
          </a:p>
          <a:p>
            <a:pPr marL="274320" marR="0" lvl="0" indent="0" algn="l" defTabSz="914400" rtl="0" eaLnBrk="1" fontAlgn="auto" latinLnBrk="0" hangingPunct="1">
              <a:lnSpc>
                <a:spcPct val="120000"/>
              </a:lnSpc>
              <a:spcBef>
                <a:spcPts val="0"/>
              </a:spcBef>
              <a:spcAft>
                <a:spcPts val="0"/>
              </a:spcAft>
              <a:buClrTx/>
              <a:buSzTx/>
              <a:buFontTx/>
              <a:buNone/>
              <a:tabLst>
                <a:tab pos="5321300" algn="r"/>
              </a:tabLst>
              <a:defRPr/>
            </a:pPr>
            <a:endParaRPr kumimoji="0" lang="en-US" b="1" i="0" u="none" strike="noStrike" kern="1200" cap="none" spc="0" normalizeH="0" baseline="0" noProof="0" dirty="0">
              <a:ln>
                <a:noFill/>
              </a:ln>
              <a:solidFill>
                <a:srgbClr val="000099"/>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ts val="0"/>
              </a:spcBef>
              <a:spcAft>
                <a:spcPct val="0"/>
              </a:spcAft>
              <a:buClr>
                <a:srgbClr val="FFC000"/>
              </a:buClr>
              <a:buSzPct val="80000"/>
              <a:buFont typeface="Wingdings 3" panose="05040102010807070707" pitchFamily="18" charset="2"/>
              <a:buNone/>
              <a:tabLst>
                <a:tab pos="285750" algn="l"/>
                <a:tab pos="1260475" algn="l"/>
              </a:tabLst>
              <a:defRPr/>
            </a:pPr>
            <a:endParaRPr kumimoji="0" lang="en-US" sz="16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 typeface="Wingdings 3" panose="05040102010807070707" pitchFamily="18" charset="2"/>
              <a:buNone/>
              <a:tabLst>
                <a:tab pos="285750" algn="l"/>
                <a:tab pos="1260475" algn="l"/>
              </a:tabLst>
              <a:defRPr/>
            </a:pPr>
            <a:endParaRPr kumimoji="0" lang="en-US" sz="18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2" name="Title 1">
            <a:extLst>
              <a:ext uri="{FF2B5EF4-FFF2-40B4-BE49-F238E27FC236}">
                <a16:creationId xmlns:a16="http://schemas.microsoft.com/office/drawing/2014/main" id="{2A463CEC-DB8F-4439-9103-ED3A39D2473B}"/>
              </a:ext>
            </a:extLst>
          </p:cNvPr>
          <p:cNvSpPr>
            <a:spLocks noGrp="1"/>
          </p:cNvSpPr>
          <p:nvPr>
            <p:ph type="title"/>
          </p:nvPr>
        </p:nvSpPr>
        <p:spPr>
          <a:xfrm>
            <a:off x="844104" y="149292"/>
            <a:ext cx="10515600" cy="729962"/>
          </a:xfrm>
        </p:spPr>
        <p:txBody>
          <a:bodyPr/>
          <a:lstStyle/>
          <a:p>
            <a:pPr algn="ctr"/>
            <a:r>
              <a:rPr lang="en-US" dirty="0">
                <a:solidFill>
                  <a:srgbClr val="000099"/>
                </a:solidFill>
                <a:latin typeface="72 Black" panose="020B0A04030603020204" pitchFamily="34" charset="0"/>
                <a:cs typeface="72 Black" panose="020B0A04030603020204" pitchFamily="34" charset="0"/>
              </a:rPr>
              <a:t>Newsletter/E-News Advertisers</a:t>
            </a:r>
          </a:p>
        </p:txBody>
      </p:sp>
      <p:cxnSp>
        <p:nvCxnSpPr>
          <p:cNvPr id="13" name="Straight Connector 12">
            <a:extLst>
              <a:ext uri="{FF2B5EF4-FFF2-40B4-BE49-F238E27FC236}">
                <a16:creationId xmlns:a16="http://schemas.microsoft.com/office/drawing/2014/main" id="{29DCC6D7-6400-4E45-882D-8AE565C5F7C8}"/>
              </a:ext>
            </a:extLst>
          </p:cNvPr>
          <p:cNvCxnSpPr>
            <a:cxnSpLocks/>
          </p:cNvCxnSpPr>
          <p:nvPr/>
        </p:nvCxnSpPr>
        <p:spPr>
          <a:xfrm>
            <a:off x="243840" y="758891"/>
            <a:ext cx="1170432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98B52F29-06E3-43BD-A222-202B895267ED}"/>
              </a:ext>
            </a:extLst>
          </p:cNvPr>
          <p:cNvSpPr/>
          <p:nvPr/>
        </p:nvSpPr>
        <p:spPr>
          <a:xfrm>
            <a:off x="923734" y="2917615"/>
            <a:ext cx="3321698" cy="47652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Article Deadlines are Important</a:t>
            </a:r>
          </a:p>
        </p:txBody>
      </p:sp>
    </p:spTree>
    <p:extLst>
      <p:ext uri="{BB962C8B-B14F-4D97-AF65-F5344CB8AC3E}">
        <p14:creationId xmlns:p14="http://schemas.microsoft.com/office/powerpoint/2010/main" val="239686966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2A46C3E-6779-D9A8-0D9C-A6253B2AB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59" y="5600401"/>
            <a:ext cx="809584" cy="1172572"/>
          </a:xfrm>
          <a:prstGeom prst="rect">
            <a:avLst/>
          </a:prstGeom>
        </p:spPr>
      </p:pic>
      <p:sp>
        <p:nvSpPr>
          <p:cNvPr id="9" name="TextBox 8">
            <a:extLst>
              <a:ext uri="{FF2B5EF4-FFF2-40B4-BE49-F238E27FC236}">
                <a16:creationId xmlns:a16="http://schemas.microsoft.com/office/drawing/2014/main" id="{8CEBD5A5-76A5-44F6-8730-EED87D26CBB7}"/>
              </a:ext>
            </a:extLst>
          </p:cNvPr>
          <p:cNvSpPr txBox="1"/>
          <p:nvPr/>
        </p:nvSpPr>
        <p:spPr>
          <a:xfrm>
            <a:off x="408161" y="6487483"/>
            <a:ext cx="56878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99"/>
                </a:solidFill>
                <a:effectLst/>
                <a:uLnTx/>
                <a:uFillTx/>
                <a:latin typeface="Calibri" panose="020F0502020204030204"/>
                <a:ea typeface="+mn-ea"/>
                <a:cs typeface="+mn-cs"/>
              </a:rPr>
              <a:t>American Chemical Society Division of Polymer Chemistry</a:t>
            </a:r>
          </a:p>
        </p:txBody>
      </p:sp>
      <p:cxnSp>
        <p:nvCxnSpPr>
          <p:cNvPr id="10" name="Straight Connector 9">
            <a:extLst>
              <a:ext uri="{FF2B5EF4-FFF2-40B4-BE49-F238E27FC236}">
                <a16:creationId xmlns:a16="http://schemas.microsoft.com/office/drawing/2014/main" id="{DA6751B4-A041-43E5-94C1-ACFF02A994B8}"/>
              </a:ext>
            </a:extLst>
          </p:cNvPr>
          <p:cNvCxnSpPr>
            <a:cxnSpLocks/>
          </p:cNvCxnSpPr>
          <p:nvPr/>
        </p:nvCxnSpPr>
        <p:spPr>
          <a:xfrm>
            <a:off x="503651" y="6487483"/>
            <a:ext cx="11500507"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DCC6D7-6400-4E45-882D-8AE565C5F7C8}"/>
              </a:ext>
            </a:extLst>
          </p:cNvPr>
          <p:cNvCxnSpPr>
            <a:cxnSpLocks/>
          </p:cNvCxnSpPr>
          <p:nvPr/>
        </p:nvCxnSpPr>
        <p:spPr>
          <a:xfrm>
            <a:off x="243840" y="860491"/>
            <a:ext cx="11704320" cy="0"/>
          </a:xfrm>
          <a:prstGeom prst="line">
            <a:avLst/>
          </a:prstGeom>
          <a:ln w="57150">
            <a:solidFill>
              <a:srgbClr val="000099"/>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5FC88B1-F0BC-401E-A426-12C2F8B7DABC}"/>
              </a:ext>
            </a:extLst>
          </p:cNvPr>
          <p:cNvSpPr txBox="1"/>
          <p:nvPr/>
        </p:nvSpPr>
        <p:spPr>
          <a:xfrm>
            <a:off x="7208072" y="6501014"/>
            <a:ext cx="49839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99"/>
                </a:solidFill>
                <a:effectLst/>
                <a:uLnTx/>
                <a:uFillTx/>
                <a:latin typeface="Calibri" panose="020F0502020204030204"/>
                <a:ea typeface="+mn-ea"/>
                <a:cs typeface="+mn-cs"/>
              </a:rPr>
              <a:t>ExComm</a:t>
            </a:r>
            <a:r>
              <a:rPr kumimoji="0" lang="en-US" sz="1800" b="1" i="0" u="none" strike="noStrike" kern="1200" cap="none" spc="0" normalizeH="0" baseline="0" noProof="0" dirty="0">
                <a:ln>
                  <a:noFill/>
                </a:ln>
                <a:solidFill>
                  <a:srgbClr val="000099"/>
                </a:solidFill>
                <a:effectLst/>
                <a:uLnTx/>
                <a:uFillTx/>
                <a:latin typeface="Calibri" panose="020F0502020204030204"/>
                <a:ea typeface="+mn-ea"/>
                <a:cs typeface="+mn-cs"/>
              </a:rPr>
              <a:t> Winter Meeting, Orlando, FL 01/27/2024</a:t>
            </a:r>
          </a:p>
        </p:txBody>
      </p:sp>
      <p:sp>
        <p:nvSpPr>
          <p:cNvPr id="15" name="TextBox 14">
            <a:extLst>
              <a:ext uri="{FF2B5EF4-FFF2-40B4-BE49-F238E27FC236}">
                <a16:creationId xmlns:a16="http://schemas.microsoft.com/office/drawing/2014/main" id="{81900996-6D47-4AB7-B3B5-15012425E33F}"/>
              </a:ext>
            </a:extLst>
          </p:cNvPr>
          <p:cNvSpPr txBox="1"/>
          <p:nvPr/>
        </p:nvSpPr>
        <p:spPr>
          <a:xfrm>
            <a:off x="243840" y="220927"/>
            <a:ext cx="12093141" cy="461665"/>
          </a:xfrm>
          <a:prstGeom prst="rect">
            <a:avLst/>
          </a:prstGeom>
          <a:noFill/>
        </p:spPr>
        <p:txBody>
          <a:bodyPr wrap="square" rtlCol="0">
            <a:spAutoFit/>
          </a:bodyPr>
          <a:lstStyle/>
          <a:p>
            <a:pPr algn="ctr"/>
            <a:r>
              <a:rPr lang="en-US" sz="2400" b="1" dirty="0">
                <a:solidFill>
                  <a:srgbClr val="FF0000"/>
                </a:solidFill>
                <a:latin typeface="Arial" panose="020B0604020202020204" pitchFamily="34" charset="0"/>
                <a:cs typeface="Arial" panose="020B0604020202020204" pitchFamily="34" charset="0"/>
              </a:rPr>
              <a:t>WEBSITE</a:t>
            </a:r>
          </a:p>
        </p:txBody>
      </p:sp>
      <p:sp>
        <p:nvSpPr>
          <p:cNvPr id="2" name="Rectangle 22">
            <a:extLst>
              <a:ext uri="{FF2B5EF4-FFF2-40B4-BE49-F238E27FC236}">
                <a16:creationId xmlns:a16="http://schemas.microsoft.com/office/drawing/2014/main" id="{E2EA4B7D-AFC1-7E33-9B37-B772500AFF46}"/>
              </a:ext>
            </a:extLst>
          </p:cNvPr>
          <p:cNvSpPr>
            <a:spLocks noChangeArrowheads="1"/>
          </p:cNvSpPr>
          <p:nvPr/>
        </p:nvSpPr>
        <p:spPr bwMode="auto">
          <a:xfrm>
            <a:off x="738034" y="1510886"/>
            <a:ext cx="10715932" cy="397040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noAutofit/>
          </a:bodyPr>
          <a:lstStyle>
            <a:lvl1pPr>
              <a:spcBef>
                <a:spcPts val="1000"/>
              </a:spcBef>
              <a:buClr>
                <a:schemeClr val="accent1"/>
              </a:buClr>
              <a:buSzPct val="80000"/>
              <a:buFont typeface="Wingdings 3" panose="05040102010807070707" pitchFamily="18" charset="2"/>
              <a:buChar char=""/>
              <a:tabLst>
                <a:tab pos="285750" algn="l"/>
                <a:tab pos="1260475" algn="l"/>
              </a:tabLst>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tabLst>
                <a:tab pos="285750" algn="l"/>
                <a:tab pos="1260475" algn="l"/>
              </a:tabLst>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tabLst>
                <a:tab pos="285750" algn="l"/>
                <a:tab pos="1260475" algn="l"/>
              </a:tabLst>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tabLst>
                <a:tab pos="285750" algn="l"/>
                <a:tab pos="1260475" algn="l"/>
              </a:tabLst>
              <a:defRPr sz="1200">
                <a:solidFill>
                  <a:srgbClr val="404040"/>
                </a:solidFill>
                <a:latin typeface="Trebuchet MS" panose="020B0603020202020204" pitchFamily="34" charset="0"/>
              </a:defRPr>
            </a:lvl9pPr>
          </a:lstStyle>
          <a:p>
            <a:pPr>
              <a:lnSpc>
                <a:spcPct val="200000"/>
              </a:lnSpc>
              <a:spcBef>
                <a:spcPts val="0"/>
              </a:spcBef>
              <a:spcAft>
                <a:spcPts val="400"/>
              </a:spcAft>
              <a:buNone/>
              <a:tabLst>
                <a:tab pos="285750" algn="l"/>
                <a:tab pos="1092200" algn="l"/>
                <a:tab pos="1260475" algn="l"/>
              </a:tabLst>
            </a:pPr>
            <a:r>
              <a:rPr lang="en-US" b="1" dirty="0">
                <a:latin typeface="Arial" panose="020B0604020202020204" pitchFamily="34" charset="0"/>
                <a:cs typeface="Arial" panose="020B0604020202020204" pitchFamily="34" charset="0"/>
              </a:rPr>
              <a:t>Separate slides created for website.</a:t>
            </a:r>
          </a:p>
          <a:p>
            <a:pPr>
              <a:lnSpc>
                <a:spcPct val="200000"/>
              </a:lnSpc>
              <a:spcBef>
                <a:spcPts val="0"/>
              </a:spcBef>
              <a:spcAft>
                <a:spcPts val="400"/>
              </a:spcAft>
              <a:buNone/>
              <a:tabLst>
                <a:tab pos="285750" algn="l"/>
                <a:tab pos="1092200" algn="l"/>
                <a:tab pos="1260475" algn="l"/>
              </a:tabLst>
            </a:pPr>
            <a:endParaRPr lang="en-US" b="1" dirty="0">
              <a:latin typeface="Arial" panose="020B0604020202020204" pitchFamily="34" charset="0"/>
              <a:cs typeface="Arial" panose="020B0604020202020204" pitchFamily="34" charset="0"/>
            </a:endParaRPr>
          </a:p>
          <a:p>
            <a:pPr>
              <a:lnSpc>
                <a:spcPct val="200000"/>
              </a:lnSpc>
              <a:spcBef>
                <a:spcPts val="0"/>
              </a:spcBef>
              <a:spcAft>
                <a:spcPts val="400"/>
              </a:spcAft>
              <a:buNone/>
              <a:tabLst>
                <a:tab pos="285750" algn="l"/>
                <a:tab pos="1092200" algn="l"/>
                <a:tab pos="1260475" algn="l"/>
              </a:tabLst>
            </a:pPr>
            <a:r>
              <a:rPr lang="en-US" b="1" dirty="0">
                <a:latin typeface="Arial" panose="020B0604020202020204" pitchFamily="34" charset="0"/>
                <a:cs typeface="Arial" panose="020B0604020202020204" pitchFamily="34" charset="0"/>
              </a:rPr>
              <a:t>Special thanks to Coralie, Jeff and welcome to Tayler for their efforts!</a:t>
            </a:r>
          </a:p>
          <a:p>
            <a:pPr marL="285750" indent="-285750">
              <a:spcBef>
                <a:spcPts val="0"/>
              </a:spcBef>
              <a:spcAft>
                <a:spcPts val="400"/>
              </a:spcAft>
              <a:tabLst>
                <a:tab pos="285750" algn="l"/>
                <a:tab pos="1092200" algn="l"/>
                <a:tab pos="1260475" algn="l"/>
              </a:tabLst>
            </a:pP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6327680"/>
      </p:ext>
    </p:extLst>
  </p:cSld>
  <p:clrMapOvr>
    <a:masterClrMapping/>
  </p:clrMapOvr>
  <p:transition>
    <p:fade/>
  </p:transition>
</p:sld>
</file>

<file path=ppt/theme/theme1.xml><?xml version="1.0" encoding="utf-8"?>
<a:theme xmlns:a="http://schemas.openxmlformats.org/drawingml/2006/main" name="Title of Presentation">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623</TotalTime>
  <Words>941</Words>
  <Application>Microsoft Office PowerPoint</Application>
  <PresentationFormat>Widescreen</PresentationFormat>
  <Paragraphs>128</Paragraphs>
  <Slides>8</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72 Black</vt:lpstr>
      <vt:lpstr>Arial</vt:lpstr>
      <vt:lpstr>Calibri</vt:lpstr>
      <vt:lpstr>Calibri Light</vt:lpstr>
      <vt:lpstr>Wingdings</vt:lpstr>
      <vt:lpstr>Wingdings 3</vt:lpstr>
      <vt:lpstr>Title of Presentation</vt:lpstr>
      <vt:lpstr>Office Theme</vt:lpstr>
      <vt:lpstr>Secretary’s Report</vt:lpstr>
      <vt:lpstr>PowerPoint Presentation</vt:lpstr>
      <vt:lpstr>PowerPoint Presentation</vt:lpstr>
      <vt:lpstr>PowerPoint Presentation</vt:lpstr>
      <vt:lpstr>PowerPoint Presentation</vt:lpstr>
      <vt:lpstr>PowerPoint Presentation</vt:lpstr>
      <vt:lpstr>Newsletter/E-News Advertisers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Black, Carlee</dc:creator>
  <cp:lastModifiedBy>Justin Kennemur</cp:lastModifiedBy>
  <cp:revision>54</cp:revision>
  <dcterms:created xsi:type="dcterms:W3CDTF">2022-01-05T19:55:31Z</dcterms:created>
  <dcterms:modified xsi:type="dcterms:W3CDTF">2024-01-27T04:33:02Z</dcterms:modified>
</cp:coreProperties>
</file>