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1" r:id="rId4"/>
    <p:sldId id="259" r:id="rId5"/>
    <p:sldId id="260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AFDB8-4AFB-C476-BCED-037582E64E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826C20-F98F-1C68-779B-4FACAD273B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25A1F-5D65-831F-E63D-956B9C3EF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FAD4-EE14-4B55-B848-6FE5453D182E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396E9F-7C6B-48EB-CAA6-F739E4C41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4988AA-3131-1732-370E-0D1A56AED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B526-353F-4228-B859-21F86636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27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62736-98D6-9E0C-1EDE-450B4882B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446783-A9E0-C80E-4443-C0D52440AC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95F7E3-F8BD-2084-F9EF-53800CEBB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FAD4-EE14-4B55-B848-6FE5453D182E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0C045-7ECD-3714-A60F-DFFE0B2F8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058E-7142-BC93-4965-D2DBD4D4C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B526-353F-4228-B859-21F86636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637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A37AD3-B4F0-BD95-C3EC-5B21108529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116CAD-0E60-463F-713C-BF2A690B6F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DA3F98-FECA-4C0D-A15D-9C92049EF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FAD4-EE14-4B55-B848-6FE5453D182E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9BB3F2-12A5-4BCA-15D2-48EFA8EB0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145AD0-D426-6F42-61E4-765F8EDF5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B526-353F-4228-B859-21F86636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734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8AEC8-37AC-54D1-B112-7BC95665D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66DE4-A3F2-BF0E-C07F-A952B8B3E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FC0821-5097-DAB6-2D95-0FC3AF0F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FAD4-EE14-4B55-B848-6FE5453D182E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4978A-EAE7-00D3-1AD7-A4F4BF8EB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A7130-973B-5B48-7599-E4C3359FA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B526-353F-4228-B859-21F86636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314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E28A5-1C16-EB1E-C40D-5465F2311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76E116-8EDA-5165-549E-CF432BEFA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4C62FB-8F2D-9078-7D0C-B93AAB324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FAD4-EE14-4B55-B848-6FE5453D182E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0FF5C-1270-BC9D-D563-AC1A85CF5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63B30-10F8-1D20-C3DC-3C0B47B1D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B526-353F-4228-B859-21F86636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334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5F319-216E-61FE-B062-7867D6390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B0738-549F-CA04-CD9A-794D7F7E87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E62BD5-45B3-2E9E-C332-83BAAFC18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DF26C5-025C-4EAC-8ACC-65EA3F3A0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FAD4-EE14-4B55-B848-6FE5453D182E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EA565-75A5-959C-164E-95823DA97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7E9EC-E468-2361-7F87-279987AC6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B526-353F-4228-B859-21F86636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26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1650A-8F35-4219-8A41-5C4EFC133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05F82-4BFA-9DF8-71A6-3262C735B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7487C2-4BB1-604E-618D-DA485284B2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ED29A5-5076-B4EB-7FB2-31CB410036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6311B6-4A3B-A584-23AB-B838880EF5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D9EF20-6601-610E-5416-689DD3B34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FAD4-EE14-4B55-B848-6FE5453D182E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491165-B3D0-72B0-29DA-700CD529C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363A2A-8EDB-C802-88E4-3FC71DB25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B526-353F-4228-B859-21F86636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7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AB160-097F-EF84-641F-BCB87B324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90A6A5-AA3A-43A6-3B4E-676AAB957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FAD4-EE14-4B55-B848-6FE5453D182E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6DFCF1-8A61-B72F-E5D3-7CF0F9030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D9771E-E137-281C-848F-265A0981B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B526-353F-4228-B859-21F86636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550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06ACBD-47BA-38FB-3D63-2A0CD6DF5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FAD4-EE14-4B55-B848-6FE5453D182E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317D14-6D88-83E4-B6F2-E9C425D5E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185489-AC26-A778-92C3-CA8E37575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B526-353F-4228-B859-21F86636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332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88218-EC2D-8557-BB8D-4449A7A1A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09665-8E8A-AB2B-4DD3-BC03397CC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F165B2-A7DD-06A9-D72C-8693F08CA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491E0A-5E13-9F78-D0DF-FB8BB8D08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FAD4-EE14-4B55-B848-6FE5453D182E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AD8101-B114-ED6E-3C0C-BB42EA618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79EF16-D5C9-A02C-F773-EC332BC28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B526-353F-4228-B859-21F86636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609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C908E-7C4D-0489-DDEB-4081DAEC0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7F7B97-E79B-7A27-9413-109A5DBAA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0C5EA9-7BC9-7DBD-E21F-A85CBD1B4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1CEF6E-4233-9F4D-6C15-AF0BC90E7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FAD4-EE14-4B55-B848-6FE5453D182E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C067A5-DF6E-1637-2C73-F2F413494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94F596-A874-7145-9372-D37BEC7B8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B526-353F-4228-B859-21F86636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529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AB95D2-9D6F-6987-57E2-3EFBF72CE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0336A3-379F-B7EB-B2EA-6514006F3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A3099-9658-6434-41D0-68398D9C31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8FAD4-EE14-4B55-B848-6FE5453D182E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4A193-D202-24F0-ACB8-1EFBC5564F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23D57-B05D-6D75-A30B-732F48BB19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0B526-353F-4228-B859-21F866366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357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06910A-7552-423E-3B08-59AE7522C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E669334-4298-092D-1D80-A434D5EF0E71}"/>
              </a:ext>
            </a:extLst>
          </p:cNvPr>
          <p:cNvSpPr/>
          <p:nvPr/>
        </p:nvSpPr>
        <p:spPr>
          <a:xfrm>
            <a:off x="2540429" y="163489"/>
            <a:ext cx="7017639" cy="71909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POLY WINTER BUSINESS MEETING (02/01/2025)</a:t>
            </a:r>
          </a:p>
          <a:p>
            <a:pPr algn="ctr"/>
            <a:r>
              <a:rPr lang="en-US" i="1" dirty="0">
                <a:solidFill>
                  <a:schemeClr val="tx1"/>
                </a:solidFill>
                <a:latin typeface="Aptos" panose="020B0004020202020204" pitchFamily="34" charset="0"/>
              </a:rPr>
              <a:t>Secretary – Justin Kennemur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B61B2FD-AC0D-73F7-058C-8631B47B2970}"/>
              </a:ext>
            </a:extLst>
          </p:cNvPr>
          <p:cNvGrpSpPr/>
          <p:nvPr/>
        </p:nvGrpSpPr>
        <p:grpSpPr>
          <a:xfrm>
            <a:off x="6556925" y="1089355"/>
            <a:ext cx="5337594" cy="5549662"/>
            <a:chOff x="157431" y="1089355"/>
            <a:chExt cx="5337594" cy="554966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EE6D1D8-ED81-B529-27FE-13E9C1EC4DDC}"/>
                </a:ext>
              </a:extLst>
            </p:cNvPr>
            <p:cNvSpPr txBox="1"/>
            <p:nvPr/>
          </p:nvSpPr>
          <p:spPr>
            <a:xfrm>
              <a:off x="157431" y="1688287"/>
              <a:ext cx="5337594" cy="8499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800"/>
                </a:spcBef>
                <a:spcAft>
                  <a:spcPts val="800"/>
                </a:spcAft>
              </a:pPr>
              <a: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1:</a:t>
              </a:r>
              <a:r>
                <a:rPr lang="en-US" sz="1600" dirty="0"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 </a:t>
              </a:r>
              <a: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Approved minutes from Fall 2023 ACS meeting</a:t>
              </a:r>
            </a:p>
            <a:p>
              <a:pPr marL="0" marR="0">
                <a:lnSpc>
                  <a:spcPct val="115000"/>
                </a:lnSpc>
                <a:spcBef>
                  <a:spcPts val="800"/>
                </a:spcBef>
                <a:spcAft>
                  <a:spcPts val="800"/>
                </a:spcAft>
              </a:pPr>
              <a:r>
                <a:rPr lang="en-US" sz="1600" dirty="0"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2:     </a:t>
              </a:r>
              <a: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Approved minutes from Spring 2024 ACS meeting</a:t>
              </a: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3C4828A2-F11D-E71F-B8D5-5E3F5CB900EB}"/>
                </a:ext>
              </a:extLst>
            </p:cNvPr>
            <p:cNvSpPr/>
            <p:nvPr/>
          </p:nvSpPr>
          <p:spPr>
            <a:xfrm>
              <a:off x="197034" y="1089355"/>
              <a:ext cx="5258389" cy="403015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57150">
              <a:solidFill>
                <a:schemeClr val="accent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Aptos" panose="020B0004020202020204" pitchFamily="34" charset="0"/>
                </a:rPr>
                <a:t>POLY BUSINESS MEETING VOTED ITEMS - 2024</a:t>
              </a: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3DCC2DD4-D1EE-7B7A-B981-CF9B2B7DFC3D}"/>
                </a:ext>
              </a:extLst>
            </p:cNvPr>
            <p:cNvSpPr/>
            <p:nvPr/>
          </p:nvSpPr>
          <p:spPr>
            <a:xfrm>
              <a:off x="157432" y="3147990"/>
              <a:ext cx="5258389" cy="382794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57150">
              <a:solidFill>
                <a:schemeClr val="accent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Aptos" panose="020B0004020202020204" pitchFamily="34" charset="0"/>
                </a:rPr>
                <a:t>POLY EXCOMM MEETING VOTED ITEMS - 2024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98ED5F5-0142-9EBE-792B-A234E4735F07}"/>
                </a:ext>
              </a:extLst>
            </p:cNvPr>
            <p:cNvSpPr txBox="1"/>
            <p:nvPr/>
          </p:nvSpPr>
          <p:spPr>
            <a:xfrm>
              <a:off x="157431" y="3757779"/>
              <a:ext cx="5337594" cy="288123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800"/>
                </a:spcBef>
                <a:spcAft>
                  <a:spcPts val="800"/>
                </a:spcAft>
              </a:pPr>
              <a: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1:</a:t>
              </a:r>
              <a:r>
                <a:rPr lang="en-US" sz="1600" dirty="0"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 </a:t>
              </a:r>
              <a: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Approved Fuel Cells Workshop in 2025</a:t>
              </a:r>
            </a:p>
            <a:p>
              <a:pPr marL="0" marR="0">
                <a:lnSpc>
                  <a:spcPct val="115000"/>
                </a:lnSpc>
                <a:spcBef>
                  <a:spcPts val="800"/>
                </a:spcBef>
                <a:spcAft>
                  <a:spcPts val="800"/>
                </a:spcAft>
              </a:pPr>
              <a:r>
                <a:rPr lang="en-US" sz="1600" dirty="0"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2:     </a:t>
              </a:r>
              <a: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Approved 2024 Election Slate</a:t>
              </a:r>
            </a:p>
            <a:p>
              <a:pPr marL="0" marR="0">
                <a:lnSpc>
                  <a:spcPct val="115000"/>
                </a:lnSpc>
                <a:spcBef>
                  <a:spcPts val="800"/>
                </a:spcBef>
                <a:spcAft>
                  <a:spcPts val="800"/>
                </a:spcAft>
              </a:pPr>
              <a:r>
                <a:rPr lang="en-US" sz="1600" dirty="0"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3:     Changed Major Award Honorarium from $3K to $1.5K</a:t>
              </a:r>
              <a:br>
                <a:rPr lang="en-US" sz="1600" dirty="0"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600" dirty="0"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     but keep Travel Awards at $2K</a:t>
              </a:r>
            </a:p>
            <a:p>
              <a:pPr marL="0" marR="0">
                <a:lnSpc>
                  <a:spcPct val="115000"/>
                </a:lnSpc>
                <a:spcBef>
                  <a:spcPts val="800"/>
                </a:spcBef>
                <a:spcAft>
                  <a:spcPts val="800"/>
                </a:spcAft>
              </a:pPr>
              <a: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4:</a:t>
              </a:r>
              <a:r>
                <a:rPr lang="en-US" sz="1600" dirty="0"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 Removed Abstract Graphic/Image requirement for ACS</a:t>
              </a:r>
              <a:br>
                <a:rPr lang="en-US" sz="1600" dirty="0"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600" dirty="0"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     Meeting submissions.</a:t>
              </a:r>
            </a:p>
            <a:p>
              <a:pPr marL="0" marR="0">
                <a:lnSpc>
                  <a:spcPct val="115000"/>
                </a:lnSpc>
                <a:spcBef>
                  <a:spcPts val="800"/>
                </a:spcBef>
                <a:spcAft>
                  <a:spcPts val="800"/>
                </a:spcAft>
              </a:pPr>
              <a: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5:</a:t>
              </a:r>
              <a:r>
                <a:rPr lang="en-US" sz="1600" dirty="0"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 Approved Fire and Polymers Workshop in 2026</a:t>
              </a:r>
              <a:endPara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D7E1B67F-0DE5-A226-D6E5-CA91A630689A}"/>
              </a:ext>
            </a:extLst>
          </p:cNvPr>
          <p:cNvGrpSpPr/>
          <p:nvPr/>
        </p:nvGrpSpPr>
        <p:grpSpPr>
          <a:xfrm>
            <a:off x="297481" y="1089355"/>
            <a:ext cx="5938569" cy="4340491"/>
            <a:chOff x="6016794" y="1089354"/>
            <a:chExt cx="5938569" cy="4340491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6996037B-5AA9-1BCC-FCA3-364156154957}"/>
                </a:ext>
              </a:extLst>
            </p:cNvPr>
            <p:cNvSpPr/>
            <p:nvPr/>
          </p:nvSpPr>
          <p:spPr>
            <a:xfrm>
              <a:off x="6096000" y="1089354"/>
              <a:ext cx="5859362" cy="403015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57150">
              <a:solidFill>
                <a:schemeClr val="accent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Aptos" panose="020B0004020202020204" pitchFamily="34" charset="0"/>
                </a:rPr>
                <a:t>POLY WINTER MEETING VOTED ITEMS - 2024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CC701481-2420-F680-ED39-F00F7FC885DD}"/>
                </a:ext>
              </a:extLst>
            </p:cNvPr>
            <p:cNvSpPr txBox="1"/>
            <p:nvPr/>
          </p:nvSpPr>
          <p:spPr>
            <a:xfrm>
              <a:off x="6016794" y="1699144"/>
              <a:ext cx="5938569" cy="37307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800"/>
                </a:spcBef>
                <a:spcAft>
                  <a:spcPts val="800"/>
                </a:spcAft>
              </a:pPr>
              <a: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1:</a:t>
              </a:r>
              <a:r>
                <a:rPr lang="en-US" sz="1600" dirty="0"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 Approved: </a:t>
              </a:r>
              <a: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 person has to be a POLY member for five</a:t>
              </a:r>
              <a:b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     consecutive years to be eligible for POLY Fellow nomination</a:t>
              </a:r>
            </a:p>
            <a:p>
              <a:pPr marL="0" marR="0">
                <a:lnSpc>
                  <a:spcPct val="115000"/>
                </a:lnSpc>
                <a:spcBef>
                  <a:spcPts val="800"/>
                </a:spcBef>
                <a:spcAft>
                  <a:spcPts val="800"/>
                </a:spcAft>
              </a:pPr>
              <a:r>
                <a:rPr lang="en-US" sz="1600" dirty="0"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2:     </a:t>
              </a:r>
              <a: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Approved Officer Travel Support Budget:</a:t>
              </a:r>
              <a:b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	- $500 max per person per meeting ($3000 POLY max)</a:t>
              </a:r>
              <a:b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	- Eligible to voting </a:t>
              </a:r>
              <a:r>
                <a:rPr lang="en-US" sz="1600" dirty="0" err="1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ExComm</a:t>
              </a:r>
              <a: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+ Prog. Chairs</a:t>
              </a:r>
              <a:b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	- Excludes Councilors</a:t>
              </a:r>
              <a:b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	- Requests made to POLY Chair ≥1 mont</a:t>
              </a:r>
              <a:r>
                <a:rPr lang="en-US" sz="1600" dirty="0"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 before meet.</a:t>
              </a:r>
              <a:endPara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15000"/>
                </a:lnSpc>
                <a:spcBef>
                  <a:spcPts val="800"/>
                </a:spcBef>
                <a:spcAft>
                  <a:spcPts val="800"/>
                </a:spcAft>
              </a:pPr>
              <a:r>
                <a:rPr lang="en-US" sz="1600" dirty="0"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3:     Approved Fluoropolymers Workshop in 2025</a:t>
              </a:r>
            </a:p>
            <a:p>
              <a:pPr marL="0" marR="0">
                <a:lnSpc>
                  <a:spcPct val="115000"/>
                </a:lnSpc>
                <a:spcBef>
                  <a:spcPts val="800"/>
                </a:spcBef>
                <a:spcAft>
                  <a:spcPts val="800"/>
                </a:spcAft>
              </a:pPr>
              <a: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4:</a:t>
              </a:r>
              <a:r>
                <a:rPr lang="en-US" sz="1600" dirty="0"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 Approved of NGRPC at ASU in 2025</a:t>
              </a:r>
            </a:p>
            <a:p>
              <a:pPr marL="0" marR="0">
                <a:lnSpc>
                  <a:spcPct val="115000"/>
                </a:lnSpc>
                <a:spcBef>
                  <a:spcPts val="800"/>
                </a:spcBef>
                <a:spcAft>
                  <a:spcPts val="800"/>
                </a:spcAft>
              </a:pPr>
              <a:r>
                <a:rPr lang="en-US" sz="1600" dirty="0">
                  <a:effectLst/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5:</a:t>
              </a:r>
              <a:r>
                <a:rPr lang="en-US" sz="1600" dirty="0"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 Approved 2024 POLY Budget put forth by Matson</a:t>
              </a:r>
              <a:endPara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C367BD0-3EB8-754F-1ADA-F631CCB8E69F}"/>
              </a:ext>
            </a:extLst>
          </p:cNvPr>
          <p:cNvSpPr/>
          <p:nvPr/>
        </p:nvSpPr>
        <p:spPr>
          <a:xfrm>
            <a:off x="471578" y="5768645"/>
            <a:ext cx="5337595" cy="71909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Note: There were no motions in 2024 that were voted down (NO)</a:t>
            </a:r>
            <a:endParaRPr lang="en-US" i="1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424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9A4C1B8-5158-38D2-F8F4-A9990E9687D1}"/>
              </a:ext>
            </a:extLst>
          </p:cNvPr>
          <p:cNvSpPr/>
          <p:nvPr/>
        </p:nvSpPr>
        <p:spPr>
          <a:xfrm>
            <a:off x="2540429" y="163489"/>
            <a:ext cx="7017639" cy="71909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POLY WINTER BUSINESS MEETING (02/01/2025)</a:t>
            </a:r>
          </a:p>
          <a:p>
            <a:pPr algn="ctr"/>
            <a:r>
              <a:rPr lang="en-US" i="1" dirty="0">
                <a:solidFill>
                  <a:schemeClr val="tx1"/>
                </a:solidFill>
                <a:latin typeface="Aptos" panose="020B0004020202020204" pitchFamily="34" charset="0"/>
              </a:rPr>
              <a:t>Secretary – Justin Kennemur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7DF8738-EE35-6208-006C-73A6D95BFBAD}"/>
              </a:ext>
            </a:extLst>
          </p:cNvPr>
          <p:cNvSpPr/>
          <p:nvPr/>
        </p:nvSpPr>
        <p:spPr>
          <a:xfrm>
            <a:off x="445698" y="1089355"/>
            <a:ext cx="11424969" cy="40301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SUMMARY OF MAJOR DISCUSSIONS IN 2024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494E0EF-136E-D1F4-87A2-DDCC019BF4EC}"/>
              </a:ext>
            </a:extLst>
          </p:cNvPr>
          <p:cNvSpPr txBox="1"/>
          <p:nvPr/>
        </p:nvSpPr>
        <p:spPr>
          <a:xfrm>
            <a:off x="445698" y="1699145"/>
            <a:ext cx="8746108" cy="4890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16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Membership decline</a:t>
            </a:r>
            <a: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Membership Tier idea 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Mentor/Mentee program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POLY Value? +younger members +sustainability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Workshops</a:t>
            </a:r>
            <a: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</a:t>
            </a:r>
            <a:r>
              <a:rPr lang="en-US" sz="16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ExComm</a:t>
            </a:r>
            <a: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wants more info 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before voting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</a:t>
            </a:r>
            <a: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Reduction challenges with 2 per year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Value? Should POLY do Workshops?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Budget - </a:t>
            </a:r>
            <a:r>
              <a:rPr lang="en-US" sz="16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Cost of Everything – Concerns with Investment Acct.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Cost-Value analysis needed, reduction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Sponsorships needed – Assemble a team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ACS Meeting Structure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By-Laws, current diction, amend, restructure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Opportunity 4 change – ACS FOM more info needed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Viewing Lens – Does this increase/benefit members?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Pivoting things to zoom or alt format.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Student Chapte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 Involvement: National and Regional</a:t>
            </a:r>
            <a:endParaRPr lang="en-US" sz="16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1828D7-34C2-7F97-4CAE-7B84911A28C2}"/>
              </a:ext>
            </a:extLst>
          </p:cNvPr>
          <p:cNvSpPr txBox="1"/>
          <p:nvPr/>
        </p:nvSpPr>
        <p:spPr>
          <a:xfrm>
            <a:off x="7517560" y="4793671"/>
            <a:ext cx="4228742" cy="17773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16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TABLED MOTION</a:t>
            </a:r>
            <a: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 Winter Meeting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i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Guymon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All standing committees (except programming) have a chair for 4 years, a co-chair is to be integrated in last two years.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7E4C6AE8-A4FC-5A06-011F-D8A9E3D9849D}"/>
              </a:ext>
            </a:extLst>
          </p:cNvPr>
          <p:cNvSpPr/>
          <p:nvPr/>
        </p:nvSpPr>
        <p:spPr>
          <a:xfrm>
            <a:off x="6158182" y="1781175"/>
            <a:ext cx="1335296" cy="4808027"/>
          </a:xfrm>
          <a:prstGeom prst="rightBrace">
            <a:avLst>
              <a:gd name="adj1" fmla="val 17582"/>
              <a:gd name="adj2" fmla="val 19932"/>
            </a:avLst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274CFF-E995-6A7A-BACA-631239D8FA06}"/>
              </a:ext>
            </a:extLst>
          </p:cNvPr>
          <p:cNvSpPr txBox="1"/>
          <p:nvPr/>
        </p:nvSpPr>
        <p:spPr>
          <a:xfrm>
            <a:off x="7517560" y="2499312"/>
            <a:ext cx="4228742" cy="14941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16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major discussions extracted from minutes of the Winter, Spring, and Fall Meetings.</a:t>
            </a:r>
            <a:br>
              <a:rPr lang="en-US" sz="16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(*</a:t>
            </a:r>
            <a:r>
              <a:rPr lang="en-US" sz="1600" b="1" i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an exhaustive list of discussions</a:t>
            </a:r>
            <a:r>
              <a:rPr lang="en-US" sz="16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16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247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66065C-8BF1-FB97-1645-29D9C7670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AD59A22-3B9B-68DF-6197-88CD419DBA80}"/>
              </a:ext>
            </a:extLst>
          </p:cNvPr>
          <p:cNvSpPr/>
          <p:nvPr/>
        </p:nvSpPr>
        <p:spPr>
          <a:xfrm>
            <a:off x="2540429" y="163489"/>
            <a:ext cx="7017639" cy="71909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POLY WINTER BUSINESS MEETING (02/01/2025)</a:t>
            </a:r>
          </a:p>
          <a:p>
            <a:pPr algn="ctr"/>
            <a:r>
              <a:rPr lang="en-US" i="1" dirty="0">
                <a:solidFill>
                  <a:schemeClr val="tx1"/>
                </a:solidFill>
                <a:latin typeface="Aptos" panose="020B0004020202020204" pitchFamily="34" charset="0"/>
              </a:rPr>
              <a:t>ACS Non-Technical Programming Report – Justin Kennemur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7998E8F-5D31-03FA-81E2-B9A4740FFD42}"/>
              </a:ext>
            </a:extLst>
          </p:cNvPr>
          <p:cNvSpPr/>
          <p:nvPr/>
        </p:nvSpPr>
        <p:spPr>
          <a:xfrm>
            <a:off x="4270677" y="1323100"/>
            <a:ext cx="3429589" cy="40301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SPRING 2024 – New Orleans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AF1B561-9473-CEED-923D-8AFF9249F202}"/>
              </a:ext>
            </a:extLst>
          </p:cNvPr>
          <p:cNvSpPr/>
          <p:nvPr/>
        </p:nvSpPr>
        <p:spPr>
          <a:xfrm>
            <a:off x="8265613" y="1317383"/>
            <a:ext cx="3030747" cy="40301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FALL 2024 - Denver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39AF213-D74C-BF58-28C9-6C21D830B237}"/>
              </a:ext>
            </a:extLst>
          </p:cNvPr>
          <p:cNvSpPr txBox="1"/>
          <p:nvPr/>
        </p:nvSpPr>
        <p:spPr>
          <a:xfrm>
            <a:off x="371793" y="1806255"/>
            <a:ext cx="3888836" cy="4604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tabLst>
                <a:tab pos="341313" algn="l"/>
              </a:tabLs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Business Meeting:</a:t>
            </a:r>
            <a:b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Lunch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$6,654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A/V </a:t>
            </a:r>
            <a:r>
              <a:rPr lang="en-US" sz="1600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1,950</a:t>
            </a:r>
          </a:p>
          <a:p>
            <a:pPr marL="0" marR="0">
              <a:lnSpc>
                <a:spcPct val="115000"/>
              </a:lnSpc>
              <a:tabLst>
                <a:tab pos="341313" algn="l"/>
              </a:tabLs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Programming Meeting: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Lunch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$5,323</a:t>
            </a:r>
            <a:b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A/V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$1,801</a:t>
            </a:r>
          </a:p>
          <a:p>
            <a:pPr marL="0" marR="0">
              <a:lnSpc>
                <a:spcPct val="115000"/>
              </a:lnSpc>
              <a:tabLst>
                <a:tab pos="341313" algn="l"/>
              </a:tabLst>
            </a:pPr>
            <a:r>
              <a:rPr lang="en-US" sz="1600" b="1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ExComm</a:t>
            </a: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Meeting: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A/V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$1,949</a:t>
            </a:r>
          </a:p>
          <a:p>
            <a:pPr marL="0" marR="0">
              <a:lnSpc>
                <a:spcPct val="115000"/>
              </a:lnSpc>
              <a:tabLst>
                <a:tab pos="341313" algn="l"/>
              </a:tabLs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Membership Table: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Coffee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$6,487</a:t>
            </a:r>
          </a:p>
          <a:p>
            <a:pPr marL="0" marR="0">
              <a:lnSpc>
                <a:spcPct val="115000"/>
              </a:lnSpc>
              <a:tabLst>
                <a:tab pos="341313" algn="l"/>
              </a:tabLs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Poster Sessions: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</a:t>
            </a:r>
            <a:r>
              <a:rPr lang="en-US" sz="1600" i="1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Convention Center (</a:t>
            </a:r>
            <a:r>
              <a:rPr lang="en-US" sz="1600" b="1" i="1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free</a:t>
            </a:r>
            <a:r>
              <a:rPr lang="en-US" sz="1600" i="1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600" dirty="0">
              <a:solidFill>
                <a:srgbClr val="00B050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tabLst>
                <a:tab pos="341313" algn="l"/>
              </a:tabLs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Plenary Event: Split with PMSE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Food/Bar/Set 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$21,402 (11.5K food)</a:t>
            </a:r>
            <a:endParaRPr lang="en-US" sz="1600" dirty="0">
              <a:solidFill>
                <a:srgbClr val="FF0000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341313" algn="l"/>
              </a:tabLs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Other: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Award Posters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$626</a:t>
            </a:r>
            <a:endParaRPr lang="en-US" sz="1600" b="1" dirty="0">
              <a:solidFill>
                <a:srgbClr val="FF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CDCBEA9-38F4-E982-AA10-294E0A29BEBE}"/>
              </a:ext>
            </a:extLst>
          </p:cNvPr>
          <p:cNvSpPr/>
          <p:nvPr/>
        </p:nvSpPr>
        <p:spPr>
          <a:xfrm>
            <a:off x="225501" y="1317383"/>
            <a:ext cx="3429589" cy="40301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FALL 2023– San Francisco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26A9E5-5F92-0E46-ABB0-654BBF698F35}"/>
              </a:ext>
            </a:extLst>
          </p:cNvPr>
          <p:cNvSpPr txBox="1"/>
          <p:nvPr/>
        </p:nvSpPr>
        <p:spPr>
          <a:xfrm>
            <a:off x="4466047" y="1805713"/>
            <a:ext cx="3888836" cy="4604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tabLst>
                <a:tab pos="341313" algn="l"/>
              </a:tabLs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Business Meeting:</a:t>
            </a:r>
            <a:b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Lunch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$4,864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A/V </a:t>
            </a:r>
            <a:r>
              <a:rPr lang="en-US" sz="1600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2,248</a:t>
            </a:r>
          </a:p>
          <a:p>
            <a:pPr marL="0" marR="0">
              <a:lnSpc>
                <a:spcPct val="115000"/>
              </a:lnSpc>
              <a:tabLst>
                <a:tab pos="341313" algn="l"/>
              </a:tabLs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Programming Meeting: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Lunch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$3,401</a:t>
            </a:r>
            <a:b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A/V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$2,249</a:t>
            </a:r>
          </a:p>
          <a:p>
            <a:pPr marL="0" marR="0">
              <a:lnSpc>
                <a:spcPct val="115000"/>
              </a:lnSpc>
              <a:tabLst>
                <a:tab pos="341313" algn="l"/>
              </a:tabLst>
            </a:pPr>
            <a:r>
              <a:rPr lang="en-US" sz="1600" b="1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ExComm</a:t>
            </a: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Meeting: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A/V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$1,347</a:t>
            </a:r>
          </a:p>
          <a:p>
            <a:pPr marL="0" marR="0">
              <a:lnSpc>
                <a:spcPct val="115000"/>
              </a:lnSpc>
              <a:tabLst>
                <a:tab pos="341313" algn="l"/>
              </a:tabLs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Membership Table: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Coffee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$4,803</a:t>
            </a:r>
          </a:p>
          <a:p>
            <a:pPr marL="0" marR="0">
              <a:lnSpc>
                <a:spcPct val="115000"/>
              </a:lnSpc>
              <a:tabLst>
                <a:tab pos="341313" algn="l"/>
              </a:tabLs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Poster Sessions: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Labor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$2,168  	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Snacks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$1,543</a:t>
            </a:r>
          </a:p>
          <a:p>
            <a:pPr marL="0" marR="0">
              <a:lnSpc>
                <a:spcPct val="115000"/>
              </a:lnSpc>
              <a:tabLst>
                <a:tab pos="341313" algn="l"/>
              </a:tabLs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Plenary Event: Split with PMSE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Food/Bar/Set 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$10,832 (8.7K food)</a:t>
            </a:r>
            <a:endParaRPr lang="en-US" sz="1600" dirty="0">
              <a:solidFill>
                <a:srgbClr val="FF0000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341313" algn="l"/>
              </a:tabLs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Other: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Award Posters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$643</a:t>
            </a:r>
            <a:endParaRPr lang="en-US" sz="1600" b="1" dirty="0">
              <a:solidFill>
                <a:srgbClr val="FF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20495E-DF4F-F4F3-6F01-48C04D2EF058}"/>
              </a:ext>
            </a:extLst>
          </p:cNvPr>
          <p:cNvSpPr txBox="1"/>
          <p:nvPr/>
        </p:nvSpPr>
        <p:spPr>
          <a:xfrm>
            <a:off x="8414928" y="1805713"/>
            <a:ext cx="3713319" cy="4604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tabLst>
                <a:tab pos="401638" algn="l"/>
              </a:tabLs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Business Meeting:</a:t>
            </a:r>
            <a:b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Lunch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$6,299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A/V </a:t>
            </a:r>
            <a:r>
              <a:rPr lang="en-US" sz="1600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2,054</a:t>
            </a:r>
          </a:p>
          <a:p>
            <a:pPr marL="0" marR="0">
              <a:lnSpc>
                <a:spcPct val="115000"/>
              </a:lnSpc>
              <a:tabLst>
                <a:tab pos="401638" algn="l"/>
              </a:tabLs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Programming Meeting: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Lunch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$6,749</a:t>
            </a:r>
            <a:b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A/V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$676</a:t>
            </a:r>
          </a:p>
          <a:p>
            <a:pPr marL="0" marR="0">
              <a:lnSpc>
                <a:spcPct val="115000"/>
              </a:lnSpc>
              <a:tabLst>
                <a:tab pos="401638" algn="l"/>
              </a:tabLst>
            </a:pPr>
            <a:r>
              <a:rPr lang="en-US" sz="1600" b="1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ExComm</a:t>
            </a: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Meeting: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A/V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$0</a:t>
            </a:r>
          </a:p>
          <a:p>
            <a:pPr marL="0" marR="0">
              <a:lnSpc>
                <a:spcPct val="115000"/>
              </a:lnSpc>
              <a:tabLst>
                <a:tab pos="401638" algn="l"/>
              </a:tabLs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Membership Table: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Coffee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$1,691 (reduced qty)</a:t>
            </a:r>
          </a:p>
          <a:p>
            <a:pPr>
              <a:lnSpc>
                <a:spcPct val="115000"/>
              </a:lnSpc>
              <a:tabLst>
                <a:tab pos="401638" algn="l"/>
              </a:tabLs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Poster Sessions: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Labor </a:t>
            </a:r>
            <a:r>
              <a:rPr lang="en-US" sz="1600" b="1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free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Snacks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$2,216</a:t>
            </a:r>
          </a:p>
          <a:p>
            <a:pPr>
              <a:lnSpc>
                <a:spcPct val="115000"/>
              </a:lnSpc>
              <a:tabLst>
                <a:tab pos="401638" algn="l"/>
              </a:tabLs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Plenary Event: (Split with PMSE)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Food/Bar/Set 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$9,180 (7.9K food)</a:t>
            </a:r>
            <a:endParaRPr lang="en-US" sz="1600" dirty="0">
              <a:solidFill>
                <a:srgbClr val="FF0000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401638" algn="l"/>
              </a:tabLs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Other: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☼ Award Posters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$543</a:t>
            </a:r>
            <a:endParaRPr lang="en-US" sz="1600" b="1" dirty="0">
              <a:solidFill>
                <a:srgbClr val="FF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3845350-206F-47E5-80FD-F1A1041B0646}"/>
              </a:ext>
            </a:extLst>
          </p:cNvPr>
          <p:cNvCxnSpPr/>
          <p:nvPr/>
        </p:nvCxnSpPr>
        <p:spPr>
          <a:xfrm>
            <a:off x="633048" y="2672861"/>
            <a:ext cx="103698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A072F98-12E3-4F2C-8089-174872B60C79}"/>
              </a:ext>
            </a:extLst>
          </p:cNvPr>
          <p:cNvCxnSpPr/>
          <p:nvPr/>
        </p:nvCxnSpPr>
        <p:spPr>
          <a:xfrm>
            <a:off x="624675" y="3558792"/>
            <a:ext cx="103698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032801-B1A7-4E35-93D2-A54B6D7662ED}"/>
              </a:ext>
            </a:extLst>
          </p:cNvPr>
          <p:cNvCxnSpPr/>
          <p:nvPr/>
        </p:nvCxnSpPr>
        <p:spPr>
          <a:xfrm>
            <a:off x="624677" y="4674154"/>
            <a:ext cx="103698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C737A4B-2A36-45FB-9F22-95B09FEE681D}"/>
              </a:ext>
            </a:extLst>
          </p:cNvPr>
          <p:cNvCxnSpPr/>
          <p:nvPr/>
        </p:nvCxnSpPr>
        <p:spPr>
          <a:xfrm>
            <a:off x="624675" y="5226822"/>
            <a:ext cx="103698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C9B76D2-21D2-4FC2-851D-208963A910DE}"/>
              </a:ext>
            </a:extLst>
          </p:cNvPr>
          <p:cNvCxnSpPr/>
          <p:nvPr/>
        </p:nvCxnSpPr>
        <p:spPr>
          <a:xfrm>
            <a:off x="624679" y="5809630"/>
            <a:ext cx="103698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8167BC4-89B4-4035-8372-FC96F5932F10}"/>
              </a:ext>
            </a:extLst>
          </p:cNvPr>
          <p:cNvCxnSpPr/>
          <p:nvPr/>
        </p:nvCxnSpPr>
        <p:spPr>
          <a:xfrm>
            <a:off x="649750" y="4117580"/>
            <a:ext cx="103698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721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3BD7F-EF44-4D0A-05FB-26D31B08B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79D6670-6F70-F26A-8E33-11596E44955E}"/>
              </a:ext>
            </a:extLst>
          </p:cNvPr>
          <p:cNvSpPr/>
          <p:nvPr/>
        </p:nvSpPr>
        <p:spPr>
          <a:xfrm>
            <a:off x="2540429" y="163490"/>
            <a:ext cx="7017639" cy="36649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POLY WINTER BUSINESS MEETING (02/01/2025) - </a:t>
            </a:r>
            <a:r>
              <a:rPr lang="en-US" b="1" i="1" dirty="0">
                <a:solidFill>
                  <a:schemeClr val="tx1"/>
                </a:solidFill>
                <a:latin typeface="Aptos" panose="020B0004020202020204" pitchFamily="34" charset="0"/>
              </a:rPr>
              <a:t>Kennemur</a:t>
            </a:r>
            <a:endParaRPr lang="en-US" b="1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601B7C-C7E7-4123-ABE0-1DBDC5C4C5AD}"/>
              </a:ext>
            </a:extLst>
          </p:cNvPr>
          <p:cNvSpPr txBox="1"/>
          <p:nvPr/>
        </p:nvSpPr>
        <p:spPr>
          <a:xfrm>
            <a:off x="145527" y="1217691"/>
            <a:ext cx="6144348" cy="20605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1600" b="1" u="sng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Business Meeting - Sun 12 pm</a:t>
            </a: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b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Setup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7 round tables w/ 8 chairs each</a:t>
            </a:r>
            <a:b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</a:t>
            </a:r>
            <a:r>
              <a:rPr lang="en-US" sz="1600" b="1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*NEW* 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Box Lunches (QTY 45) + Iced Tea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= </a:t>
            </a:r>
            <a:r>
              <a:rPr lang="en-US" sz="1600" b="1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$4,405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($5,938 avg.)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</a:t>
            </a: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Audio/Video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“prices will vary from venue to venue”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Standing mic, wireless mic, mixer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Projector/screen package + HDMI cable </a:t>
            </a:r>
            <a:endParaRPr lang="en-US" sz="1600" b="1" dirty="0">
              <a:solidFill>
                <a:srgbClr val="FF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53090AC-F332-484C-BF38-108030662B7C}"/>
              </a:ext>
            </a:extLst>
          </p:cNvPr>
          <p:cNvSpPr/>
          <p:nvPr/>
        </p:nvSpPr>
        <p:spPr>
          <a:xfrm>
            <a:off x="3642069" y="617007"/>
            <a:ext cx="4495936" cy="40301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SPRING 2025 – San Diego (upcoming)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713264-C5F5-2258-AF64-1D96ECA5C22A}"/>
              </a:ext>
            </a:extLst>
          </p:cNvPr>
          <p:cNvSpPr txBox="1"/>
          <p:nvPr/>
        </p:nvSpPr>
        <p:spPr>
          <a:xfrm>
            <a:off x="6206668" y="2399744"/>
            <a:ext cx="5839805" cy="20605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1600" b="1" u="sng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Membership Table (Sun – Wed) (</a:t>
            </a:r>
            <a:r>
              <a:rPr lang="en-US" sz="1600" b="1" u="sng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u="sng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3,250 sponsored by TOSOH)</a:t>
            </a:r>
            <a:br>
              <a:rPr lang="en-US" sz="1600" u="sng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</a:t>
            </a: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Setup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8 easels, 5 skirted tables, 1 small wastebasket, 2 power strips, standard power drop.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</a:t>
            </a: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Coffee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- Option 1 - Mon (5 gal), Tues (5 gal), Wed (4 gal) = </a:t>
            </a:r>
            <a:r>
              <a:rPr lang="en-US" sz="1600" b="1" dirty="0">
                <a:solidFill>
                  <a:schemeClr val="accent4">
                    <a:lumMod val="75000"/>
                  </a:schemeClr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$3,376</a:t>
            </a:r>
            <a:br>
              <a:rPr lang="en-US" sz="1600" b="1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Option 2 – Mon (4 gal), Tues (4 gal), Wed (3 gal) = </a:t>
            </a:r>
            <a:r>
              <a:rPr lang="en-US" sz="1600" b="1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$2,653</a:t>
            </a:r>
            <a:br>
              <a:rPr lang="en-US" sz="1600" b="1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Option 3 – Mon (5 gal), Tues (5 gal) = </a:t>
            </a:r>
            <a:r>
              <a:rPr lang="en-US" sz="1600" b="1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$2,412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E1519D-AC01-FAFB-AFD6-DB9D09ADE796}"/>
              </a:ext>
            </a:extLst>
          </p:cNvPr>
          <p:cNvSpPr txBox="1"/>
          <p:nvPr/>
        </p:nvSpPr>
        <p:spPr>
          <a:xfrm>
            <a:off x="6206668" y="1266966"/>
            <a:ext cx="5546525" cy="6427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1600" b="1" u="sng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ExComm</a:t>
            </a:r>
            <a:r>
              <a:rPr lang="en-US" sz="1600" b="1" u="sng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Meeting – Mon 3 pm	</a:t>
            </a: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b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Setup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U-shape with 10 chairs (</a:t>
            </a:r>
            <a:r>
              <a:rPr lang="en-US" sz="1600" b="1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n-US" sz="1600" b="1" dirty="0" err="1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FnB</a:t>
            </a:r>
            <a:r>
              <a:rPr lang="en-US" sz="1600" b="1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costs, NO A/V)</a:t>
            </a:r>
            <a:endParaRPr lang="en-US" sz="1600" b="1" dirty="0">
              <a:solidFill>
                <a:srgbClr val="00B05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834DB3-3BF8-1A8D-4F91-E8579463A05F}"/>
              </a:ext>
            </a:extLst>
          </p:cNvPr>
          <p:cNvSpPr txBox="1"/>
          <p:nvPr/>
        </p:nvSpPr>
        <p:spPr>
          <a:xfrm>
            <a:off x="152924" y="3682744"/>
            <a:ext cx="5737113" cy="2343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1600" b="1" u="sng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1600" b="1" u="sng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US" sz="1600" b="1" u="sng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Programming Coffee Break</a:t>
            </a:r>
            <a:b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Tues </a:t>
            </a:r>
            <a:r>
              <a:rPr lang="en-US" sz="1600" b="1" i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 – 2:30 </a:t>
            </a: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 (extra time res, can start at 1pm or 1:30)</a:t>
            </a:r>
            <a:b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Setup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7 round tables w/ 6 chairs each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</a:t>
            </a:r>
            <a:r>
              <a:rPr lang="en-US" sz="1600" b="1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FnB</a:t>
            </a: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Starbucks Coffee (3 gal), Cake bites (2 </a:t>
            </a:r>
            <a:r>
              <a:rPr lang="en-US" sz="16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doz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Chewy 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energy bars (3 </a:t>
            </a:r>
            <a:r>
              <a:rPr lang="en-US" sz="16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doz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 Total </a:t>
            </a:r>
            <a:r>
              <a:rPr lang="en-US" sz="1600" b="1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$1,451 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($5,158 avg.)</a:t>
            </a:r>
            <a:b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</a:t>
            </a: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Audio/Video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standing mic, mixer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projector/screen package + HDMI cable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474D98-13CD-46FB-E1A0-EBD96C56B8B7}"/>
              </a:ext>
            </a:extLst>
          </p:cNvPr>
          <p:cNvSpPr txBox="1"/>
          <p:nvPr/>
        </p:nvSpPr>
        <p:spPr>
          <a:xfrm>
            <a:off x="6206668" y="4714415"/>
            <a:ext cx="5977931" cy="1492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1600" b="1" u="sng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POLY Poster Sessions (Sun – Wed) ( </a:t>
            </a:r>
            <a:r>
              <a:rPr lang="en-US" sz="1600" b="1" u="sng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u="sng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3,000 sponsored by JAI )</a:t>
            </a:r>
            <a:br>
              <a:rPr lang="en-US" sz="1600" u="sng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POLY Sessions: Sun and Mon at 1-3 pm .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- 8 dozen assorted pastries/snacks at each. Total = </a:t>
            </a:r>
            <a:r>
              <a:rPr lang="en-US" sz="1600" b="1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$2,846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 POLY/PMSE Joint Session: Wed 1-3 pm. (</a:t>
            </a:r>
            <a:r>
              <a:rPr lang="en-US" sz="1600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n-US" sz="1600" dirty="0" err="1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FnB</a:t>
            </a:r>
            <a:r>
              <a:rPr lang="en-US" sz="1600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PMSE split?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600" b="1" dirty="0">
              <a:solidFill>
                <a:srgbClr val="00B050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804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DAE1A6-21CA-40CD-D8C3-9D028921F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7F2C1E5-A9BD-5469-B26A-3FFBFBBBB0A1}"/>
              </a:ext>
            </a:extLst>
          </p:cNvPr>
          <p:cNvSpPr/>
          <p:nvPr/>
        </p:nvSpPr>
        <p:spPr>
          <a:xfrm>
            <a:off x="2540429" y="163489"/>
            <a:ext cx="7017639" cy="71909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POLY WINTER BUSINESS MEETING (02/01/2025)</a:t>
            </a:r>
          </a:p>
          <a:p>
            <a:pPr algn="ctr"/>
            <a:r>
              <a:rPr lang="en-US" i="1" dirty="0">
                <a:solidFill>
                  <a:schemeClr val="tx1"/>
                </a:solidFill>
                <a:latin typeface="Aptos" panose="020B0004020202020204" pitchFamily="34" charset="0"/>
              </a:rPr>
              <a:t>ACS SAN DIEGO OUTLOOK– Justin Kennemur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1B5CCB-2005-0683-1AD8-C90D6E3A295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3768" y="1691079"/>
            <a:ext cx="11490960" cy="20605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1600" b="1" u="sng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PLENARY LECTURE AND AWARDS RECEPTION (**NOW ON TUESDAY**)</a:t>
            </a: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600" b="1" dirty="0">
                <a:solidFill>
                  <a:srgbClr val="0070C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Note: This is split 50/50 with PMSE</a:t>
            </a: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b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Setup: 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Theater - 275 chairs, Easels outside (5), Riser Stage, Skirted Table (on stage), High Boys ( in back), 2 Bars, 5 Posterboards</a:t>
            </a:r>
            <a:b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Audio Video: 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Lavaliere Wireless Mic, Standing Lectern Mic, Laptop, Projector/Screen Package (possibly 2 depending on size)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</a:t>
            </a:r>
            <a:r>
              <a:rPr lang="en-US" sz="1600" b="1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FnB</a:t>
            </a: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Ticketed Bar (2)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- 2 bartenders = </a:t>
            </a:r>
            <a:r>
              <a:rPr lang="en-US" sz="1600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$606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- 600 drink tickets ($13 beer / $19 wine, per ticket used, </a:t>
            </a:r>
            <a:r>
              <a:rPr lang="en-US" sz="1600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 = $11,400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we typically come in way under this.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Hors d’ Oeuvres (600 assorted pieces) = </a:t>
            </a:r>
            <a:r>
              <a:rPr lang="en-US" sz="1600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$12,127</a:t>
            </a:r>
            <a:endParaRPr lang="en-US" sz="1600" b="1" dirty="0">
              <a:solidFill>
                <a:srgbClr val="FF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84D1DD9-20AD-81EB-B173-57866B64DC33}"/>
              </a:ext>
            </a:extLst>
          </p:cNvPr>
          <p:cNvSpPr/>
          <p:nvPr/>
        </p:nvSpPr>
        <p:spPr>
          <a:xfrm>
            <a:off x="3570949" y="1085322"/>
            <a:ext cx="4495936" cy="40301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SPRING 2025 – San Diego (upcoming)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782E51-6E41-00EC-0627-7F2B09F7ED76}"/>
              </a:ext>
            </a:extLst>
          </p:cNvPr>
          <p:cNvSpPr txBox="1"/>
          <p:nvPr/>
        </p:nvSpPr>
        <p:spPr>
          <a:xfrm>
            <a:off x="350520" y="4201971"/>
            <a:ext cx="11490960" cy="1982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1600" b="1" u="sng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Discussions:</a:t>
            </a:r>
            <a:br>
              <a:rPr lang="en-US" sz="1600" b="1" u="sng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	Audio/Video/Set is inconsistent. Sometimes we get put into a pre-set room (e.g. </a:t>
            </a:r>
            <a:r>
              <a:rPr lang="en-US" sz="1600" b="1" dirty="0" err="1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ChemLuminary</a:t>
            </a: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). ACS has been 	difficult. Kathy has championed NOT paying for additional stuff we didn’t ask for. Why should we pay at all for a 	pre-set room?</a:t>
            </a:r>
          </a:p>
          <a:p>
            <a:pPr marL="0" marR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1600" b="1" dirty="0">
                <a:solidFill>
                  <a:srgbClr val="FF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	JK emailed PMSE folks about the seemingly reduced costs of A/V at Plenary in 2024 (did they do something 	different?). Answer: NO, and they are just as confused as us about how these bills come to fruition.</a:t>
            </a:r>
            <a:endParaRPr lang="en-US" sz="1600" b="1" dirty="0">
              <a:solidFill>
                <a:srgbClr val="FF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186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3BD7F-EF44-4D0A-05FB-26D31B08B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79D6670-6F70-F26A-8E33-11596E44955E}"/>
              </a:ext>
            </a:extLst>
          </p:cNvPr>
          <p:cNvSpPr/>
          <p:nvPr/>
        </p:nvSpPr>
        <p:spPr>
          <a:xfrm>
            <a:off x="2540429" y="163489"/>
            <a:ext cx="7017639" cy="40301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POLY WINTER BUSINESS MEETING (02/01/2025): Sponsorships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B93C2F5-479C-AC1F-44EF-68D12DA4E227}"/>
              </a:ext>
            </a:extLst>
          </p:cNvPr>
          <p:cNvSpPr/>
          <p:nvPr/>
        </p:nvSpPr>
        <p:spPr>
          <a:xfrm>
            <a:off x="6714514" y="660884"/>
            <a:ext cx="4808801" cy="40301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Possible Areas for Sponsorship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FE42D43-5283-C0C1-AD11-BEA71228A85A}"/>
              </a:ext>
            </a:extLst>
          </p:cNvPr>
          <p:cNvSpPr/>
          <p:nvPr/>
        </p:nvSpPr>
        <p:spPr>
          <a:xfrm>
            <a:off x="431714" y="672837"/>
            <a:ext cx="4639894" cy="40301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</a:rPr>
              <a:t>Current Sponsors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0620C8-400A-4A4D-DFAB-DB816B7AA9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654" y="4434374"/>
            <a:ext cx="2543675" cy="8157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114E221-54EB-3976-05C1-5F88678B17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986" y="5428775"/>
            <a:ext cx="2543675" cy="90658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6D986D8-D2ED-3323-945E-2543ED54DBEC}"/>
              </a:ext>
            </a:extLst>
          </p:cNvPr>
          <p:cNvSpPr txBox="1"/>
          <p:nvPr/>
        </p:nvSpPr>
        <p:spPr>
          <a:xfrm>
            <a:off x="6498170" y="1167735"/>
            <a:ext cx="5485844" cy="5634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Poster Display Sponsorship: </a:t>
            </a:r>
            <a:b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 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$600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Supports cost of printing award marquees/posters at ACS</a:t>
            </a:r>
          </a:p>
          <a:p>
            <a:pPr marL="0" marR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Programming Sponsorship:</a:t>
            </a:r>
            <a:b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$5,000 – $7,500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Supports (</a:t>
            </a:r>
            <a:r>
              <a:rPr lang="en-US" sz="1600" i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A/V and </a:t>
            </a:r>
            <a:r>
              <a:rPr lang="en-US" sz="16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FnB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at Programming Lunch</a:t>
            </a:r>
          </a:p>
          <a:p>
            <a:pPr marL="0" marR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Business Meeting Sponsorship:</a:t>
            </a:r>
            <a:b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$8,000 – $10,000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Supports (</a:t>
            </a:r>
            <a:r>
              <a:rPr lang="en-US" sz="1600" i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A/V and </a:t>
            </a:r>
            <a:r>
              <a:rPr lang="en-US" sz="1600" dirty="0" err="1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FnB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at Business Meetings</a:t>
            </a:r>
          </a:p>
          <a:p>
            <a:pPr marL="0" marR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Awards:  </a:t>
            </a:r>
            <a:b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Amount varies ($3500-4500) (see Matson Slides)</a:t>
            </a:r>
          </a:p>
          <a:p>
            <a:pPr marL="0" marR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Regional Meetings:</a:t>
            </a:r>
            <a:b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POLY events / Regional Awards 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Supporting Student Chapter Activities</a:t>
            </a:r>
          </a:p>
          <a:p>
            <a:pPr marL="0" marR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16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Newsletter Advertising</a:t>
            </a:r>
            <a:br>
              <a:rPr lang="en-US" sz="16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20–$2,000 (</a:t>
            </a:r>
            <a:r>
              <a:rPr lang="en-US" sz="1600" dirty="0" err="1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Enews</a:t>
            </a:r>
            <a: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link $500)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C49982-35A7-45BE-405C-A39369128EF2}"/>
              </a:ext>
            </a:extLst>
          </p:cNvPr>
          <p:cNvSpPr txBox="1"/>
          <p:nvPr/>
        </p:nvSpPr>
        <p:spPr>
          <a:xfrm>
            <a:off x="2798663" y="4444533"/>
            <a:ext cx="2717593" cy="927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$3,250 (</a:t>
            </a:r>
            <a:r>
              <a:rPr lang="en-US" sz="1600" b="1" dirty="0">
                <a:solidFill>
                  <a:srgbClr val="00B05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 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per meeting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Supports Coffee Breaks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DFAD19-B04A-5221-5B1E-003BF4C46061}"/>
              </a:ext>
            </a:extLst>
          </p:cNvPr>
          <p:cNvSpPr txBox="1"/>
          <p:nvPr/>
        </p:nvSpPr>
        <p:spPr>
          <a:xfrm>
            <a:off x="2798663" y="5425849"/>
            <a:ext cx="2734015" cy="12110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**</a:t>
            </a: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Sponsor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** 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$3,000 for ACS San Diego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Food at Poster Sessions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68ECBC5-B799-4BA1-8E0B-7E1AE5D0DD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08" y="2510560"/>
            <a:ext cx="2346655" cy="71495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EBACB4FD-D445-4C10-80E0-511303385755}"/>
              </a:ext>
            </a:extLst>
          </p:cNvPr>
          <p:cNvSpPr txBox="1"/>
          <p:nvPr/>
        </p:nvSpPr>
        <p:spPr>
          <a:xfrm>
            <a:off x="2798663" y="2536681"/>
            <a:ext cx="3140743" cy="927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$600 per meeting 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General Papers Awards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9264EAF8-721C-46B9-B469-A7D26225B7E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72" y="3540065"/>
            <a:ext cx="2060723" cy="56947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D3124553-5A84-4419-8AEF-454DEF1F2031}"/>
              </a:ext>
            </a:extLst>
          </p:cNvPr>
          <p:cNvSpPr txBox="1"/>
          <p:nvPr/>
        </p:nvSpPr>
        <p:spPr>
          <a:xfrm>
            <a:off x="2798663" y="3508592"/>
            <a:ext cx="3140743" cy="927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1600" b="1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</a:t>
            </a: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$1,500 annually</a:t>
            </a:r>
            <a:b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☼ Poster Awards</a:t>
            </a:r>
            <a:br>
              <a:rPr lang="en-US" sz="16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0B4DC6-7493-B111-944C-099DDF2F0D93}"/>
              </a:ext>
            </a:extLst>
          </p:cNvPr>
          <p:cNvSpPr/>
          <p:nvPr/>
        </p:nvSpPr>
        <p:spPr>
          <a:xfrm>
            <a:off x="452008" y="1337052"/>
            <a:ext cx="2088421" cy="89994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Your Company Here</a:t>
            </a:r>
          </a:p>
        </p:txBody>
      </p:sp>
    </p:spTree>
    <p:extLst>
      <p:ext uri="{BB962C8B-B14F-4D97-AF65-F5344CB8AC3E}">
        <p14:creationId xmlns:p14="http://schemas.microsoft.com/office/powerpoint/2010/main" val="1144121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4353</TotalTime>
  <Words>1616</Words>
  <Application>Microsoft Office PowerPoint</Application>
  <PresentationFormat>Widescreen</PresentationFormat>
  <Paragraphs>77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Justin Kennemur</dc:creator>
  <cp:lastModifiedBy>Justin Kennemur</cp:lastModifiedBy>
  <cp:revision>15</cp:revision>
  <dcterms:created xsi:type="dcterms:W3CDTF">2023-02-04T04:59:23Z</dcterms:created>
  <dcterms:modified xsi:type="dcterms:W3CDTF">2025-02-01T22:26:54Z</dcterms:modified>
</cp:coreProperties>
</file>