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4"/>
  </p:notesMasterIdLst>
  <p:sldIdLst>
    <p:sldId id="7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Social Media Growth 2016 - 2022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Twitter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1">
                    <a:shade val="36000"/>
                    <a:satMod val="120000"/>
                  </a:schemeClr>
                  <a:schemeClr val="accent1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796</c:v>
                </c:pt>
                <c:pt idx="1">
                  <c:v>1210</c:v>
                </c:pt>
                <c:pt idx="2">
                  <c:v>2758</c:v>
                </c:pt>
                <c:pt idx="3">
                  <c:v>3527</c:v>
                </c:pt>
                <c:pt idx="4">
                  <c:v>4091</c:v>
                </c:pt>
                <c:pt idx="5">
                  <c:v>4382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79-4FE8-859F-DBEA9E2509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2">
                    <a:shade val="36000"/>
                    <a:satMod val="120000"/>
                  </a:schemeClr>
                  <a:schemeClr val="accent2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2113</c:v>
                </c:pt>
                <c:pt idx="1">
                  <c:v>2169</c:v>
                </c:pt>
                <c:pt idx="2">
                  <c:v>2511</c:v>
                </c:pt>
                <c:pt idx="3">
                  <c:v>2532</c:v>
                </c:pt>
                <c:pt idx="4">
                  <c:v>2535</c:v>
                </c:pt>
                <c:pt idx="5">
                  <c:v>2573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79-4FE8-859F-DBEA9E2509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LinkedIn</c:v>
                </c:pt>
              </c:strCache>
            </c:strRef>
          </c:tx>
          <c:spPr>
            <a:blipFill rotWithShape="1">
              <a:blip xmlns:r="http://schemas.openxmlformats.org/officeDocument/2006/relationships" r:embed="rId3">
                <a:duotone>
                  <a:schemeClr val="accent3">
                    <a:shade val="36000"/>
                    <a:satMod val="120000"/>
                  </a:schemeClr>
                  <a:schemeClr val="accent3">
                    <a:tint val="40000"/>
                  </a:schemeClr>
                </a:duotone>
              </a:blip>
              <a:tile tx="0" ty="0" sx="60000" sy="59000" flip="none" algn="tl"/>
            </a:blipFill>
            <a:ln>
              <a:noFill/>
            </a:ln>
            <a:effectLst>
              <a:outerShdw blurRad="50800" dist="19050" dir="5400000" algn="tl" rotWithShape="0">
                <a:srgbClr val="000000">
                  <a:alpha val="60000"/>
                </a:srgbClr>
              </a:outerShdw>
              <a:softEdge rad="12700"/>
            </a:effectLst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1089</c:v>
                </c:pt>
                <c:pt idx="1">
                  <c:v>1087</c:v>
                </c:pt>
                <c:pt idx="2">
                  <c:v>1092</c:v>
                </c:pt>
                <c:pt idx="3">
                  <c:v>1106</c:v>
                </c:pt>
                <c:pt idx="4">
                  <c:v>1107</c:v>
                </c:pt>
                <c:pt idx="5">
                  <c:v>1150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79-4FE8-859F-DBEA9E250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72743664"/>
        <c:axId val="872739920"/>
      </c:barChart>
      <c:catAx>
        <c:axId val="87274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39920"/>
        <c:crosses val="autoZero"/>
        <c:auto val="1"/>
        <c:lblAlgn val="ctr"/>
        <c:lblOffset val="100"/>
        <c:noMultiLvlLbl val="0"/>
      </c:catAx>
      <c:valAx>
        <c:axId val="87273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43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38163" y="677863"/>
            <a:ext cx="6027737" cy="33909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DA329F-01D8-4B4A-838B-0E868D8AE48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89549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3221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33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403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1193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3355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6621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6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8/4/2022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7066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99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0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4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ubtitle 2"/>
          <p:cNvSpPr>
            <a:spLocks noGrp="1"/>
          </p:cNvSpPr>
          <p:nvPr/>
        </p:nvSpPr>
        <p:spPr bwMode="auto">
          <a:xfrm>
            <a:off x="228600" y="304800"/>
            <a:ext cx="8915400" cy="646112"/>
          </a:xfrm>
          <a:prstGeom prst="rect">
            <a:avLst/>
          </a:prstGeom>
          <a:noFill/>
          <a:ln>
            <a:noFill/>
          </a:ln>
        </p:spPr>
        <p:txBody>
          <a:bodyPr lIns="121899" tIns="60949" rIns="121899" bIns="60949"/>
          <a:lstStyle>
            <a:lvl1pPr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1D4775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Social Media Growth: 2016 - 2022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259842"/>
              </p:ext>
            </p:extLst>
          </p:nvPr>
        </p:nvGraphicFramePr>
        <p:xfrm>
          <a:off x="228599" y="1290081"/>
          <a:ext cx="4123768" cy="3967719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030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Date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Twitter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Facebook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LinkedIn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2017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796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2,113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1,089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2018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1,210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2,169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1,087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2,758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2,511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1,092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3,527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2,532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1,106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49574440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4,091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2,535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1,107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845466582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Aug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4,382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2,573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1,150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/>
                </a:tc>
                <a:extLst>
                  <a:ext uri="{0D108BD9-81ED-4DB2-BD59-A6C34878D82A}">
                    <a16:rowId xmlns:a16="http://schemas.microsoft.com/office/drawing/2014/main" val="925126344"/>
                  </a:ext>
                </a:extLst>
              </a:tr>
            </a:tbl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228600" y="5622369"/>
            <a:ext cx="4276167" cy="9787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Administered mainly by Bus. Office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Facebook and LinkedIn are gradually growing (LinkedIn is now an open group)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Twitter continues to grow</a:t>
            </a:r>
          </a:p>
        </p:txBody>
      </p:sp>
      <p:sp>
        <p:nvSpPr>
          <p:cNvPr id="19538" name="Line 14"/>
          <p:cNvSpPr>
            <a:spLocks noChangeShapeType="1"/>
          </p:cNvSpPr>
          <p:nvPr/>
        </p:nvSpPr>
        <p:spPr bwMode="auto">
          <a:xfrm rot="-5400000">
            <a:off x="4099560" y="-2669223"/>
            <a:ext cx="0" cy="713232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83587103"/>
              </p:ext>
            </p:extLst>
          </p:nvPr>
        </p:nvGraphicFramePr>
        <p:xfrm>
          <a:off x="4504767" y="1094762"/>
          <a:ext cx="7239000" cy="5458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0" t="5692" r="3333" b="50000"/>
          <a:stretch/>
        </p:blipFill>
        <p:spPr>
          <a:xfrm>
            <a:off x="10058399" y="88763"/>
            <a:ext cx="1685367" cy="862149"/>
          </a:xfrm>
          <a:prstGeom prst="rect">
            <a:avLst/>
          </a:prstGeom>
        </p:spPr>
      </p:pic>
      <p:pic>
        <p:nvPicPr>
          <p:cNvPr id="3" name="Picture 2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2970" r="71333" b="50000"/>
          <a:stretch/>
        </p:blipFill>
        <p:spPr>
          <a:xfrm>
            <a:off x="9144000" y="35858"/>
            <a:ext cx="990600" cy="9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06621"/>
      </p:ext>
    </p:extLst>
  </p:cSld>
  <p:clrMapOvr>
    <a:masterClrMapping/>
  </p:clrMapOvr>
  <p:transition>
    <p:fade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ood Typ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76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Rockwell</vt:lpstr>
      <vt:lpstr>Rockwell Condensed</vt:lpstr>
      <vt:lpstr>Wingdings</vt:lpstr>
      <vt:lpstr>Title of Presentation</vt:lpstr>
      <vt:lpstr>Wood Type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7</cp:revision>
  <dcterms:created xsi:type="dcterms:W3CDTF">2022-01-05T19:55:31Z</dcterms:created>
  <dcterms:modified xsi:type="dcterms:W3CDTF">2022-08-04T14:55:47Z</dcterms:modified>
</cp:coreProperties>
</file>