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74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Growth 2016 - 2021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Twitter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Sheet1!$B$2:$B$7</c:f>
              <c:numCache>
                <c:formatCode>General</c:formatCode>
                <c:ptCount val="6"/>
                <c:pt idx="0">
                  <c:v>705</c:v>
                </c:pt>
                <c:pt idx="1">
                  <c:v>796</c:v>
                </c:pt>
                <c:pt idx="2">
                  <c:v>1210</c:v>
                </c:pt>
                <c:pt idx="3">
                  <c:v>2758</c:v>
                </c:pt>
                <c:pt idx="4">
                  <c:v>3527</c:v>
                </c:pt>
                <c:pt idx="5">
                  <c:v>4091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879-4FE8-859F-DBEA9E25091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Facebook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Sheet1!$C$2:$C$7</c:f>
              <c:numCache>
                <c:formatCode>General</c:formatCode>
                <c:ptCount val="6"/>
                <c:pt idx="0">
                  <c:v>1974</c:v>
                </c:pt>
                <c:pt idx="1">
                  <c:v>2113</c:v>
                </c:pt>
                <c:pt idx="2">
                  <c:v>2169</c:v>
                </c:pt>
                <c:pt idx="3">
                  <c:v>2511</c:v>
                </c:pt>
                <c:pt idx="4">
                  <c:v>2532</c:v>
                </c:pt>
                <c:pt idx="5">
                  <c:v>2535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879-4FE8-859F-DBEA9E25091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LinkedIn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numRef>
              <c:f>Sheet1!$A$2:$A$7</c:f>
              <c:numCache>
                <c:formatCode>General</c:formatCode>
                <c:ptCount val="6"/>
                <c:pt idx="0">
                  <c:v>2016</c:v>
                </c:pt>
                <c:pt idx="1">
                  <c:v>2017</c:v>
                </c:pt>
                <c:pt idx="2">
                  <c:v>2018</c:v>
                </c:pt>
                <c:pt idx="3">
                  <c:v>2019</c:v>
                </c:pt>
                <c:pt idx="4">
                  <c:v>2020</c:v>
                </c:pt>
                <c:pt idx="5">
                  <c:v>2021</c:v>
                </c:pt>
              </c:numCache>
            </c:numRef>
          </c:cat>
          <c:val>
            <c:numRef>
              <c:f>Sheet1!$D$2:$D$7</c:f>
              <c:numCache>
                <c:formatCode>General</c:formatCode>
                <c:ptCount val="6"/>
                <c:pt idx="0">
                  <c:v>1089</c:v>
                </c:pt>
                <c:pt idx="1">
                  <c:v>1089</c:v>
                </c:pt>
                <c:pt idx="2">
                  <c:v>1087</c:v>
                </c:pt>
                <c:pt idx="3">
                  <c:v>1092</c:v>
                </c:pt>
                <c:pt idx="4">
                  <c:v>1106</c:v>
                </c:pt>
                <c:pt idx="5">
                  <c:v>1107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879-4FE8-859F-DBEA9E2509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872743664"/>
        <c:axId val="872739920"/>
      </c:barChart>
      <c:catAx>
        <c:axId val="87274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39920"/>
        <c:crosses val="autoZero"/>
        <c:auto val="1"/>
        <c:lblAlgn val="ctr"/>
        <c:lblOffset val="100"/>
        <c:noMultiLvlLbl val="0"/>
      </c:catAx>
      <c:valAx>
        <c:axId val="872739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872743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8B00B-C305-42F9-91A5-DE2237EE1BC3}" type="datetimeFigureOut">
              <a:rPr lang="en-US" smtClean="0"/>
              <a:t>1/5/2022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0EE932-CE78-4C02-BD86-F3B256A46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577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538163" y="677863"/>
            <a:ext cx="6027737" cy="33909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dirty="0">
              <a:latin typeface="Arial" panose="020B0604020202020204" pitchFamily="34" charset="0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3821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38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3821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DDA329F-01D8-4B4A-838B-0E868D8AE48C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3821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6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3667" y="1905001"/>
            <a:ext cx="10242551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3666" y="4344989"/>
            <a:ext cx="10242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45245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96706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508000" y="1411553"/>
            <a:ext cx="11176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1" y="6238876"/>
            <a:ext cx="12192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842686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3472373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40"/>
            <a:ext cx="10972800" cy="21359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721601" y="6405564"/>
            <a:ext cx="4059767" cy="365125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06400" y="6410326"/>
            <a:ext cx="4775200" cy="366713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5791200" y="1039814"/>
            <a:ext cx="609600" cy="4413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59202C9-3463-46C8-9585-4AECF1DF60E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7742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5625" y="649805"/>
            <a:ext cx="9390944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5273" y="4344989"/>
            <a:ext cx="9390944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962732" y="2355850"/>
            <a:ext cx="10253485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 extrusionH="88900" contourW="2540">
              <a:bevelT w="38100" h="31750"/>
              <a:contourClr>
                <a:srgbClr val="F4A234"/>
              </a:contourClr>
            </a:sp3d>
          </a:bodyPr>
          <a:lstStyle>
            <a:lvl1pPr marL="0" indent="0" algn="l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11430"/>
                <a:gradFill>
                  <a:gsLst>
                    <a:gs pos="0">
                      <a:srgbClr val="0066FF"/>
                    </a:gs>
                    <a:gs pos="28000">
                      <a:srgbClr val="2E59B0"/>
                    </a:gs>
                    <a:gs pos="62000">
                      <a:srgbClr val="2B395F"/>
                    </a:gs>
                    <a:gs pos="88000">
                      <a:srgbClr val="000000"/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67174643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71943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000" y="1412875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256099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0" y="1411553"/>
            <a:ext cx="5486400" cy="1742015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411553"/>
            <a:ext cx="5486400" cy="1742015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698196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0" y="1757802"/>
            <a:ext cx="5486400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999" y="2174875"/>
            <a:ext cx="54864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4642" y="1757802"/>
            <a:ext cx="5489359" cy="346249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490632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335082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71197967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70976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WALKIN - Prints in GRAYS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66209127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0" y="230188"/>
            <a:ext cx="11176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8000" y="1412875"/>
            <a:ext cx="11176000" cy="2135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6905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>
    <p:fade/>
  </p:transition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Calibri" pitchFamily="34" charset="0"/>
          <a:cs typeface="Arial" pitchFamily="34" charset="0"/>
        </a:defRPr>
      </a:lvl9pPr>
    </p:titleStyle>
    <p:bodyStyle>
      <a:lvl1pPr marL="396875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2813" rtl="0" eaLnBrk="0" fontAlgn="base" hangingPunct="0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ubtitle 2"/>
          <p:cNvSpPr>
            <a:spLocks noGrp="1"/>
          </p:cNvSpPr>
          <p:nvPr/>
        </p:nvSpPr>
        <p:spPr bwMode="auto">
          <a:xfrm>
            <a:off x="228600" y="304800"/>
            <a:ext cx="8915400" cy="646112"/>
          </a:xfrm>
          <a:prstGeom prst="rect">
            <a:avLst/>
          </a:prstGeom>
          <a:noFill/>
          <a:ln>
            <a:noFill/>
          </a:ln>
        </p:spPr>
        <p:txBody>
          <a:bodyPr lIns="121899" tIns="60949" rIns="121899" bIns="60949"/>
          <a:lstStyle>
            <a:lvl1pPr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 defTabSz="4572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marL="0" marR="0" lvl="0" indent="0" algn="l" defTabSz="4572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1D4775"/>
              </a:buClr>
              <a:buSzPct val="90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3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POLY Social Media Growth: 2016 - 2021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228599" y="1290081"/>
          <a:ext cx="4123768" cy="3967719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0309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309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Twitter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Facebook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LinkedIn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Aug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1,974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1,089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796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2,113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1,089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Jan</a:t>
                      </a:r>
                    </a:p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2018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1,210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2,169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1,087</a:t>
                      </a:r>
                      <a:endParaRPr lang="en-US" sz="1400" b="1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2019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2,758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2,511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1,092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744401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2020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3,527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2,532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1,106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5466582"/>
                  </a:ext>
                </a:extLst>
              </a:tr>
              <a:tr h="56681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Dec</a:t>
                      </a:r>
                    </a:p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2021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4,091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2,535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1,107</a:t>
                      </a:r>
                    </a:p>
                  </a:txBody>
                  <a:tcPr marL="4931" marR="4931" marT="4932" marB="0" anchor="ctr">
                    <a:lnL w="12700" cap="rnd" cmpd="sng" algn="ctr">
                      <a:noFill/>
                      <a:prstDash val="solid"/>
                    </a:lnL>
                    <a:lnR w="12700" cap="rnd" cmpd="sng" algn="ctr">
                      <a:noFill/>
                      <a:prstDash val="solid"/>
                    </a:lnR>
                    <a:lnT w="12700" cap="rnd" cmpd="sng" algn="ctr">
                      <a:noFill/>
                      <a:prstDash val="solid"/>
                    </a:lnT>
                    <a:lnB w="12700" cap="rnd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EEC6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5126344"/>
                  </a:ext>
                </a:extLst>
              </a:tr>
            </a:tbl>
          </a:graphicData>
        </a:graphic>
      </p:graphicFrame>
      <p:sp>
        <p:nvSpPr>
          <p:cNvPr id="10" name="TextBox 1"/>
          <p:cNvSpPr txBox="1"/>
          <p:nvPr/>
        </p:nvSpPr>
        <p:spPr>
          <a:xfrm>
            <a:off x="228600" y="5622369"/>
            <a:ext cx="4123767" cy="75713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marL="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60949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21898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82848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43797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304746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3656960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4266453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4875947" algn="l" defTabSz="1218987" rtl="0" eaLnBrk="1" latinLnBrk="0" hangingPunct="1"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Administered mainly by Bus. Office</a:t>
            </a:r>
          </a:p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Facebook and LinkedIn has leveled off</a:t>
            </a:r>
          </a:p>
          <a:p>
            <a:pPr marL="0" marR="0" lvl="0" indent="0" algn="l" defTabSz="1218987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Pct val="93000"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- Twitter continues to grow</a:t>
            </a:r>
          </a:p>
        </p:txBody>
      </p:sp>
      <p:sp>
        <p:nvSpPr>
          <p:cNvPr id="19538" name="Line 14"/>
          <p:cNvSpPr>
            <a:spLocks noChangeShapeType="1"/>
          </p:cNvSpPr>
          <p:nvPr/>
        </p:nvSpPr>
        <p:spPr bwMode="auto">
          <a:xfrm rot="-5400000">
            <a:off x="4099560" y="-2669223"/>
            <a:ext cx="0" cy="713232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4504767" y="1094762"/>
          <a:ext cx="7239000" cy="5458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2" name="Picture 1" descr="Social Media or Social Life Megaphone? | LSE SADL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750" t="5692" r="3333" b="50000"/>
          <a:stretch/>
        </p:blipFill>
        <p:spPr>
          <a:xfrm>
            <a:off x="10058399" y="88763"/>
            <a:ext cx="1685367" cy="862149"/>
          </a:xfrm>
          <a:prstGeom prst="rect">
            <a:avLst/>
          </a:prstGeom>
        </p:spPr>
      </p:pic>
      <p:pic>
        <p:nvPicPr>
          <p:cNvPr id="3" name="Picture 2" descr="Social Media or Social Life Megaphone? | LSE SADL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0" t="2970" r="71333" b="50000"/>
          <a:stretch/>
        </p:blipFill>
        <p:spPr>
          <a:xfrm>
            <a:off x="9144000" y="35858"/>
            <a:ext cx="990600" cy="946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06621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Title of Presentation">
  <a:themeElements>
    <a:clrScheme name="White - blue accents template templat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A061C3"/>
      </a:accent6>
      <a:hlink>
        <a:srgbClr val="1D4775"/>
      </a:hlink>
      <a:folHlink>
        <a:srgbClr val="1D477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68</Words>
  <Application>Microsoft Office PowerPoint</Application>
  <PresentationFormat>Widescreen</PresentationFormat>
  <Paragraphs>40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Title of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Black, Carlee</dc:creator>
  <cp:lastModifiedBy>Black, Carlee</cp:lastModifiedBy>
  <cp:revision>6</cp:revision>
  <dcterms:created xsi:type="dcterms:W3CDTF">2022-01-05T19:55:31Z</dcterms:created>
  <dcterms:modified xsi:type="dcterms:W3CDTF">2022-01-05T20:02:11Z</dcterms:modified>
</cp:coreProperties>
</file>