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751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544B8CB-CAE5-2A46-AD36-00A7D81858D9}" v="18" dt="2025-03-22T14:17:20.5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/>
    <p:restoredTop sz="94726"/>
  </p:normalViewPr>
  <p:slideViewPr>
    <p:cSldViewPr snapToGrid="0">
      <p:cViewPr>
        <p:scale>
          <a:sx n="62" d="100"/>
          <a:sy n="62" d="100"/>
        </p:scale>
        <p:origin x="2736" y="14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9860A6-AD26-D545-8A6C-24BB03E95AFC}" type="datetimeFigureOut">
              <a:rPr lang="en-US" smtClean="0"/>
              <a:t>3/22/25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17E463-0D7E-3B4E-85D4-B91D6026E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64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17E463-0D7E-3B4E-85D4-B91D6026E6A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1468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6D4482-7140-886E-1920-B2AFD31FA1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3F16851-F1F7-37CE-39F2-0F84BD0777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538163" y="677863"/>
            <a:ext cx="6027737" cy="33909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829FD60-8905-654F-9E38-E1ED82F66D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611D5F-EC2A-E63B-D4D1-47D83C27D32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771BED-391F-452D-BD01-7141883267DA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382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7075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A1A54-6546-2D46-B2B4-95EA2B74E6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4CDBF1-5F4F-F44E-AFBC-43F4337642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3C6865-0C51-CB4C-8013-A440422FF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E6F45-4431-9D4A-BD41-FFC1947492F8}" type="datetime1">
              <a:rPr lang="en-US" smtClean="0"/>
              <a:t>3/22/25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C8A45E-3334-4445-AB70-0E0463DE3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180B16-9BA9-1441-8E76-341678B4E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79956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F26E2E0-CB9C-BD42-970C-31714B4960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70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173CF-04FE-6F4B-B4F3-FCA5DB167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CC3FF1-0754-C944-88E1-944D11F551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9F9E12-C889-A64D-A7BA-A3D946602B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ED28F-0DCA-1245-B2CB-296DC4C04322}" type="datetime1">
              <a:rPr lang="en-US" smtClean="0"/>
              <a:t>3/22/25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8170D3-19AA-7B43-ABFE-8B22F3E89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5234D-C71D-AC41-A4C7-EAC794A55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6E2E0-CB9C-BD42-970C-31714B496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598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E9334D-2425-3740-A129-40F7C5547F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09F62D-859E-6840-80F2-1C64F11037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6CAC32-B808-0049-B077-7B3370B28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1CA19-60BE-EF4A-B228-08E5E7C60D5A}" type="datetime1">
              <a:rPr lang="en-US" smtClean="0"/>
              <a:t>3/22/25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7973E8-F3BE-C44E-A861-42120B66B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5CBD4F-7367-3F45-AFAA-FFF46102A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6E2E0-CB9C-BD42-970C-31714B496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645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7CF098-1649-1C47-A943-B17A8F788F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8316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E42EFD-8944-3F49-95CD-C8A7AD837D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83167"/>
            <a:ext cx="12192000" cy="51809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0BFB14-8EC5-354A-A064-827B35CC3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DB972-0277-8C48-88DB-1AAD48274C26}" type="datetime1">
              <a:rPr lang="en-US" smtClean="0"/>
              <a:t>3/22/25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D98E99-A68C-9443-A8F3-202A820D7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03D050-E8CC-E041-8399-88A60030D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6E2E0-CB9C-BD42-970C-31714B496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354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7218A-F008-0946-AA96-20031CE4D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5B1145-5268-A248-A6D2-DE758C9C60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548209-A784-6F45-B215-F2167D018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E9772-A824-AD49-AB22-53A670C58D82}" type="datetime1">
              <a:rPr lang="en-US" smtClean="0"/>
              <a:t>3/22/25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EDE2A3-5EC8-D140-A753-C18CB62FD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FE9474-504C-654A-BB36-4152D3D70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6E2E0-CB9C-BD42-970C-31714B496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264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1F98B-713C-F742-86BA-43B5FA9F8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201E76-F615-4645-A574-1A79B1B534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7C6D19-27F6-FE4D-8AE0-9C5E4BAE6C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75A21E-4565-A041-9C48-D87C3332A4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0167E-D040-3D48-BC9C-3828A98D2020}" type="datetime1">
              <a:rPr lang="en-US" smtClean="0"/>
              <a:t>3/22/25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8DA78F-C2AC-844E-A7F9-51BD9C7C5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6EA7BC-9749-CC49-B4BF-F9305F301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6E2E0-CB9C-BD42-970C-31714B496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56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DEB214-418D-F64B-B312-53AB30CA5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80C785-334C-DD4F-A1B2-869199C576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09D6F0-EADD-F94E-B46B-D4F29EF66B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11EDDA-F81E-BF48-A6F3-31BB39FE90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895551-888C-8C40-91FD-4CF4FC2B01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53E4E0D-A280-2F4E-8363-7E05EC2FE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62DF0-DBCA-8B4E-9073-52327477B543}" type="datetime1">
              <a:rPr lang="en-US" smtClean="0"/>
              <a:t>3/22/25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0FA785D-A3E5-404F-A22C-CF9413D2B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451298-9B88-8B4B-9F40-C38DB2FA1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6E2E0-CB9C-BD42-970C-31714B496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533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E19E6-B5C9-4546-8271-80135453D2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117D14-E73C-AC44-9ABD-C583CC277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14AC3-4493-4043-BE31-DAD41061508A}" type="datetime1">
              <a:rPr lang="en-US" smtClean="0"/>
              <a:t>3/22/25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7C152F-88C9-E541-9F79-513F34EBA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07E35D-41EB-B44B-9301-D228408C7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6E2E0-CB9C-BD42-970C-31714B496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431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8898DD3-7E3E-A643-8193-D4E732BED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4707A-81D4-F746-98F9-56BB9F051D24}" type="datetime1">
              <a:rPr lang="en-US" smtClean="0"/>
              <a:t>3/22/25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C77B1AA-BC19-1F4E-AC60-C070EA438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5F0052-70D1-DB48-A769-2800F9B5B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6E2E0-CB9C-BD42-970C-31714B496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726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AC9AB-B8BC-FD41-8A2D-D648BC52C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2B889E-B8D4-7342-B19D-0D7C6E932F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FDE49A-5FAE-3F49-8DBD-ACB381917C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0A92B8-164B-5B4E-A328-D35CBB986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8B173-BC9E-F64F-BDA6-D737CDE422E7}" type="datetime1">
              <a:rPr lang="en-US" smtClean="0"/>
              <a:t>3/22/25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F224F0-DF54-7C4C-B57C-B141A083A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AC080C-BD67-0A49-869C-8B98D5BA7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6E2E0-CB9C-BD42-970C-31714B496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606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D677D-1544-1041-9350-29A6D00DA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AF33B0-BFF7-3046-847C-C972CD2A15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4CD310-1622-3B4E-879F-6DD904F1B7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A5C85A-7582-6346-80BA-092182A8B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8A5D9-C30C-244C-B1C1-8CCFA1B9A16A}" type="datetime1">
              <a:rPr lang="en-US" smtClean="0"/>
              <a:t>3/22/25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030CDE-8EA7-0942-B266-B40713E6A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09D7EF-A9B3-FC40-9D28-86A8E8315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6E2E0-CB9C-BD42-970C-31714B496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549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BFBBEE5-5167-EB40-BF32-20F22FD1E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255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34C945-6360-D040-AB96-E9D4640A2E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725557"/>
            <a:ext cx="12192000" cy="5517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FEB94F-61E4-964F-822A-EF42BE7E98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09D47E-67FE-D34E-A86E-4A849E76D748}" type="datetime1">
              <a:rPr lang="en-US" smtClean="0"/>
              <a:t>3/22/25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FAE7BA-9163-DF4F-BE2F-40067A529C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9AFF28-1037-5A44-A9A2-F3A6940539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88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4F26E2E0-CB9C-BD42-970C-31714B49607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2466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0F6BB90-15E4-312C-EAF4-C6E42591F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POLY Publicity/Communications Committee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E05D915-8F4E-32F4-C65F-8D605B978B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83167"/>
            <a:ext cx="5300870" cy="13623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Current team: </a:t>
            </a:r>
            <a:br>
              <a:rPr lang="en-US" b="1" dirty="0"/>
            </a:br>
            <a:r>
              <a:rPr lang="en-US" dirty="0"/>
              <a:t>Chair - Tayler Hebner (Purdue University)</a:t>
            </a:r>
            <a:br>
              <a:rPr lang="en-US" dirty="0"/>
            </a:br>
            <a:r>
              <a:rPr lang="en-US" dirty="0"/>
              <a:t>Coralie Backlund (Novo Nordisk)</a:t>
            </a:r>
            <a:br>
              <a:rPr lang="en-US" dirty="0"/>
            </a:br>
            <a:r>
              <a:rPr lang="en-US" dirty="0"/>
              <a:t>Jeff Ting (Nanite)</a:t>
            </a:r>
            <a:br>
              <a:rPr lang="en-US" dirty="0"/>
            </a:br>
            <a:r>
              <a:rPr lang="en-US" dirty="0"/>
              <a:t>Kaden Stevens (University of Florida)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1809BA45-AADE-F49B-B42B-DA3673425339}"/>
              </a:ext>
            </a:extLst>
          </p:cNvPr>
          <p:cNvSpPr txBox="1">
            <a:spLocks/>
          </p:cNvSpPr>
          <p:nvPr/>
        </p:nvSpPr>
        <p:spPr>
          <a:xfrm>
            <a:off x="0" y="2445488"/>
            <a:ext cx="11873948" cy="45294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b="1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/>
              <a:t>Recent/Ongoing Projects: </a:t>
            </a:r>
          </a:p>
          <a:p>
            <a:r>
              <a:rPr lang="en-US" dirty="0"/>
              <a:t>Website migration to </a:t>
            </a:r>
            <a:r>
              <a:rPr lang="en-US" dirty="0" err="1"/>
              <a:t>polyacs.org</a:t>
            </a:r>
            <a:r>
              <a:rPr lang="en-US" dirty="0"/>
              <a:t> is complete </a:t>
            </a:r>
          </a:p>
          <a:p>
            <a:pPr lvl="1"/>
            <a:r>
              <a:rPr lang="en-US" dirty="0"/>
              <a:t>no more </a:t>
            </a:r>
            <a:r>
              <a:rPr lang="en-US" dirty="0" err="1"/>
              <a:t>.net</a:t>
            </a:r>
            <a:r>
              <a:rPr lang="en-US" dirty="0"/>
              <a:t> site aside from some archival pdf reports that we are still figuring out what to do with</a:t>
            </a:r>
          </a:p>
          <a:p>
            <a:r>
              <a:rPr lang="en-US" dirty="0"/>
              <a:t>Communications strategy &amp; website revamp (see next slide)</a:t>
            </a:r>
          </a:p>
          <a:p>
            <a:r>
              <a:rPr lang="en-US" dirty="0"/>
              <a:t>New </a:t>
            </a:r>
            <a:r>
              <a:rPr lang="en-US" dirty="0" err="1"/>
              <a:t>linkedIn</a:t>
            </a:r>
            <a:r>
              <a:rPr lang="en-US" dirty="0"/>
              <a:t> page – please go follow!</a:t>
            </a:r>
          </a:p>
          <a:p>
            <a:pPr lvl="1"/>
            <a:r>
              <a:rPr lang="en-US" dirty="0"/>
              <a:t>We will be posting in this page moving forward, </a:t>
            </a:r>
            <a:r>
              <a:rPr lang="en-US" i="1" dirty="0"/>
              <a:t>not</a:t>
            </a:r>
            <a:r>
              <a:rPr lang="en-US" dirty="0"/>
              <a:t> in the old “group”</a:t>
            </a:r>
          </a:p>
          <a:p>
            <a:r>
              <a:rPr lang="en-US" dirty="0"/>
              <a:t>Continuing to pilot national meeting events calendars via google </a:t>
            </a:r>
            <a:r>
              <a:rPr lang="en-US" dirty="0" err="1"/>
              <a:t>cal</a:t>
            </a:r>
            <a:r>
              <a:rPr lang="en-US" dirty="0"/>
              <a:t> – feedback on this is welcome </a:t>
            </a:r>
          </a:p>
          <a:p>
            <a:pPr lvl="1"/>
            <a:r>
              <a:rPr lang="en-US" dirty="0"/>
              <a:t>Calendar for this meeting linked on subsequent slide</a:t>
            </a:r>
          </a:p>
          <a:p>
            <a:r>
              <a:rPr lang="en-US" dirty="0"/>
              <a:t>Reminder: volunteer interest forms now linked on website – please share and encourage others to fill it out!</a:t>
            </a:r>
          </a:p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B6E6B9F-5AB5-EEC5-FA2B-1BD4B5865BF6}"/>
              </a:ext>
            </a:extLst>
          </p:cNvPr>
          <p:cNvSpPr txBox="1"/>
          <p:nvPr/>
        </p:nvSpPr>
        <p:spPr>
          <a:xfrm>
            <a:off x="1660795" y="6211668"/>
            <a:ext cx="94554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 are actively looking for new members of our team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– please reach out if you have anyone in mind that may be interested in getting more involved in POLY!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F0825ED-D514-D03D-A010-6803AFB3B23B}"/>
              </a:ext>
            </a:extLst>
          </p:cNvPr>
          <p:cNvSpPr txBox="1"/>
          <p:nvPr/>
        </p:nvSpPr>
        <p:spPr>
          <a:xfrm>
            <a:off x="11118273" y="500841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3317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1AC36A-432F-CC5B-3E98-D5A27F48D8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2B72FDB3-0F37-7F08-7DBC-2828BA08AA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59" y="5600401"/>
            <a:ext cx="809584" cy="117257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80EDB28-1C7D-923F-4D53-45E890979172}"/>
              </a:ext>
            </a:extLst>
          </p:cNvPr>
          <p:cNvSpPr txBox="1"/>
          <p:nvPr/>
        </p:nvSpPr>
        <p:spPr>
          <a:xfrm>
            <a:off x="408161" y="6487483"/>
            <a:ext cx="5687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American Chemical Society Division of Polymer Chemistry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FCFF2F1-49D2-AB23-1612-826D757325C5}"/>
              </a:ext>
            </a:extLst>
          </p:cNvPr>
          <p:cNvCxnSpPr>
            <a:cxnSpLocks/>
          </p:cNvCxnSpPr>
          <p:nvPr/>
        </p:nvCxnSpPr>
        <p:spPr>
          <a:xfrm>
            <a:off x="503651" y="6487483"/>
            <a:ext cx="11500507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">
            <a:extLst>
              <a:ext uri="{FF2B5EF4-FFF2-40B4-BE49-F238E27FC236}">
                <a16:creationId xmlns:a16="http://schemas.microsoft.com/office/drawing/2014/main" id="{89A04C4E-1AED-6BEB-E42E-5B77C813D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4104" y="130630"/>
            <a:ext cx="10515600" cy="729962"/>
          </a:xfrm>
        </p:spPr>
        <p:txBody>
          <a:bodyPr/>
          <a:lstStyle/>
          <a:p>
            <a:r>
              <a:rPr lang="en-US" dirty="0">
                <a:solidFill>
                  <a:srgbClr val="000099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Website/Communications Strategy Update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A591760-16D3-CA7C-345A-F257B805888E}"/>
              </a:ext>
            </a:extLst>
          </p:cNvPr>
          <p:cNvCxnSpPr>
            <a:cxnSpLocks/>
          </p:cNvCxnSpPr>
          <p:nvPr/>
        </p:nvCxnSpPr>
        <p:spPr>
          <a:xfrm>
            <a:off x="243840" y="852201"/>
            <a:ext cx="11704320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1">
            <a:extLst>
              <a:ext uri="{FF2B5EF4-FFF2-40B4-BE49-F238E27FC236}">
                <a16:creationId xmlns:a16="http://schemas.microsoft.com/office/drawing/2014/main" id="{9594A419-4292-1C0C-42C3-5D2A2433B0CF}"/>
              </a:ext>
            </a:extLst>
          </p:cNvPr>
          <p:cNvSpPr txBox="1"/>
          <p:nvPr/>
        </p:nvSpPr>
        <p:spPr>
          <a:xfrm>
            <a:off x="503651" y="712042"/>
            <a:ext cx="10310417" cy="55707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marL="0" algn="l" defTabSz="1218987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09493" algn="l" defTabSz="1218987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218987" algn="l" defTabSz="1218987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828480" algn="l" defTabSz="1218987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437973" algn="l" defTabSz="1218987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3047467" algn="l" defTabSz="1218987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3656960" algn="l" defTabSz="1218987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4266453" algn="l" defTabSz="1218987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4875947" algn="l" defTabSz="1218987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l" defTabSz="1218987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Pct val="93000"/>
              <a:tabLst/>
              <a:defRPr/>
            </a:pPr>
            <a:endParaRPr kumimoji="0" lang="en-US" sz="20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1218987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Pct val="93000"/>
              <a:buFont typeface="Arial" panose="020B0604020202020204" pitchFamily="34" charset="0"/>
              <a:buChar char="•"/>
              <a:tabLst/>
              <a:defRPr/>
            </a:pP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Current project: 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communications strategy analysis/revamp </a:t>
            </a:r>
          </a:p>
          <a:p>
            <a:pPr marL="895243" lvl="1" indent="-28575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SzPct val="93000"/>
              <a:buFont typeface="Arial" panose="020B0604020202020204" pitchFamily="34" charset="0"/>
              <a:buChar char="•"/>
              <a:defRPr/>
            </a:pPr>
            <a:r>
              <a:rPr kumimoji="0" lang="en-US" sz="20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TPG 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grant used to hire web design/communications specialist (Joann Young)</a:t>
            </a:r>
          </a:p>
          <a:p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Goals:</a:t>
            </a:r>
            <a:endParaRPr lang="en-US" sz="180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Create a communications strategy that will allow for effective communication of POLY’s value proposition on the website, Facebook, LinkedIn, X/Twitter, and YouTube pages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Develop more active interactions between POLY members on social media platforms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Create an online community of engaged members, nationally and internationally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Develop a template strategy for when and what to post on which platform to spur the highest level of interactions between members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Demonstrate the value of ACS and POLY membership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Provide updated curated POLY content for the best user experience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Retain and increase membership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Timeline (goal of completion within ~ 12 months):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Phase I: Research &amp; Discovery (includes surveying current membership, and data gathering and analysis)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Phase II: Creating a Communications Strategy Based on Data (includes report and presentation)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Phase III: Implementation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Phase IV: Final Assessment and Adjustment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lvl="1"/>
            <a:r>
              <a:rPr lang="en-US" sz="1800" b="1" dirty="0">
                <a:solidFill>
                  <a:srgbClr val="000000"/>
                </a:solidFill>
                <a:latin typeface="Arial" panose="020B0604020202020204" pitchFamily="34" charset="0"/>
              </a:rPr>
              <a:t>Scan QR code for membership survey; your feedback is critical for this project!</a:t>
            </a:r>
            <a:endParaRPr lang="en-US" sz="1800" b="1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lvl="1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SzPct val="93000"/>
              <a:defRPr/>
            </a:pPr>
            <a:endParaRPr lang="en-US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8D68BCE-1CF1-00E4-EB3B-90E3F349008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75279" y="4214859"/>
            <a:ext cx="2117862" cy="2122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6379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324F3F-1319-DD41-5CA8-967F5ED0F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6E2E0-CB9C-BD42-970C-31714B496075}" type="slidenum">
              <a:rPr lang="en-US" smtClean="0"/>
              <a:t>3</a:t>
            </a:fld>
            <a:endParaRPr lang="en-US"/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6BBB7AD4-CF7C-257D-216A-9AF86E725561}"/>
              </a:ext>
            </a:extLst>
          </p:cNvPr>
          <p:cNvSpPr txBox="1">
            <a:spLocks/>
          </p:cNvSpPr>
          <p:nvPr/>
        </p:nvSpPr>
        <p:spPr>
          <a:xfrm>
            <a:off x="139965" y="-4022"/>
            <a:ext cx="4752617" cy="15445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 us on the web and social media!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2D3639A-CE8A-1CFB-6316-7C83BCF2A4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4823" y="1074977"/>
            <a:ext cx="3526209" cy="3435665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CD696262-DF6E-E73F-0D3A-950E77C58239}"/>
              </a:ext>
            </a:extLst>
          </p:cNvPr>
          <p:cNvGrpSpPr/>
          <p:nvPr/>
        </p:nvGrpSpPr>
        <p:grpSpPr>
          <a:xfrm>
            <a:off x="704801" y="4718841"/>
            <a:ext cx="3826253" cy="598594"/>
            <a:chOff x="507655" y="7805903"/>
            <a:chExt cx="5963235" cy="1053193"/>
          </a:xfrm>
        </p:grpSpPr>
        <p:pic>
          <p:nvPicPr>
            <p:cNvPr id="11" name="Picture 2" descr="LinkedIn">
              <a:extLst>
                <a:ext uri="{FF2B5EF4-FFF2-40B4-BE49-F238E27FC236}">
                  <a16:creationId xmlns:a16="http://schemas.microsoft.com/office/drawing/2014/main" id="{C2F27871-E0EC-77C0-1912-61AEF94DB96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25685" y="7805903"/>
              <a:ext cx="1053193" cy="10531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4">
              <a:extLst>
                <a:ext uri="{FF2B5EF4-FFF2-40B4-BE49-F238E27FC236}">
                  <a16:creationId xmlns:a16="http://schemas.microsoft.com/office/drawing/2014/main" id="{635C0485-9CE8-2565-B3EB-71C3B5ADCD3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55582" y="7839106"/>
              <a:ext cx="915308" cy="9153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6" descr="Facebook">
              <a:extLst>
                <a:ext uri="{FF2B5EF4-FFF2-40B4-BE49-F238E27FC236}">
                  <a16:creationId xmlns:a16="http://schemas.microsoft.com/office/drawing/2014/main" id="{47025A67-5218-F50B-A77E-E8BABA7C4D1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54155" y="7839106"/>
              <a:ext cx="915307" cy="9153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Picture 8" descr="Division of Polymer Chemistry, Inc.">
              <a:extLst>
                <a:ext uri="{FF2B5EF4-FFF2-40B4-BE49-F238E27FC236}">
                  <a16:creationId xmlns:a16="http://schemas.microsoft.com/office/drawing/2014/main" id="{8DEBDAD6-CADA-B9FC-DA65-4820DB26900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7655" y="7863507"/>
              <a:ext cx="666464" cy="9379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Picture 10" descr="Bluesky - Wikipedia">
              <a:extLst>
                <a:ext uri="{FF2B5EF4-FFF2-40B4-BE49-F238E27FC236}">
                  <a16:creationId xmlns:a16="http://schemas.microsoft.com/office/drawing/2014/main" id="{347BFBA0-D4DC-C51B-F5C6-D331CBD569D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93655" y="7805903"/>
              <a:ext cx="1074380" cy="9485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Text Placeholder 1">
            <a:extLst>
              <a:ext uri="{FF2B5EF4-FFF2-40B4-BE49-F238E27FC236}">
                <a16:creationId xmlns:a16="http://schemas.microsoft.com/office/drawing/2014/main" id="{37C96DEE-03B6-90C5-3DDD-959926AD40E8}"/>
              </a:ext>
            </a:extLst>
          </p:cNvPr>
          <p:cNvSpPr txBox="1">
            <a:spLocks/>
          </p:cNvSpPr>
          <p:nvPr/>
        </p:nvSpPr>
        <p:spPr>
          <a:xfrm>
            <a:off x="7057008" y="2711555"/>
            <a:ext cx="5134992" cy="874392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0" indent="0" algn="l" defTabSz="1463040" rtl="0" eaLnBrk="1" latinLnBrk="0" hangingPunct="1">
              <a:lnSpc>
                <a:spcPct val="90000"/>
              </a:lnSpc>
              <a:spcBef>
                <a:spcPts val="1600"/>
              </a:spcBef>
              <a:buFont typeface="Arial" panose="020B0604020202020204" pitchFamily="34" charset="0"/>
              <a:buNone/>
              <a:defRPr sz="448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1097280" indent="-365760" algn="l" defTabSz="146304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38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28800" indent="-365760" algn="l" defTabSz="146304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560320" indent="-365760" algn="l" defTabSz="146304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28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291840" indent="-365760" algn="l" defTabSz="146304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28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023360" indent="-365760" algn="l" defTabSz="146304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28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754880" indent="-365760" algn="l" defTabSz="146304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28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486400" indent="-365760" algn="l" defTabSz="146304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28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217920" indent="-365760" algn="l" defTabSz="146304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28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Scan here for a calendar of POLY-related events at the ACS Spring 2025 Meeting</a:t>
            </a:r>
          </a:p>
        </p:txBody>
      </p:sp>
      <p:pic>
        <p:nvPicPr>
          <p:cNvPr id="17" name="Picture 8" descr="Division of Polymer Chemistry, Inc.">
            <a:extLst>
              <a:ext uri="{FF2B5EF4-FFF2-40B4-BE49-F238E27FC236}">
                <a16:creationId xmlns:a16="http://schemas.microsoft.com/office/drawing/2014/main" id="{00480B97-E964-0204-FCB6-4EE27D52C1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7887" y="1697239"/>
            <a:ext cx="1763017" cy="2406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A9E47E95-A897-5595-4CEF-FE55BAB117E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937981" y="3585947"/>
            <a:ext cx="3373047" cy="3272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90903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_revised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_revised" id="{B7B06004-DCE9-E44C-A420-4EF559F43058}" vid="{9B75C735-7AC7-7D4A-974A-E9CA36678D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Theme1_revised</Template>
  <TotalTime>27</TotalTime>
  <Words>409</Words>
  <Application>Microsoft Macintosh PowerPoint</Application>
  <PresentationFormat>Widescreen</PresentationFormat>
  <Paragraphs>39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72 Black</vt:lpstr>
      <vt:lpstr>Aptos</vt:lpstr>
      <vt:lpstr>Arial</vt:lpstr>
      <vt:lpstr>Calibri</vt:lpstr>
      <vt:lpstr>Theme1_revised</vt:lpstr>
      <vt:lpstr>POLY Publicity/Communications Committee</vt:lpstr>
      <vt:lpstr>Website/Communications Strategy Update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POLY Publicity/Communications Committee</dc:title>
  <dc:creator>Tayler Hebner</dc:creator>
  <cp:lastModifiedBy>Tayler Hebner</cp:lastModifiedBy>
  <cp:revision>2</cp:revision>
  <dcterms:created xsi:type="dcterms:W3CDTF">2024-08-11T19:56:11Z</dcterms:created>
  <dcterms:modified xsi:type="dcterms:W3CDTF">2025-03-22T14:18:05Z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7606f69-b0ae-4874-be30-7d43a3c7be10_Enabled">
    <vt:lpwstr>true</vt:lpwstr>
  </property>
  <property fmtid="{D5CDD505-2E9C-101B-9397-08002B2CF9AE}" pid="3" name="MSIP_Label_f7606f69-b0ae-4874-be30-7d43a3c7be10_SetDate">
    <vt:lpwstr>2025-03-22T13:51:41Z</vt:lpwstr>
  </property>
  <property fmtid="{D5CDD505-2E9C-101B-9397-08002B2CF9AE}" pid="4" name="MSIP_Label_f7606f69-b0ae-4874-be30-7d43a3c7be10_Method">
    <vt:lpwstr>Standard</vt:lpwstr>
  </property>
  <property fmtid="{D5CDD505-2E9C-101B-9397-08002B2CF9AE}" pid="5" name="MSIP_Label_f7606f69-b0ae-4874-be30-7d43a3c7be10_Name">
    <vt:lpwstr>defa4170-0d19-0005-0001-bc88714345d2</vt:lpwstr>
  </property>
  <property fmtid="{D5CDD505-2E9C-101B-9397-08002B2CF9AE}" pid="6" name="MSIP_Label_f7606f69-b0ae-4874-be30-7d43a3c7be10_SiteId">
    <vt:lpwstr>4130bd39-7c53-419c-b1e5-8758d6d63f21</vt:lpwstr>
  </property>
  <property fmtid="{D5CDD505-2E9C-101B-9397-08002B2CF9AE}" pid="7" name="MSIP_Label_f7606f69-b0ae-4874-be30-7d43a3c7be10_ActionId">
    <vt:lpwstr>5a09cfc5-5daf-4ad4-bfa5-1c547bf7a5bd</vt:lpwstr>
  </property>
  <property fmtid="{D5CDD505-2E9C-101B-9397-08002B2CF9AE}" pid="8" name="MSIP_Label_f7606f69-b0ae-4874-be30-7d43a3c7be10_ContentBits">
    <vt:lpwstr>0</vt:lpwstr>
  </property>
  <property fmtid="{D5CDD505-2E9C-101B-9397-08002B2CF9AE}" pid="9" name="MSIP_Label_f7606f69-b0ae-4874-be30-7d43a3c7be10_Tag">
    <vt:lpwstr>50, 3, 0, 1</vt:lpwstr>
  </property>
</Properties>
</file>