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9"/>
  </p:notesMasterIdLst>
  <p:sldIdLst>
    <p:sldId id="256" r:id="rId2"/>
    <p:sldId id="261" r:id="rId3"/>
    <p:sldId id="780" r:id="rId4"/>
    <p:sldId id="801" r:id="rId5"/>
    <p:sldId id="773" r:id="rId6"/>
    <p:sldId id="759" r:id="rId7"/>
    <p:sldId id="260" r:id="rId8"/>
    <p:sldId id="760" r:id="rId9"/>
    <p:sldId id="805" r:id="rId10"/>
    <p:sldId id="806" r:id="rId11"/>
    <p:sldId id="733" r:id="rId12"/>
    <p:sldId id="807" r:id="rId13"/>
    <p:sldId id="757" r:id="rId14"/>
    <p:sldId id="808" r:id="rId15"/>
    <p:sldId id="746" r:id="rId16"/>
    <p:sldId id="719" r:id="rId17"/>
    <p:sldId id="765"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517" y="53"/>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0994C1-2605-4992-A142-BD35B87F7B1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361F13BD-174A-4763-958F-F5A4B45BD355}">
      <dgm:prSet custT="1"/>
      <dgm:spPr/>
      <dgm:t>
        <a:bodyPr/>
        <a:lstStyle/>
        <a:p>
          <a:r>
            <a:rPr lang="en-US" sz="2400" dirty="0"/>
            <a:t>Staff appreciation</a:t>
          </a:r>
        </a:p>
      </dgm:t>
    </dgm:pt>
    <dgm:pt modelId="{6AAD1ED2-BF6E-4CE0-9AFF-569E8ECCD1AB}" type="parTrans" cxnId="{F95C581A-CF41-4D7F-87DE-3C29F9A43C3C}">
      <dgm:prSet/>
      <dgm:spPr/>
      <dgm:t>
        <a:bodyPr/>
        <a:lstStyle/>
        <a:p>
          <a:endParaRPr lang="en-US" sz="2000"/>
        </a:p>
      </dgm:t>
    </dgm:pt>
    <dgm:pt modelId="{996DA778-F302-44EA-A8D6-EEEC3BF31550}" type="sibTrans" cxnId="{F95C581A-CF41-4D7F-87DE-3C29F9A43C3C}">
      <dgm:prSet/>
      <dgm:spPr/>
      <dgm:t>
        <a:bodyPr/>
        <a:lstStyle/>
        <a:p>
          <a:endParaRPr lang="en-US" sz="2000"/>
        </a:p>
      </dgm:t>
    </dgm:pt>
    <dgm:pt modelId="{E6C31CF5-E0D7-4063-A304-9FCF8C2F0EA0}">
      <dgm:prSet custT="1"/>
      <dgm:spPr/>
      <dgm:t>
        <a:bodyPr/>
        <a:lstStyle/>
        <a:p>
          <a:r>
            <a:rPr lang="en-US" sz="2400" dirty="0"/>
            <a:t>2021 Budget &amp;  Actual To-Date Activity</a:t>
          </a:r>
        </a:p>
      </dgm:t>
    </dgm:pt>
    <dgm:pt modelId="{FD3953A6-EB67-4883-BA1E-65CD3C0C9591}" type="parTrans" cxnId="{4834EFFA-DDE1-45CC-B919-1DFD6C811FAD}">
      <dgm:prSet/>
      <dgm:spPr/>
      <dgm:t>
        <a:bodyPr/>
        <a:lstStyle/>
        <a:p>
          <a:endParaRPr lang="en-US" sz="2000"/>
        </a:p>
      </dgm:t>
    </dgm:pt>
    <dgm:pt modelId="{96096D10-178B-4BB9-898C-C8A05E028615}" type="sibTrans" cxnId="{4834EFFA-DDE1-45CC-B919-1DFD6C811FAD}">
      <dgm:prSet/>
      <dgm:spPr/>
      <dgm:t>
        <a:bodyPr/>
        <a:lstStyle/>
        <a:p>
          <a:endParaRPr lang="en-US" sz="2000"/>
        </a:p>
      </dgm:t>
    </dgm:pt>
    <dgm:pt modelId="{B675510C-7B8E-4149-BFF3-1377AAA36DA7}">
      <dgm:prSet custT="1"/>
      <dgm:spPr/>
      <dgm:t>
        <a:bodyPr/>
        <a:lstStyle/>
        <a:p>
          <a:r>
            <a:rPr lang="en-US" altLang="en-US" sz="2400" dirty="0">
              <a:solidFill>
                <a:schemeClr val="tx1"/>
              </a:solidFill>
            </a:rPr>
            <a:t>Income and Sponsor opportunities</a:t>
          </a:r>
          <a:endParaRPr lang="en-US" sz="2400" dirty="0"/>
        </a:p>
      </dgm:t>
    </dgm:pt>
    <dgm:pt modelId="{95871F80-9865-44D5-A074-79E622ACF1B3}" type="parTrans" cxnId="{D95782FE-C31F-4083-8DF8-3DECE3EA29B2}">
      <dgm:prSet/>
      <dgm:spPr/>
      <dgm:t>
        <a:bodyPr/>
        <a:lstStyle/>
        <a:p>
          <a:endParaRPr lang="en-US" sz="2000"/>
        </a:p>
      </dgm:t>
    </dgm:pt>
    <dgm:pt modelId="{2173947A-A54C-4F5C-999D-11500A626A50}" type="sibTrans" cxnId="{D95782FE-C31F-4083-8DF8-3DECE3EA29B2}">
      <dgm:prSet/>
      <dgm:spPr/>
      <dgm:t>
        <a:bodyPr/>
        <a:lstStyle/>
        <a:p>
          <a:endParaRPr lang="en-US" sz="2000"/>
        </a:p>
      </dgm:t>
    </dgm:pt>
    <dgm:pt modelId="{DCB6C1CC-F2D2-4B47-89B9-590B09D673EA}">
      <dgm:prSet custT="1"/>
      <dgm:spPr/>
      <dgm:t>
        <a:bodyPr/>
        <a:lstStyle/>
        <a:p>
          <a:r>
            <a:rPr lang="en-US" altLang="en-US" sz="2400" dirty="0">
              <a:solidFill>
                <a:schemeClr val="tx1"/>
              </a:solidFill>
            </a:rPr>
            <a:t>Discussion items</a:t>
          </a:r>
          <a:endParaRPr lang="en-US" sz="2400" dirty="0"/>
        </a:p>
      </dgm:t>
    </dgm:pt>
    <dgm:pt modelId="{02D12A42-498E-481F-B293-3F4055324C13}" type="parTrans" cxnId="{999A2611-4D7A-404F-99B9-8630AF968089}">
      <dgm:prSet/>
      <dgm:spPr/>
      <dgm:t>
        <a:bodyPr/>
        <a:lstStyle/>
        <a:p>
          <a:endParaRPr lang="en-US" sz="2000"/>
        </a:p>
      </dgm:t>
    </dgm:pt>
    <dgm:pt modelId="{38D08A84-BFCA-4F14-9681-16893B2C69F9}" type="sibTrans" cxnId="{999A2611-4D7A-404F-99B9-8630AF968089}">
      <dgm:prSet/>
      <dgm:spPr/>
      <dgm:t>
        <a:bodyPr/>
        <a:lstStyle/>
        <a:p>
          <a:endParaRPr lang="en-US" sz="2000"/>
        </a:p>
      </dgm:t>
    </dgm:pt>
    <dgm:pt modelId="{8CD7DB6F-C1D1-4C1D-9AE7-B3ED57CC7A0E}" type="pres">
      <dgm:prSet presAssocID="{120994C1-2605-4992-A142-BD35B87F7B17}" presName="vert0" presStyleCnt="0">
        <dgm:presLayoutVars>
          <dgm:dir/>
          <dgm:animOne val="branch"/>
          <dgm:animLvl val="lvl"/>
        </dgm:presLayoutVars>
      </dgm:prSet>
      <dgm:spPr/>
    </dgm:pt>
    <dgm:pt modelId="{92E84C50-2947-42E1-9BF0-4A24874168CE}" type="pres">
      <dgm:prSet presAssocID="{361F13BD-174A-4763-958F-F5A4B45BD355}" presName="thickLine" presStyleLbl="alignNode1" presStyleIdx="0" presStyleCnt="4"/>
      <dgm:spPr/>
    </dgm:pt>
    <dgm:pt modelId="{22966C40-2F47-4A39-937D-5779613CB698}" type="pres">
      <dgm:prSet presAssocID="{361F13BD-174A-4763-958F-F5A4B45BD355}" presName="horz1" presStyleCnt="0"/>
      <dgm:spPr/>
    </dgm:pt>
    <dgm:pt modelId="{F432CEFB-8AA3-4782-9060-7F9351D19C81}" type="pres">
      <dgm:prSet presAssocID="{361F13BD-174A-4763-958F-F5A4B45BD355}" presName="tx1" presStyleLbl="revTx" presStyleIdx="0" presStyleCnt="4"/>
      <dgm:spPr/>
    </dgm:pt>
    <dgm:pt modelId="{9BF3DAE0-30CD-46EE-8882-4ED511D86C9D}" type="pres">
      <dgm:prSet presAssocID="{361F13BD-174A-4763-958F-F5A4B45BD355}" presName="vert1" presStyleCnt="0"/>
      <dgm:spPr/>
    </dgm:pt>
    <dgm:pt modelId="{2FC42D22-F2BC-4218-8B2A-9FC9D0931C47}" type="pres">
      <dgm:prSet presAssocID="{E6C31CF5-E0D7-4063-A304-9FCF8C2F0EA0}" presName="thickLine" presStyleLbl="alignNode1" presStyleIdx="1" presStyleCnt="4"/>
      <dgm:spPr/>
    </dgm:pt>
    <dgm:pt modelId="{C474C9E3-4F13-4C29-B748-AA27E0E866E0}" type="pres">
      <dgm:prSet presAssocID="{E6C31CF5-E0D7-4063-A304-9FCF8C2F0EA0}" presName="horz1" presStyleCnt="0"/>
      <dgm:spPr/>
    </dgm:pt>
    <dgm:pt modelId="{98EFA587-7287-4991-9CDE-A8B1A89DC849}" type="pres">
      <dgm:prSet presAssocID="{E6C31CF5-E0D7-4063-A304-9FCF8C2F0EA0}" presName="tx1" presStyleLbl="revTx" presStyleIdx="1" presStyleCnt="4"/>
      <dgm:spPr/>
    </dgm:pt>
    <dgm:pt modelId="{15E3ECC2-804F-4722-88C8-E586FDCF443E}" type="pres">
      <dgm:prSet presAssocID="{E6C31CF5-E0D7-4063-A304-9FCF8C2F0EA0}" presName="vert1" presStyleCnt="0"/>
      <dgm:spPr/>
    </dgm:pt>
    <dgm:pt modelId="{CB26979A-9C23-4848-AC1B-447F35B32013}" type="pres">
      <dgm:prSet presAssocID="{B675510C-7B8E-4149-BFF3-1377AAA36DA7}" presName="thickLine" presStyleLbl="alignNode1" presStyleIdx="2" presStyleCnt="4"/>
      <dgm:spPr/>
    </dgm:pt>
    <dgm:pt modelId="{8CF8D166-0CDA-4CA7-94E5-7C615745EE70}" type="pres">
      <dgm:prSet presAssocID="{B675510C-7B8E-4149-BFF3-1377AAA36DA7}" presName="horz1" presStyleCnt="0"/>
      <dgm:spPr/>
    </dgm:pt>
    <dgm:pt modelId="{E3DD479E-19B6-4E46-A208-CBE9858C8B88}" type="pres">
      <dgm:prSet presAssocID="{B675510C-7B8E-4149-BFF3-1377AAA36DA7}" presName="tx1" presStyleLbl="revTx" presStyleIdx="2" presStyleCnt="4"/>
      <dgm:spPr/>
    </dgm:pt>
    <dgm:pt modelId="{59939D56-0FBD-427B-9B42-8B954BB87F73}" type="pres">
      <dgm:prSet presAssocID="{B675510C-7B8E-4149-BFF3-1377AAA36DA7}" presName="vert1" presStyleCnt="0"/>
      <dgm:spPr/>
    </dgm:pt>
    <dgm:pt modelId="{E2C81F34-BBC9-49F2-89F2-4D1A3CBAF373}" type="pres">
      <dgm:prSet presAssocID="{DCB6C1CC-F2D2-4B47-89B9-590B09D673EA}" presName="thickLine" presStyleLbl="alignNode1" presStyleIdx="3" presStyleCnt="4"/>
      <dgm:spPr/>
    </dgm:pt>
    <dgm:pt modelId="{230B32DF-4722-4331-B0A7-643BF629FA93}" type="pres">
      <dgm:prSet presAssocID="{DCB6C1CC-F2D2-4B47-89B9-590B09D673EA}" presName="horz1" presStyleCnt="0"/>
      <dgm:spPr/>
    </dgm:pt>
    <dgm:pt modelId="{0C192003-5370-4E3B-AA8D-D989B516CF66}" type="pres">
      <dgm:prSet presAssocID="{DCB6C1CC-F2D2-4B47-89B9-590B09D673EA}" presName="tx1" presStyleLbl="revTx" presStyleIdx="3" presStyleCnt="4"/>
      <dgm:spPr/>
    </dgm:pt>
    <dgm:pt modelId="{7ADA3B03-EB3F-4AAB-860D-62460D0DC06F}" type="pres">
      <dgm:prSet presAssocID="{DCB6C1CC-F2D2-4B47-89B9-590B09D673EA}" presName="vert1" presStyleCnt="0"/>
      <dgm:spPr/>
    </dgm:pt>
  </dgm:ptLst>
  <dgm:cxnLst>
    <dgm:cxn modelId="{E2460702-532F-4EF4-A329-C44DDFEDF7B4}" type="presOf" srcId="{B675510C-7B8E-4149-BFF3-1377AAA36DA7}" destId="{E3DD479E-19B6-4E46-A208-CBE9858C8B88}" srcOrd="0" destOrd="0" presId="urn:microsoft.com/office/officeart/2008/layout/LinedList"/>
    <dgm:cxn modelId="{999A2611-4D7A-404F-99B9-8630AF968089}" srcId="{120994C1-2605-4992-A142-BD35B87F7B17}" destId="{DCB6C1CC-F2D2-4B47-89B9-590B09D673EA}" srcOrd="3" destOrd="0" parTransId="{02D12A42-498E-481F-B293-3F4055324C13}" sibTransId="{38D08A84-BFCA-4F14-9681-16893B2C69F9}"/>
    <dgm:cxn modelId="{88563D16-1078-4F85-95B7-F4D6A033C9BC}" type="presOf" srcId="{361F13BD-174A-4763-958F-F5A4B45BD355}" destId="{F432CEFB-8AA3-4782-9060-7F9351D19C81}" srcOrd="0" destOrd="0" presId="urn:microsoft.com/office/officeart/2008/layout/LinedList"/>
    <dgm:cxn modelId="{F95C581A-CF41-4D7F-87DE-3C29F9A43C3C}" srcId="{120994C1-2605-4992-A142-BD35B87F7B17}" destId="{361F13BD-174A-4763-958F-F5A4B45BD355}" srcOrd="0" destOrd="0" parTransId="{6AAD1ED2-BF6E-4CE0-9AFF-569E8ECCD1AB}" sibTransId="{996DA778-F302-44EA-A8D6-EEEC3BF31550}"/>
    <dgm:cxn modelId="{E4813AA1-999C-4ED9-89AC-CB6ECEF0F1B8}" type="presOf" srcId="{E6C31CF5-E0D7-4063-A304-9FCF8C2F0EA0}" destId="{98EFA587-7287-4991-9CDE-A8B1A89DC849}" srcOrd="0" destOrd="0" presId="urn:microsoft.com/office/officeart/2008/layout/LinedList"/>
    <dgm:cxn modelId="{FB87A5B7-89C5-4E06-B051-CC2EAF394026}" type="presOf" srcId="{DCB6C1CC-F2D2-4B47-89B9-590B09D673EA}" destId="{0C192003-5370-4E3B-AA8D-D989B516CF66}" srcOrd="0" destOrd="0" presId="urn:microsoft.com/office/officeart/2008/layout/LinedList"/>
    <dgm:cxn modelId="{DF5D8AE1-5C81-41CB-A780-CE9B056C6197}" type="presOf" srcId="{120994C1-2605-4992-A142-BD35B87F7B17}" destId="{8CD7DB6F-C1D1-4C1D-9AE7-B3ED57CC7A0E}" srcOrd="0" destOrd="0" presId="urn:microsoft.com/office/officeart/2008/layout/LinedList"/>
    <dgm:cxn modelId="{4834EFFA-DDE1-45CC-B919-1DFD6C811FAD}" srcId="{120994C1-2605-4992-A142-BD35B87F7B17}" destId="{E6C31CF5-E0D7-4063-A304-9FCF8C2F0EA0}" srcOrd="1" destOrd="0" parTransId="{FD3953A6-EB67-4883-BA1E-65CD3C0C9591}" sibTransId="{96096D10-178B-4BB9-898C-C8A05E028615}"/>
    <dgm:cxn modelId="{D95782FE-C31F-4083-8DF8-3DECE3EA29B2}" srcId="{120994C1-2605-4992-A142-BD35B87F7B17}" destId="{B675510C-7B8E-4149-BFF3-1377AAA36DA7}" srcOrd="2" destOrd="0" parTransId="{95871F80-9865-44D5-A074-79E622ACF1B3}" sibTransId="{2173947A-A54C-4F5C-999D-11500A626A50}"/>
    <dgm:cxn modelId="{4C4DD5CF-12A5-43AE-AE97-DB4F4D0D0DB9}" type="presParOf" srcId="{8CD7DB6F-C1D1-4C1D-9AE7-B3ED57CC7A0E}" destId="{92E84C50-2947-42E1-9BF0-4A24874168CE}" srcOrd="0" destOrd="0" presId="urn:microsoft.com/office/officeart/2008/layout/LinedList"/>
    <dgm:cxn modelId="{CA0FC49A-C9DD-40F0-BB57-BCB1E774D02B}" type="presParOf" srcId="{8CD7DB6F-C1D1-4C1D-9AE7-B3ED57CC7A0E}" destId="{22966C40-2F47-4A39-937D-5779613CB698}" srcOrd="1" destOrd="0" presId="urn:microsoft.com/office/officeart/2008/layout/LinedList"/>
    <dgm:cxn modelId="{C8861584-149F-4322-8E0A-7B5BD35E6268}" type="presParOf" srcId="{22966C40-2F47-4A39-937D-5779613CB698}" destId="{F432CEFB-8AA3-4782-9060-7F9351D19C81}" srcOrd="0" destOrd="0" presId="urn:microsoft.com/office/officeart/2008/layout/LinedList"/>
    <dgm:cxn modelId="{38DE1364-0E6B-4752-A462-57FDE23776D1}" type="presParOf" srcId="{22966C40-2F47-4A39-937D-5779613CB698}" destId="{9BF3DAE0-30CD-46EE-8882-4ED511D86C9D}" srcOrd="1" destOrd="0" presId="urn:microsoft.com/office/officeart/2008/layout/LinedList"/>
    <dgm:cxn modelId="{F7C7155F-320E-4DF9-962F-00467C6E3116}" type="presParOf" srcId="{8CD7DB6F-C1D1-4C1D-9AE7-B3ED57CC7A0E}" destId="{2FC42D22-F2BC-4218-8B2A-9FC9D0931C47}" srcOrd="2" destOrd="0" presId="urn:microsoft.com/office/officeart/2008/layout/LinedList"/>
    <dgm:cxn modelId="{46D25A6C-519F-4ACF-A26B-43AB5ED72924}" type="presParOf" srcId="{8CD7DB6F-C1D1-4C1D-9AE7-B3ED57CC7A0E}" destId="{C474C9E3-4F13-4C29-B748-AA27E0E866E0}" srcOrd="3" destOrd="0" presId="urn:microsoft.com/office/officeart/2008/layout/LinedList"/>
    <dgm:cxn modelId="{C913728A-E376-4D66-9A3F-4FCA5F3DE4BB}" type="presParOf" srcId="{C474C9E3-4F13-4C29-B748-AA27E0E866E0}" destId="{98EFA587-7287-4991-9CDE-A8B1A89DC849}" srcOrd="0" destOrd="0" presId="urn:microsoft.com/office/officeart/2008/layout/LinedList"/>
    <dgm:cxn modelId="{3EF9C483-F438-49BD-851D-ACDB5DDE7B36}" type="presParOf" srcId="{C474C9E3-4F13-4C29-B748-AA27E0E866E0}" destId="{15E3ECC2-804F-4722-88C8-E586FDCF443E}" srcOrd="1" destOrd="0" presId="urn:microsoft.com/office/officeart/2008/layout/LinedList"/>
    <dgm:cxn modelId="{39852EB2-83B7-448B-92C8-1BC953520565}" type="presParOf" srcId="{8CD7DB6F-C1D1-4C1D-9AE7-B3ED57CC7A0E}" destId="{CB26979A-9C23-4848-AC1B-447F35B32013}" srcOrd="4" destOrd="0" presId="urn:microsoft.com/office/officeart/2008/layout/LinedList"/>
    <dgm:cxn modelId="{8D0CF50B-5D34-49F9-A5F3-79653B59763B}" type="presParOf" srcId="{8CD7DB6F-C1D1-4C1D-9AE7-B3ED57CC7A0E}" destId="{8CF8D166-0CDA-4CA7-94E5-7C615745EE70}" srcOrd="5" destOrd="0" presId="urn:microsoft.com/office/officeart/2008/layout/LinedList"/>
    <dgm:cxn modelId="{33B96B35-930C-4004-AD64-5F9494027012}" type="presParOf" srcId="{8CF8D166-0CDA-4CA7-94E5-7C615745EE70}" destId="{E3DD479E-19B6-4E46-A208-CBE9858C8B88}" srcOrd="0" destOrd="0" presId="urn:microsoft.com/office/officeart/2008/layout/LinedList"/>
    <dgm:cxn modelId="{B79516DA-28A8-49CD-905F-84B2CFC28962}" type="presParOf" srcId="{8CF8D166-0CDA-4CA7-94E5-7C615745EE70}" destId="{59939D56-0FBD-427B-9B42-8B954BB87F73}" srcOrd="1" destOrd="0" presId="urn:microsoft.com/office/officeart/2008/layout/LinedList"/>
    <dgm:cxn modelId="{90279DBA-F29B-4E31-AA01-0418FA53F9C6}" type="presParOf" srcId="{8CD7DB6F-C1D1-4C1D-9AE7-B3ED57CC7A0E}" destId="{E2C81F34-BBC9-49F2-89F2-4D1A3CBAF373}" srcOrd="6" destOrd="0" presId="urn:microsoft.com/office/officeart/2008/layout/LinedList"/>
    <dgm:cxn modelId="{C80F74EC-3DBE-4132-9844-2D8882199842}" type="presParOf" srcId="{8CD7DB6F-C1D1-4C1D-9AE7-B3ED57CC7A0E}" destId="{230B32DF-4722-4331-B0A7-643BF629FA93}" srcOrd="7" destOrd="0" presId="urn:microsoft.com/office/officeart/2008/layout/LinedList"/>
    <dgm:cxn modelId="{374BA006-C946-4066-88B3-20F92C642326}" type="presParOf" srcId="{230B32DF-4722-4331-B0A7-643BF629FA93}" destId="{0C192003-5370-4E3B-AA8D-D989B516CF66}" srcOrd="0" destOrd="0" presId="urn:microsoft.com/office/officeart/2008/layout/LinedList"/>
    <dgm:cxn modelId="{506BF800-813E-415D-8195-1411D6764E4C}" type="presParOf" srcId="{230B32DF-4722-4331-B0A7-643BF629FA93}" destId="{7ADA3B03-EB3F-4AAB-860D-62460D0DC06F}"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84C50-2947-42E1-9BF0-4A24874168CE}">
      <dsp:nvSpPr>
        <dsp:cNvPr id="0" name=""/>
        <dsp:cNvSpPr/>
      </dsp:nvSpPr>
      <dsp:spPr>
        <a:xfrm>
          <a:off x="0" y="0"/>
          <a:ext cx="7058025" cy="0"/>
        </a:xfrm>
        <a:prstGeom prst="line">
          <a:avLst/>
        </a:prstGeom>
        <a:solidFill>
          <a:schemeClr val="accent2">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32CEFB-8AA3-4782-9060-7F9351D19C81}">
      <dsp:nvSpPr>
        <dsp:cNvPr id="0" name=""/>
        <dsp:cNvSpPr/>
      </dsp:nvSpPr>
      <dsp:spPr>
        <a:xfrm>
          <a:off x="0" y="0"/>
          <a:ext cx="7058025"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Staff appreciation</a:t>
          </a:r>
        </a:p>
      </dsp:txBody>
      <dsp:txXfrm>
        <a:off x="0" y="0"/>
        <a:ext cx="7058025" cy="1276350"/>
      </dsp:txXfrm>
    </dsp:sp>
    <dsp:sp modelId="{2FC42D22-F2BC-4218-8B2A-9FC9D0931C47}">
      <dsp:nvSpPr>
        <dsp:cNvPr id="0" name=""/>
        <dsp:cNvSpPr/>
      </dsp:nvSpPr>
      <dsp:spPr>
        <a:xfrm>
          <a:off x="0" y="1276350"/>
          <a:ext cx="7058025" cy="0"/>
        </a:xfrm>
        <a:prstGeom prst="line">
          <a:avLst/>
        </a:prstGeom>
        <a:solidFill>
          <a:schemeClr val="accent3">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EFA587-7287-4991-9CDE-A8B1A89DC849}">
      <dsp:nvSpPr>
        <dsp:cNvPr id="0" name=""/>
        <dsp:cNvSpPr/>
      </dsp:nvSpPr>
      <dsp:spPr>
        <a:xfrm>
          <a:off x="0" y="1276350"/>
          <a:ext cx="7058025"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2021 Budget &amp;  Actual To-Date Activity</a:t>
          </a:r>
        </a:p>
      </dsp:txBody>
      <dsp:txXfrm>
        <a:off x="0" y="1276350"/>
        <a:ext cx="7058025" cy="1276350"/>
      </dsp:txXfrm>
    </dsp:sp>
    <dsp:sp modelId="{CB26979A-9C23-4848-AC1B-447F35B32013}">
      <dsp:nvSpPr>
        <dsp:cNvPr id="0" name=""/>
        <dsp:cNvSpPr/>
      </dsp:nvSpPr>
      <dsp:spPr>
        <a:xfrm>
          <a:off x="0" y="2552700"/>
          <a:ext cx="7058025"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DD479E-19B6-4E46-A208-CBE9858C8B88}">
      <dsp:nvSpPr>
        <dsp:cNvPr id="0" name=""/>
        <dsp:cNvSpPr/>
      </dsp:nvSpPr>
      <dsp:spPr>
        <a:xfrm>
          <a:off x="0" y="2552700"/>
          <a:ext cx="7058025"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altLang="en-US" sz="2400" kern="1200" dirty="0">
              <a:solidFill>
                <a:schemeClr val="tx1"/>
              </a:solidFill>
            </a:rPr>
            <a:t>Income and Sponsor opportunities</a:t>
          </a:r>
          <a:endParaRPr lang="en-US" sz="2400" kern="1200" dirty="0"/>
        </a:p>
      </dsp:txBody>
      <dsp:txXfrm>
        <a:off x="0" y="2552700"/>
        <a:ext cx="7058025" cy="1276350"/>
      </dsp:txXfrm>
    </dsp:sp>
    <dsp:sp modelId="{E2C81F34-BBC9-49F2-89F2-4D1A3CBAF373}">
      <dsp:nvSpPr>
        <dsp:cNvPr id="0" name=""/>
        <dsp:cNvSpPr/>
      </dsp:nvSpPr>
      <dsp:spPr>
        <a:xfrm>
          <a:off x="0" y="3829050"/>
          <a:ext cx="7058025" cy="0"/>
        </a:xfrm>
        <a:prstGeom prst="line">
          <a:avLst/>
        </a:prstGeom>
        <a:solidFill>
          <a:schemeClr val="accent5">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192003-5370-4E3B-AA8D-D989B516CF66}">
      <dsp:nvSpPr>
        <dsp:cNvPr id="0" name=""/>
        <dsp:cNvSpPr/>
      </dsp:nvSpPr>
      <dsp:spPr>
        <a:xfrm>
          <a:off x="0" y="3829050"/>
          <a:ext cx="7058025"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altLang="en-US" sz="2400" kern="1200" dirty="0">
              <a:solidFill>
                <a:schemeClr val="tx1"/>
              </a:solidFill>
            </a:rPr>
            <a:t>Discussion items</a:t>
          </a:r>
          <a:endParaRPr lang="en-US" sz="2400" kern="1200" dirty="0"/>
        </a:p>
      </dsp:txBody>
      <dsp:txXfrm>
        <a:off x="0" y="3829050"/>
        <a:ext cx="7058025" cy="127635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7B7B606-8067-4EBC-9024-2F28C267F75C}" type="datetimeFigureOut">
              <a:rPr lang="en-US" smtClean="0"/>
              <a:t>8/19/2021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3BEF3F1-6F1F-4D5B-A10B-629A770FE75B}" type="slidenum">
              <a:rPr lang="en-US" smtClean="0"/>
              <a:t>‹#›</a:t>
            </a:fld>
            <a:endParaRPr lang="en-US"/>
          </a:p>
        </p:txBody>
      </p:sp>
    </p:spTree>
    <p:extLst>
      <p:ext uri="{BB962C8B-B14F-4D97-AF65-F5344CB8AC3E}">
        <p14:creationId xmlns:p14="http://schemas.microsoft.com/office/powerpoint/2010/main" val="3869900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201B2FF4-90E6-4DC2-97C6-51642BCC08A7}"/>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AF7F6CF2-8C2E-44D0-AA70-686C421BC4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9940" name="Slide Number Placeholder 3">
            <a:extLst>
              <a:ext uri="{FF2B5EF4-FFF2-40B4-BE49-F238E27FC236}">
                <a16:creationId xmlns:a16="http://schemas.microsoft.com/office/drawing/2014/main" id="{D32A5634-F844-4EFC-BDF9-A2C0421E405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cs typeface="Arial" panose="020B0604020202020204" pitchFamily="34" charset="0"/>
              </a:defRPr>
            </a:lvl1pPr>
            <a:lvl2pPr marL="750595" indent="-287944" defTabSz="947950">
              <a:defRPr>
                <a:solidFill>
                  <a:schemeClr val="tx1"/>
                </a:solidFill>
                <a:latin typeface="Arial" panose="020B0604020202020204" pitchFamily="34" charset="0"/>
                <a:cs typeface="Arial" panose="020B0604020202020204" pitchFamily="34" charset="0"/>
              </a:defRPr>
            </a:lvl2pPr>
            <a:lvl3pPr marL="1155011" indent="-229708" defTabSz="947950">
              <a:defRPr>
                <a:solidFill>
                  <a:schemeClr val="tx1"/>
                </a:solidFill>
                <a:latin typeface="Arial" panose="020B0604020202020204" pitchFamily="34" charset="0"/>
                <a:cs typeface="Arial" panose="020B0604020202020204" pitchFamily="34" charset="0"/>
              </a:defRPr>
            </a:lvl3pPr>
            <a:lvl4pPr marL="1616045" indent="-229708" defTabSz="947950">
              <a:defRPr>
                <a:solidFill>
                  <a:schemeClr val="tx1"/>
                </a:solidFill>
                <a:latin typeface="Arial" panose="020B0604020202020204" pitchFamily="34" charset="0"/>
                <a:cs typeface="Arial" panose="020B0604020202020204" pitchFamily="34" charset="0"/>
              </a:defRPr>
            </a:lvl4pPr>
            <a:lvl5pPr marL="2078697" indent="-229708" defTabSz="947950">
              <a:defRPr>
                <a:solidFill>
                  <a:schemeClr val="tx1"/>
                </a:solidFill>
                <a:latin typeface="Arial" panose="020B0604020202020204" pitchFamily="34" charset="0"/>
                <a:cs typeface="Arial" panose="020B0604020202020204" pitchFamily="34" charset="0"/>
              </a:defRPr>
            </a:lvl5pPr>
            <a:lvl6pPr marL="2544584" indent="-229708" defTabSz="9479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10470" indent="-229708" defTabSz="9479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6357" indent="-229708" defTabSz="9479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42244" indent="-229708" defTabSz="9479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EF7F494-BF9E-4475-9DA3-4D17B8F87416}" type="slidenum">
              <a:rPr lang="en-US" altLang="en-US" smtClean="0"/>
              <a:pPr/>
              <a:t>11</a:t>
            </a:fld>
            <a:endParaRPr lang="en-US" altLang="en-US"/>
          </a:p>
        </p:txBody>
      </p:sp>
    </p:spTree>
    <p:extLst>
      <p:ext uri="{BB962C8B-B14F-4D97-AF65-F5344CB8AC3E}">
        <p14:creationId xmlns:p14="http://schemas.microsoft.com/office/powerpoint/2010/main" val="728175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D9952C10-CA09-4CB5-B3B9-48E6594A4F25}"/>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D01A512F-AF02-4D1F-BD45-AED90C92E1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3A37C66C-398D-4C1C-A886-4875F141033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804">
              <a:defRPr>
                <a:solidFill>
                  <a:schemeClr val="tx1"/>
                </a:solidFill>
                <a:latin typeface="Arial" panose="020B0604020202020204" pitchFamily="34" charset="0"/>
                <a:cs typeface="Arial" panose="020B0604020202020204" pitchFamily="34" charset="0"/>
              </a:defRPr>
            </a:lvl1pPr>
            <a:lvl2pPr marL="753831" indent="-289562" defTabSz="952804">
              <a:defRPr>
                <a:solidFill>
                  <a:schemeClr val="tx1"/>
                </a:solidFill>
                <a:latin typeface="Arial" panose="020B0604020202020204" pitchFamily="34" charset="0"/>
                <a:cs typeface="Arial" panose="020B0604020202020204" pitchFamily="34" charset="0"/>
              </a:defRPr>
            </a:lvl2pPr>
            <a:lvl3pPr marL="1159865" indent="-231326" defTabSz="952804">
              <a:defRPr>
                <a:solidFill>
                  <a:schemeClr val="tx1"/>
                </a:solidFill>
                <a:latin typeface="Arial" panose="020B0604020202020204" pitchFamily="34" charset="0"/>
                <a:cs typeface="Arial" panose="020B0604020202020204" pitchFamily="34" charset="0"/>
              </a:defRPr>
            </a:lvl3pPr>
            <a:lvl4pPr marL="1624133" indent="-231326" defTabSz="952804">
              <a:defRPr>
                <a:solidFill>
                  <a:schemeClr val="tx1"/>
                </a:solidFill>
                <a:latin typeface="Arial" panose="020B0604020202020204" pitchFamily="34" charset="0"/>
                <a:cs typeface="Arial" panose="020B0604020202020204" pitchFamily="34" charset="0"/>
              </a:defRPr>
            </a:lvl4pPr>
            <a:lvl5pPr marL="2088403" indent="-231326" defTabSz="952804">
              <a:defRPr>
                <a:solidFill>
                  <a:schemeClr val="tx1"/>
                </a:solidFill>
                <a:latin typeface="Arial" panose="020B0604020202020204" pitchFamily="34" charset="0"/>
                <a:cs typeface="Arial" panose="020B0604020202020204" pitchFamily="34" charset="0"/>
              </a:defRPr>
            </a:lvl5pPr>
            <a:lvl6pPr marL="2554290"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0176"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86063"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1950"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53C8AC9-3C85-4692-B3C9-1F4972FE1BA4}" type="slidenum">
              <a:rPr lang="en-US" altLang="en-US" smtClean="0"/>
              <a:pPr/>
              <a:t>13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D9952C10-CA09-4CB5-B3B9-48E6594A4F25}"/>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D01A512F-AF02-4D1F-BD45-AED90C92E1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3A37C66C-398D-4C1C-A886-4875F141033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804">
              <a:defRPr>
                <a:solidFill>
                  <a:schemeClr val="tx1"/>
                </a:solidFill>
                <a:latin typeface="Arial" panose="020B0604020202020204" pitchFamily="34" charset="0"/>
                <a:cs typeface="Arial" panose="020B0604020202020204" pitchFamily="34" charset="0"/>
              </a:defRPr>
            </a:lvl1pPr>
            <a:lvl2pPr marL="753831" indent="-289562" defTabSz="952804">
              <a:defRPr>
                <a:solidFill>
                  <a:schemeClr val="tx1"/>
                </a:solidFill>
                <a:latin typeface="Arial" panose="020B0604020202020204" pitchFamily="34" charset="0"/>
                <a:cs typeface="Arial" panose="020B0604020202020204" pitchFamily="34" charset="0"/>
              </a:defRPr>
            </a:lvl2pPr>
            <a:lvl3pPr marL="1159865" indent="-231326" defTabSz="952804">
              <a:defRPr>
                <a:solidFill>
                  <a:schemeClr val="tx1"/>
                </a:solidFill>
                <a:latin typeface="Arial" panose="020B0604020202020204" pitchFamily="34" charset="0"/>
                <a:cs typeface="Arial" panose="020B0604020202020204" pitchFamily="34" charset="0"/>
              </a:defRPr>
            </a:lvl3pPr>
            <a:lvl4pPr marL="1624133" indent="-231326" defTabSz="952804">
              <a:defRPr>
                <a:solidFill>
                  <a:schemeClr val="tx1"/>
                </a:solidFill>
                <a:latin typeface="Arial" panose="020B0604020202020204" pitchFamily="34" charset="0"/>
                <a:cs typeface="Arial" panose="020B0604020202020204" pitchFamily="34" charset="0"/>
              </a:defRPr>
            </a:lvl4pPr>
            <a:lvl5pPr marL="2088403" indent="-231326" defTabSz="952804">
              <a:defRPr>
                <a:solidFill>
                  <a:schemeClr val="tx1"/>
                </a:solidFill>
                <a:latin typeface="Arial" panose="020B0604020202020204" pitchFamily="34" charset="0"/>
                <a:cs typeface="Arial" panose="020B0604020202020204" pitchFamily="34" charset="0"/>
              </a:defRPr>
            </a:lvl5pPr>
            <a:lvl6pPr marL="2554290"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0176"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86063"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51950" indent="-231326" defTabSz="952804"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53C8AC9-3C85-4692-B3C9-1F4972FE1BA4}" type="slidenum">
              <a:rPr lang="en-US" altLang="en-US" smtClean="0"/>
              <a:pPr/>
              <a:t>14</a:t>
            </a:fld>
            <a:endParaRPr lang="en-US" altLang="en-US"/>
          </a:p>
        </p:txBody>
      </p:sp>
    </p:spTree>
    <p:extLst>
      <p:ext uri="{BB962C8B-B14F-4D97-AF65-F5344CB8AC3E}">
        <p14:creationId xmlns:p14="http://schemas.microsoft.com/office/powerpoint/2010/main" val="3099895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28D789C-9423-44EE-873D-8A885B3223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a:solidFill>
                  <a:schemeClr val="tx1"/>
                </a:solidFill>
                <a:latin typeface="Arial" panose="020B0604020202020204" pitchFamily="34" charset="0"/>
                <a:cs typeface="Arial" panose="020B0604020202020204" pitchFamily="34" charset="0"/>
              </a:defRPr>
            </a:lvl1pPr>
            <a:lvl2pPr marL="728663" indent="-277813" defTabSz="919163">
              <a:defRPr>
                <a:solidFill>
                  <a:schemeClr val="tx1"/>
                </a:solidFill>
                <a:latin typeface="Arial" panose="020B0604020202020204" pitchFamily="34" charset="0"/>
                <a:cs typeface="Arial" panose="020B0604020202020204" pitchFamily="34" charset="0"/>
              </a:defRPr>
            </a:lvl2pPr>
            <a:lvl3pPr marL="1122363" indent="-222250" defTabSz="919163">
              <a:defRPr>
                <a:solidFill>
                  <a:schemeClr val="tx1"/>
                </a:solidFill>
                <a:latin typeface="Arial" panose="020B0604020202020204" pitchFamily="34" charset="0"/>
                <a:cs typeface="Arial" panose="020B0604020202020204" pitchFamily="34" charset="0"/>
              </a:defRPr>
            </a:lvl3pPr>
            <a:lvl4pPr marL="1571625" indent="-222250" defTabSz="919163">
              <a:defRPr>
                <a:solidFill>
                  <a:schemeClr val="tx1"/>
                </a:solidFill>
                <a:latin typeface="Arial" panose="020B0604020202020204" pitchFamily="34" charset="0"/>
                <a:cs typeface="Arial" panose="020B0604020202020204" pitchFamily="34" charset="0"/>
              </a:defRPr>
            </a:lvl4pPr>
            <a:lvl5pPr marL="2020888" indent="-222250" defTabSz="919163">
              <a:defRPr>
                <a:solidFill>
                  <a:schemeClr val="tx1"/>
                </a:solidFill>
                <a:latin typeface="Arial" panose="020B0604020202020204" pitchFamily="34" charset="0"/>
                <a:cs typeface="Arial" panose="020B0604020202020204" pitchFamily="34" charset="0"/>
              </a:defRPr>
            </a:lvl5pPr>
            <a:lvl6pPr marL="2478088" indent="-222250" defTabSz="9191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35288" indent="-222250" defTabSz="9191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92488" indent="-222250" defTabSz="9191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49688" indent="-222250" defTabSz="9191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F5D1264-D2A9-4C83-A880-C035D8F75D1B}" type="slidenum">
              <a:rPr lang="en-US" altLang="en-US"/>
              <a:pPr/>
              <a:t>15</a:t>
            </a:fld>
            <a:endParaRPr lang="en-US" altLang="en-US"/>
          </a:p>
        </p:txBody>
      </p:sp>
      <p:sp>
        <p:nvSpPr>
          <p:cNvPr id="26627" name="Rectangle 2">
            <a:extLst>
              <a:ext uri="{FF2B5EF4-FFF2-40B4-BE49-F238E27FC236}">
                <a16:creationId xmlns:a16="http://schemas.microsoft.com/office/drawing/2014/main" id="{017CEB19-0FAE-4A47-838E-2AA0C113C699}"/>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D3709557-EAE5-44A7-89E4-044DE02F46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C28D7B84-E20B-4BA4-BBCF-75796E50B978}"/>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DF56772D-B04E-4719-8E4F-8509EB408D9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6868" name="Slide Number Placeholder 3">
            <a:extLst>
              <a:ext uri="{FF2B5EF4-FFF2-40B4-BE49-F238E27FC236}">
                <a16:creationId xmlns:a16="http://schemas.microsoft.com/office/drawing/2014/main" id="{6CDEBBBD-DE17-46F9-8927-2A8054CDF6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33425" indent="-280988" defTabSz="927100">
              <a:defRPr>
                <a:solidFill>
                  <a:schemeClr val="tx1"/>
                </a:solidFill>
                <a:latin typeface="Arial" panose="020B0604020202020204" pitchFamily="34" charset="0"/>
                <a:cs typeface="Arial" panose="020B0604020202020204" pitchFamily="34" charset="0"/>
              </a:defRPr>
            </a:lvl2pPr>
            <a:lvl3pPr marL="1128713" indent="-223838" defTabSz="927100">
              <a:defRPr>
                <a:solidFill>
                  <a:schemeClr val="tx1"/>
                </a:solidFill>
                <a:latin typeface="Arial" panose="020B0604020202020204" pitchFamily="34" charset="0"/>
                <a:cs typeface="Arial" panose="020B0604020202020204" pitchFamily="34" charset="0"/>
              </a:defRPr>
            </a:lvl3pPr>
            <a:lvl4pPr marL="1579563" indent="-223838" defTabSz="927100">
              <a:defRPr>
                <a:solidFill>
                  <a:schemeClr val="tx1"/>
                </a:solidFill>
                <a:latin typeface="Arial" panose="020B0604020202020204" pitchFamily="34" charset="0"/>
                <a:cs typeface="Arial" panose="020B0604020202020204" pitchFamily="34" charset="0"/>
              </a:defRPr>
            </a:lvl4pPr>
            <a:lvl5pPr marL="2032000" indent="-223838" defTabSz="927100">
              <a:defRPr>
                <a:solidFill>
                  <a:schemeClr val="tx1"/>
                </a:solidFill>
                <a:latin typeface="Arial" panose="020B0604020202020204" pitchFamily="34" charset="0"/>
                <a:cs typeface="Arial" panose="020B0604020202020204" pitchFamily="34" charset="0"/>
              </a:defRPr>
            </a:lvl5pPr>
            <a:lvl6pPr marL="24892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464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036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60800" indent="-223838"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DA0B3EA-D5B5-4338-BCF9-16B48295A7C4}" type="slidenum">
              <a:rPr lang="en-US" altLang="en-US"/>
              <a:pPr/>
              <a:t>16</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428047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564106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2844126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3684446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3337421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3840995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820333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631975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1463692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144045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69EFD9-07B2-4257-8A83-CB708D13A19C}" type="datetimeFigureOut">
              <a:rPr lang="en-US" smtClean="0"/>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680939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69EFD9-07B2-4257-8A83-CB708D13A19C}" type="datetimeFigureOut">
              <a:rPr lang="en-US" smtClean="0"/>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60889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69EFD9-07B2-4257-8A83-CB708D13A19C}" type="datetimeFigureOut">
              <a:rPr lang="en-US" smtClean="0"/>
              <a:t>8/19/2021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242069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69EFD9-07B2-4257-8A83-CB708D13A19C}" type="datetimeFigureOut">
              <a:rPr lang="en-US" smtClean="0"/>
              <a:t>8/19/2021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402597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9EFD9-07B2-4257-8A83-CB708D13A19C}" type="datetimeFigureOut">
              <a:rPr lang="en-US" smtClean="0"/>
              <a:t>8/19/2021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357237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385471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69EFD9-07B2-4257-8A83-CB708D13A19C}" type="datetimeFigureOut">
              <a:rPr lang="en-US" smtClean="0"/>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43110-BEC3-4F32-B398-DB5A95C49400}" type="slidenum">
              <a:rPr lang="en-US" smtClean="0"/>
              <a:t>‹#›</a:t>
            </a:fld>
            <a:endParaRPr lang="en-US"/>
          </a:p>
        </p:txBody>
      </p:sp>
    </p:spTree>
    <p:extLst>
      <p:ext uri="{BB962C8B-B14F-4D97-AF65-F5344CB8AC3E}">
        <p14:creationId xmlns:p14="http://schemas.microsoft.com/office/powerpoint/2010/main" val="2172876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F69EFD9-07B2-4257-8A83-CB708D13A19C}" type="datetimeFigureOut">
              <a:rPr lang="en-US" smtClean="0"/>
              <a:t>8/19/2021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643110-BEC3-4F32-B398-DB5A95C49400}" type="slidenum">
              <a:rPr lang="en-US" smtClean="0"/>
              <a:t>‹#›</a:t>
            </a:fld>
            <a:endParaRPr lang="en-US"/>
          </a:p>
        </p:txBody>
      </p:sp>
    </p:spTree>
    <p:extLst>
      <p:ext uri="{BB962C8B-B14F-4D97-AF65-F5344CB8AC3E}">
        <p14:creationId xmlns:p14="http://schemas.microsoft.com/office/powerpoint/2010/main" val="1069743533"/>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7.emf"/><Relationship Id="rId4" Type="http://schemas.openxmlformats.org/officeDocument/2006/relationships/image" Target="../media/image1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3.wmf"/><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7">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9">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11"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2"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3"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4"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5"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6"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8" name="Google Shape;150;p1">
            <a:extLst>
              <a:ext uri="{FF2B5EF4-FFF2-40B4-BE49-F238E27FC236}">
                <a16:creationId xmlns:a16="http://schemas.microsoft.com/office/drawing/2014/main" id="{00A6CD8F-949E-4FE1-8385-42C71E7FA631}"/>
              </a:ext>
            </a:extLst>
          </p:cNvPr>
          <p:cNvSpPr txBox="1">
            <a:spLocks noGrp="1"/>
          </p:cNvSpPr>
          <p:nvPr>
            <p:ph type="ctrTitle"/>
          </p:nvPr>
        </p:nvSpPr>
        <p:spPr>
          <a:xfrm>
            <a:off x="51309" y="99777"/>
            <a:ext cx="11648049" cy="2939487"/>
          </a:xfrm>
          <a:prstGeom prst="rect">
            <a:avLst/>
          </a:prstGeom>
          <a:noFill/>
          <a:ln>
            <a:noFill/>
          </a:ln>
        </p:spPr>
        <p:txBody>
          <a:bodyPr spcFirstLastPara="1" wrap="square" lIns="91425" tIns="45700" rIns="91425" bIns="45700" anchor="ctr" anchorCtr="0">
            <a:normAutofit fontScale="90000"/>
          </a:bodyPr>
          <a:lstStyle/>
          <a:p>
            <a:pPr algn="ctr">
              <a:spcBef>
                <a:spcPts val="0"/>
              </a:spcBef>
              <a:buClr>
                <a:schemeClr val="lt1"/>
              </a:buClr>
              <a:buSzPts val="4400"/>
            </a:pPr>
            <a:r>
              <a:rPr lang="en-US" sz="5300" dirty="0">
                <a:solidFill>
                  <a:schemeClr val="accent1">
                    <a:lumMod val="40000"/>
                    <a:lumOff val="60000"/>
                  </a:schemeClr>
                </a:solidFill>
              </a:rPr>
              <a:t>ACS </a:t>
            </a:r>
            <a:br>
              <a:rPr lang="en-US" sz="5300" dirty="0">
                <a:solidFill>
                  <a:schemeClr val="accent1">
                    <a:lumMod val="40000"/>
                    <a:lumOff val="60000"/>
                  </a:schemeClr>
                </a:solidFill>
              </a:rPr>
            </a:br>
            <a:r>
              <a:rPr lang="en-US" sz="5300" dirty="0">
                <a:solidFill>
                  <a:schemeClr val="accent1">
                    <a:lumMod val="40000"/>
                    <a:lumOff val="60000"/>
                  </a:schemeClr>
                </a:solidFill>
              </a:rPr>
              <a:t>DIVISION OF POLYMER CHEMISTRY</a:t>
            </a:r>
            <a:br>
              <a:rPr lang="en-US" sz="5300" dirty="0">
                <a:cs typeface="Arial" panose="020B0604020202020204" pitchFamily="34" charset="0"/>
              </a:rPr>
            </a:br>
            <a:r>
              <a:rPr lang="en-US" sz="5300" dirty="0"/>
              <a:t>POLY Annual Business Meeting </a:t>
            </a:r>
            <a:br>
              <a:rPr lang="en-US" dirty="0"/>
            </a:br>
            <a:r>
              <a:rPr lang="en-US" sz="3600" dirty="0"/>
              <a:t>BUDGET Report for FALL 2021 by Treasurer</a:t>
            </a:r>
            <a:endParaRPr lang="en-US" dirty="0">
              <a:cs typeface="Arial" panose="020B0604020202020204" pitchFamily="34" charset="0"/>
            </a:endParaRPr>
          </a:p>
        </p:txBody>
      </p:sp>
      <p:sp>
        <p:nvSpPr>
          <p:cNvPr id="31" name="Google Shape;151;p1">
            <a:extLst>
              <a:ext uri="{FF2B5EF4-FFF2-40B4-BE49-F238E27FC236}">
                <a16:creationId xmlns:a16="http://schemas.microsoft.com/office/drawing/2014/main" id="{D1D821DA-C60B-42EC-BAF9-927A34F0B58A}"/>
              </a:ext>
            </a:extLst>
          </p:cNvPr>
          <p:cNvSpPr txBox="1">
            <a:spLocks noGrp="1"/>
          </p:cNvSpPr>
          <p:nvPr>
            <p:ph type="subTitle" idx="1"/>
          </p:nvPr>
        </p:nvSpPr>
        <p:spPr>
          <a:xfrm>
            <a:off x="1089027" y="3873110"/>
            <a:ext cx="7291388" cy="1101436"/>
          </a:xfrm>
          <a:prstGeom prst="rect">
            <a:avLst/>
          </a:prstGeom>
          <a:noFill/>
          <a:ln>
            <a:noFill/>
          </a:ln>
        </p:spPr>
        <p:txBody>
          <a:bodyPr spcFirstLastPara="1" wrap="square" lIns="91425" tIns="45700" rIns="91425" bIns="45700" anchor="t" anchorCtr="0">
            <a:normAutofit/>
          </a:bodyPr>
          <a:lstStyle/>
          <a:p>
            <a:pPr marL="0" lvl="0" indent="0" algn="r">
              <a:buSzPts val="1800"/>
            </a:pPr>
            <a:r>
              <a:rPr lang="en-US" sz="2000" dirty="0">
                <a:cs typeface="Arial" panose="020B0604020202020204" pitchFamily="34" charset="0"/>
              </a:rPr>
              <a:t>Presented by Christine Coltrain (Treasurer)</a:t>
            </a:r>
          </a:p>
          <a:p>
            <a:pPr marL="0" lvl="0" indent="0" algn="r">
              <a:buSzPts val="1800"/>
            </a:pPr>
            <a:r>
              <a:rPr lang="en-US" sz="2000" dirty="0">
                <a:cs typeface="Arial" panose="020B0604020202020204" pitchFamily="34" charset="0"/>
              </a:rPr>
              <a:t>Support from Kathy Mitchem, Lesia Pristas, and Carlee Black </a:t>
            </a:r>
          </a:p>
        </p:txBody>
      </p:sp>
      <p:sp>
        <p:nvSpPr>
          <p:cNvPr id="2" name="TextBox 1">
            <a:extLst>
              <a:ext uri="{FF2B5EF4-FFF2-40B4-BE49-F238E27FC236}">
                <a16:creationId xmlns:a16="http://schemas.microsoft.com/office/drawing/2014/main" id="{0201E8C8-1832-45C3-91BD-278AB1F0AD62}"/>
              </a:ext>
            </a:extLst>
          </p:cNvPr>
          <p:cNvSpPr txBox="1"/>
          <p:nvPr/>
        </p:nvSpPr>
        <p:spPr>
          <a:xfrm>
            <a:off x="4501881" y="5144609"/>
            <a:ext cx="1363515" cy="369332"/>
          </a:xfrm>
          <a:prstGeom prst="rect">
            <a:avLst/>
          </a:prstGeom>
          <a:noFill/>
        </p:spPr>
        <p:txBody>
          <a:bodyPr wrap="none" rtlCol="0">
            <a:spAutoFit/>
          </a:bodyPr>
          <a:lstStyle/>
          <a:p>
            <a:r>
              <a:rPr lang="en-US" dirty="0"/>
              <a:t>August 2021</a:t>
            </a:r>
          </a:p>
        </p:txBody>
      </p:sp>
      <p:pic>
        <p:nvPicPr>
          <p:cNvPr id="17" name="Picture 1">
            <a:extLst>
              <a:ext uri="{FF2B5EF4-FFF2-40B4-BE49-F238E27FC236}">
                <a16:creationId xmlns:a16="http://schemas.microsoft.com/office/drawing/2014/main" id="{A1375CEC-6C77-4EA2-8F61-559C8AE5170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582" y="99776"/>
            <a:ext cx="6318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591881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a:extLst>
              <a:ext uri="{FF2B5EF4-FFF2-40B4-BE49-F238E27FC236}">
                <a16:creationId xmlns:a16="http://schemas.microsoft.com/office/drawing/2014/main" id="{DFBD549A-3A61-46DE-9CED-57C9519561CB}"/>
              </a:ext>
            </a:extLst>
          </p:cNvPr>
          <p:cNvSpPr>
            <a:spLocks noChangeArrowheads="1"/>
          </p:cNvSpPr>
          <p:nvPr/>
        </p:nvSpPr>
        <p:spPr bwMode="auto">
          <a:xfrm>
            <a:off x="1981201" y="2209801"/>
            <a:ext cx="7908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a:latin typeface="Calibri" panose="020F0502020204030204" pitchFamily="34" charset="0"/>
                <a:cs typeface="Calibri" panose="020F0502020204030204" pitchFamily="34" charset="0"/>
              </a:rPr>
              <a:t>  </a:t>
            </a:r>
          </a:p>
        </p:txBody>
      </p:sp>
      <p:pic>
        <p:nvPicPr>
          <p:cNvPr id="9" name="Picture 1">
            <a:extLst>
              <a:ext uri="{FF2B5EF4-FFF2-40B4-BE49-F238E27FC236}">
                <a16:creationId xmlns:a16="http://schemas.microsoft.com/office/drawing/2014/main" id="{EF23B17D-44E6-4E24-A929-C47422C2ADE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4" name="Title 1">
            <a:extLst>
              <a:ext uri="{FF2B5EF4-FFF2-40B4-BE49-F238E27FC236}">
                <a16:creationId xmlns:a16="http://schemas.microsoft.com/office/drawing/2014/main" id="{49D7BC52-476B-4101-A128-ADB59102D9BA}"/>
              </a:ext>
            </a:extLst>
          </p:cNvPr>
          <p:cNvSpPr txBox="1">
            <a:spLocks/>
          </p:cNvSpPr>
          <p:nvPr/>
        </p:nvSpPr>
        <p:spPr>
          <a:xfrm>
            <a:off x="1489016" y="150705"/>
            <a:ext cx="6670668" cy="93186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2400" b="1" dirty="0">
                <a:solidFill>
                  <a:schemeClr val="accent1">
                    <a:lumMod val="50000"/>
                  </a:schemeClr>
                </a:solidFill>
                <a:latin typeface="Arial" panose="020B0604020202020204" pitchFamily="34" charset="0"/>
                <a:cs typeface="Arial" panose="020B0604020202020204" pitchFamily="34" charset="0"/>
              </a:rPr>
              <a:t>2021 APPROVED BUDGET AND ACTIVITY (continued)</a:t>
            </a:r>
            <a:endParaRPr lang="en-US" sz="2400" dirty="0">
              <a:solidFill>
                <a:schemeClr val="accent1">
                  <a:lumMod val="50000"/>
                </a:schemeClr>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6743C89-9487-489E-84FB-EEBE53CCC893}"/>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pic>
        <p:nvPicPr>
          <p:cNvPr id="3" name="Picture 2">
            <a:extLst>
              <a:ext uri="{FF2B5EF4-FFF2-40B4-BE49-F238E27FC236}">
                <a16:creationId xmlns:a16="http://schemas.microsoft.com/office/drawing/2014/main" id="{314976D3-D933-4862-9B86-41E3AED3006F}"/>
              </a:ext>
            </a:extLst>
          </p:cNvPr>
          <p:cNvPicPr>
            <a:picLocks noChangeAspect="1"/>
          </p:cNvPicPr>
          <p:nvPr/>
        </p:nvPicPr>
        <p:blipFill>
          <a:blip r:embed="rId3"/>
          <a:stretch>
            <a:fillRect/>
          </a:stretch>
        </p:blipFill>
        <p:spPr>
          <a:xfrm>
            <a:off x="896833" y="1267913"/>
            <a:ext cx="7610059" cy="4331698"/>
          </a:xfrm>
          <a:prstGeom prst="rect">
            <a:avLst/>
          </a:prstGeom>
        </p:spPr>
      </p:pic>
      <p:sp>
        <p:nvSpPr>
          <p:cNvPr id="15" name="TextBox 14">
            <a:extLst>
              <a:ext uri="{FF2B5EF4-FFF2-40B4-BE49-F238E27FC236}">
                <a16:creationId xmlns:a16="http://schemas.microsoft.com/office/drawing/2014/main" id="{310E36AB-4B5B-4535-8457-9E3597B711ED}"/>
              </a:ext>
            </a:extLst>
          </p:cNvPr>
          <p:cNvSpPr txBox="1">
            <a:spLocks noChangeArrowheads="1"/>
          </p:cNvSpPr>
          <p:nvPr/>
        </p:nvSpPr>
        <p:spPr bwMode="auto">
          <a:xfrm>
            <a:off x="9039299" y="928315"/>
            <a:ext cx="2606136" cy="5001369"/>
          </a:xfrm>
          <a:prstGeom prst="rect">
            <a:avLst/>
          </a:prstGeom>
          <a:noFill/>
          <a:ln w="285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73038" indent="-173038">
              <a:spcAft>
                <a:spcPts val="600"/>
              </a:spcAft>
              <a:buFont typeface="Arial" panose="020B0604020202020204" pitchFamily="34" charset="0"/>
              <a:buChar char="•"/>
            </a:pPr>
            <a:r>
              <a:rPr lang="en-US" altLang="en-US" sz="1600" b="1" dirty="0"/>
              <a:t>GA/Library</a:t>
            </a:r>
            <a:r>
              <a:rPr lang="en-US" altLang="en-US" sz="1600" i="1" dirty="0"/>
              <a:t>: </a:t>
            </a:r>
            <a:r>
              <a:rPr lang="en-US" sz="1600" dirty="0">
                <a:solidFill>
                  <a:schemeClr val="tx1"/>
                </a:solidFill>
              </a:rPr>
              <a:t>A few Library’s have dropped their subscription to the Graphical Abstract this year</a:t>
            </a:r>
            <a:endParaRPr lang="en-US" altLang="en-US" sz="1600" dirty="0">
              <a:highlight>
                <a:srgbClr val="FFFF00"/>
              </a:highlight>
            </a:endParaRPr>
          </a:p>
          <a:p>
            <a:pPr marL="173038" indent="-173038">
              <a:spcAft>
                <a:spcPts val="600"/>
              </a:spcAft>
              <a:buFont typeface="Arial" panose="020B0604020202020204" pitchFamily="34" charset="0"/>
              <a:buChar char="•"/>
            </a:pPr>
            <a:r>
              <a:rPr lang="en-US" altLang="en-US" sz="1600" b="1" dirty="0"/>
              <a:t>Membership</a:t>
            </a:r>
            <a:r>
              <a:rPr lang="en-US" altLang="en-US" sz="1600" dirty="0"/>
              <a:t>: Received $7k IPG Grant “Three Minute Pitch Competition” in 2020– in progress to use this in 2021.</a:t>
            </a:r>
          </a:p>
          <a:p>
            <a:pPr marL="173038" indent="-173038">
              <a:spcAft>
                <a:spcPts val="600"/>
              </a:spcAft>
              <a:buFont typeface="Arial" panose="020B0604020202020204" pitchFamily="34" charset="0"/>
              <a:buChar char="•"/>
            </a:pPr>
            <a:r>
              <a:rPr lang="en-US" altLang="en-US" sz="1600" b="1" dirty="0"/>
              <a:t>Awards: </a:t>
            </a:r>
            <a:r>
              <a:rPr lang="en-US" sz="1600" dirty="0">
                <a:latin typeface="Arial" panose="020B0604020202020204" pitchFamily="34" charset="0"/>
                <a:cs typeface="Arial" panose="020B0604020202020204" pitchFamily="34" charset="0"/>
              </a:rPr>
              <a:t>Additional award expenses due to postponed (from 2020) awards.</a:t>
            </a:r>
            <a:r>
              <a:rPr lang="en-US" altLang="en-US" sz="1600" dirty="0"/>
              <a:t> Most expenses occur in the Fall.</a:t>
            </a:r>
          </a:p>
          <a:p>
            <a:pPr marL="173038" indent="-173038">
              <a:spcAft>
                <a:spcPts val="600"/>
              </a:spcAft>
              <a:buFont typeface="Arial" panose="020B0604020202020204" pitchFamily="34" charset="0"/>
              <a:buChar char="•"/>
            </a:pPr>
            <a:r>
              <a:rPr lang="en-US" altLang="en-US" sz="1600" b="1" dirty="0"/>
              <a:t>Education: </a:t>
            </a:r>
            <a:r>
              <a:rPr lang="en-US" sz="1600" dirty="0">
                <a:solidFill>
                  <a:schemeClr val="tx1"/>
                </a:solidFill>
              </a:rPr>
              <a:t>POLYED checking account was closed.</a:t>
            </a:r>
            <a:endParaRPr lang="en-US" altLang="en-US" sz="1600" dirty="0"/>
          </a:p>
        </p:txBody>
      </p:sp>
    </p:spTree>
    <p:extLst>
      <p:ext uri="{BB962C8B-B14F-4D97-AF65-F5344CB8AC3E}">
        <p14:creationId xmlns:p14="http://schemas.microsoft.com/office/powerpoint/2010/main" val="68661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11">
            <a:extLst>
              <a:ext uri="{FF2B5EF4-FFF2-40B4-BE49-F238E27FC236}">
                <a16:creationId xmlns:a16="http://schemas.microsoft.com/office/drawing/2014/main" id="{51CB18F9-3379-4E0C-B86F-0D8B84B176BE}"/>
              </a:ext>
            </a:extLst>
          </p:cNvPr>
          <p:cNvSpPr>
            <a:spLocks noChangeArrowheads="1"/>
          </p:cNvSpPr>
          <p:nvPr/>
        </p:nvSpPr>
        <p:spPr bwMode="auto">
          <a:xfrm>
            <a:off x="2203087" y="228599"/>
            <a:ext cx="6172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382588" indent="-182563">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566738" indent="-182563">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749300" indent="-182563">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931863" indent="-182563">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1389063" indent="-182563"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1846263" indent="-182563"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2303463" indent="-182563"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2760663" indent="-182563"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eaLnBrk="1" hangingPunct="1">
              <a:lnSpc>
                <a:spcPct val="100000"/>
              </a:lnSpc>
              <a:spcBef>
                <a:spcPct val="0"/>
              </a:spcBef>
              <a:spcAft>
                <a:spcPct val="0"/>
              </a:spcAft>
              <a:buClrTx/>
              <a:buSzTx/>
              <a:buFontTx/>
              <a:buNone/>
            </a:pPr>
            <a:r>
              <a:rPr lang="en-US" altLang="en-US" sz="3200" b="1" dirty="0">
                <a:solidFill>
                  <a:schemeClr val="tx1"/>
                </a:solidFill>
                <a:latin typeface="Arial" panose="020B0604020202020204" pitchFamily="34" charset="0"/>
              </a:rPr>
              <a:t>Non-Profit Status Maintained</a:t>
            </a:r>
          </a:p>
          <a:p>
            <a:pPr eaLnBrk="1" hangingPunct="1">
              <a:lnSpc>
                <a:spcPct val="100000"/>
              </a:lnSpc>
              <a:spcBef>
                <a:spcPct val="0"/>
              </a:spcBef>
              <a:spcAft>
                <a:spcPct val="0"/>
              </a:spcAft>
              <a:buClrTx/>
              <a:buSzTx/>
              <a:buFontTx/>
              <a:buNone/>
            </a:pPr>
            <a:r>
              <a:rPr lang="en-US" altLang="en-US" sz="3200" b="1" dirty="0">
                <a:solidFill>
                  <a:schemeClr val="tx1"/>
                </a:solidFill>
                <a:latin typeface="Arial" panose="020B0604020202020204" pitchFamily="34" charset="0"/>
              </a:rPr>
              <a:t>10 Year (YE) Snap-Shot</a:t>
            </a:r>
          </a:p>
        </p:txBody>
      </p:sp>
      <p:sp>
        <p:nvSpPr>
          <p:cNvPr id="38916" name="Line 5">
            <a:extLst>
              <a:ext uri="{FF2B5EF4-FFF2-40B4-BE49-F238E27FC236}">
                <a16:creationId xmlns:a16="http://schemas.microsoft.com/office/drawing/2014/main" id="{9B9CA2E0-71D2-41F2-A8F5-FCB6B98AC86A}"/>
              </a:ext>
            </a:extLst>
          </p:cNvPr>
          <p:cNvSpPr>
            <a:spLocks noChangeShapeType="1"/>
          </p:cNvSpPr>
          <p:nvPr/>
        </p:nvSpPr>
        <p:spPr bwMode="auto">
          <a:xfrm rot="16200000" flipH="1">
            <a:off x="5568950" y="-2362200"/>
            <a:ext cx="0" cy="71628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17" name="Line 6">
            <a:extLst>
              <a:ext uri="{FF2B5EF4-FFF2-40B4-BE49-F238E27FC236}">
                <a16:creationId xmlns:a16="http://schemas.microsoft.com/office/drawing/2014/main" id="{C4C9D8DA-5550-4271-B659-6233EBC4B4DB}"/>
              </a:ext>
            </a:extLst>
          </p:cNvPr>
          <p:cNvSpPr>
            <a:spLocks noChangeShapeType="1"/>
          </p:cNvSpPr>
          <p:nvPr/>
        </p:nvSpPr>
        <p:spPr bwMode="auto">
          <a:xfrm rot="16200000">
            <a:off x="5759450" y="-2552700"/>
            <a:ext cx="0" cy="78486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Rectangle 17">
            <a:extLst>
              <a:ext uri="{FF2B5EF4-FFF2-40B4-BE49-F238E27FC236}">
                <a16:creationId xmlns:a16="http://schemas.microsoft.com/office/drawing/2014/main" id="{D5EACEE4-5A47-48A0-B594-98F84F56AC10}"/>
              </a:ext>
            </a:extLst>
          </p:cNvPr>
          <p:cNvSpPr>
            <a:spLocks noChangeArrowheads="1"/>
          </p:cNvSpPr>
          <p:nvPr/>
        </p:nvSpPr>
        <p:spPr bwMode="auto">
          <a:xfrm>
            <a:off x="1957388" y="5264151"/>
            <a:ext cx="8299450"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defRPr/>
            </a:pPr>
            <a:r>
              <a:rPr lang="en-US" altLang="en-US" dirty="0">
                <a:ln w="0"/>
                <a:effectLst>
                  <a:outerShdw blurRad="38100" dist="19050" dir="2700000" algn="tl" rotWithShape="0">
                    <a:schemeClr val="dk1">
                      <a:alpha val="40000"/>
                    </a:schemeClr>
                  </a:outerShdw>
                </a:effectLst>
                <a:latin typeface="Arial" panose="020B0604020202020204" pitchFamily="34" charset="0"/>
              </a:rPr>
              <a:t>2021 June Checking Balance:  $256k </a:t>
            </a:r>
          </a:p>
          <a:p>
            <a:pPr marL="285750" indent="-285750">
              <a:buFont typeface="Arial" panose="020B0604020202020204" pitchFamily="34" charset="0"/>
              <a:buChar char="•"/>
              <a:defRPr/>
            </a:pPr>
            <a:r>
              <a:rPr lang="en-US" altLang="en-US" dirty="0">
                <a:ln w="0"/>
                <a:effectLst>
                  <a:outerShdw blurRad="38100" dist="19050" dir="2700000" algn="tl" rotWithShape="0">
                    <a:schemeClr val="dk1">
                      <a:alpha val="40000"/>
                    </a:schemeClr>
                  </a:outerShdw>
                </a:effectLst>
                <a:latin typeface="Arial" panose="020B0604020202020204" pitchFamily="34" charset="0"/>
              </a:rPr>
              <a:t>2021 July Investment Balance:  $1,310k</a:t>
            </a:r>
          </a:p>
          <a:p>
            <a:pPr lvl="1">
              <a:defRPr/>
            </a:pPr>
            <a:r>
              <a:rPr lang="en-US" altLang="en-US" i="1" dirty="0">
                <a:ln w="0"/>
                <a:solidFill>
                  <a:schemeClr val="accent1">
                    <a:lumMod val="50000"/>
                  </a:schemeClr>
                </a:solidFill>
                <a:effectLst>
                  <a:outerShdw blurRad="38100" dist="19050" dir="2700000" algn="tl" rotWithShape="0">
                    <a:schemeClr val="dk1">
                      <a:alpha val="40000"/>
                    </a:schemeClr>
                  </a:outerShdw>
                </a:effectLst>
                <a:latin typeface="Arial" panose="020B0604020202020204" pitchFamily="34" charset="0"/>
              </a:rPr>
              <a:t>These remain healthy</a:t>
            </a:r>
          </a:p>
        </p:txBody>
      </p:sp>
      <p:pic>
        <p:nvPicPr>
          <p:cNvPr id="11" name="Picture 1">
            <a:extLst>
              <a:ext uri="{FF2B5EF4-FFF2-40B4-BE49-F238E27FC236}">
                <a16:creationId xmlns:a16="http://schemas.microsoft.com/office/drawing/2014/main" id="{E09EDF80-9275-40F1-BDE9-74787E989AB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pic>
        <p:nvPicPr>
          <p:cNvPr id="2" name="Picture 1">
            <a:extLst>
              <a:ext uri="{FF2B5EF4-FFF2-40B4-BE49-F238E27FC236}">
                <a16:creationId xmlns:a16="http://schemas.microsoft.com/office/drawing/2014/main" id="{226EAE50-9FA6-49CD-8D9B-004AB5899012}"/>
              </a:ext>
            </a:extLst>
          </p:cNvPr>
          <p:cNvPicPr>
            <a:picLocks noChangeAspect="1"/>
          </p:cNvPicPr>
          <p:nvPr/>
        </p:nvPicPr>
        <p:blipFill>
          <a:blip r:embed="rId4"/>
          <a:stretch>
            <a:fillRect/>
          </a:stretch>
        </p:blipFill>
        <p:spPr>
          <a:xfrm>
            <a:off x="1344367" y="1861858"/>
            <a:ext cx="6115812" cy="2973324"/>
          </a:xfrm>
          <a:prstGeom prst="rect">
            <a:avLst/>
          </a:prstGeom>
        </p:spPr>
      </p:pic>
      <p:sp>
        <p:nvSpPr>
          <p:cNvPr id="13" name="Rounded Rectangle 9">
            <a:extLst>
              <a:ext uri="{FF2B5EF4-FFF2-40B4-BE49-F238E27FC236}">
                <a16:creationId xmlns:a16="http://schemas.microsoft.com/office/drawing/2014/main" id="{04F1BED6-F093-45A6-A66A-0470294C9D8D}"/>
              </a:ext>
            </a:extLst>
          </p:cNvPr>
          <p:cNvSpPr/>
          <p:nvPr/>
        </p:nvSpPr>
        <p:spPr>
          <a:xfrm>
            <a:off x="7988079" y="1600201"/>
            <a:ext cx="2324541" cy="3886200"/>
          </a:xfrm>
          <a:prstGeom prst="roundRect">
            <a:avLst/>
          </a:prstGeom>
          <a:solidFill>
            <a:schemeClr val="bg2"/>
          </a:solidFill>
        </p:spPr>
        <p:style>
          <a:lnRef idx="2">
            <a:schemeClr val="accent2"/>
          </a:lnRef>
          <a:fillRef idx="1">
            <a:schemeClr val="lt1"/>
          </a:fillRef>
          <a:effectRef idx="0">
            <a:schemeClr val="accent2"/>
          </a:effectRef>
          <a:fontRef idx="minor">
            <a:schemeClr val="dk1"/>
          </a:fontRef>
        </p:style>
        <p:txBody>
          <a:bodyPr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endParaRPr lang="en-US"/>
          </a:p>
        </p:txBody>
      </p:sp>
      <p:sp>
        <p:nvSpPr>
          <p:cNvPr id="14" name="Rectangle 5">
            <a:extLst>
              <a:ext uri="{FF2B5EF4-FFF2-40B4-BE49-F238E27FC236}">
                <a16:creationId xmlns:a16="http://schemas.microsoft.com/office/drawing/2014/main" id="{877BC44F-420B-4005-BC17-526175BB6819}"/>
              </a:ext>
            </a:extLst>
          </p:cNvPr>
          <p:cNvSpPr>
            <a:spLocks noChangeArrowheads="1"/>
          </p:cNvSpPr>
          <p:nvPr/>
        </p:nvSpPr>
        <p:spPr bwMode="auto">
          <a:xfrm>
            <a:off x="7988080" y="4556126"/>
            <a:ext cx="24497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400" b="1" dirty="0"/>
              <a:t>UP 81k</a:t>
            </a:r>
          </a:p>
          <a:p>
            <a:r>
              <a:rPr lang="en-US" altLang="en-US" sz="1400" b="1" dirty="0"/>
              <a:t>Investments cashed: 272k </a:t>
            </a:r>
          </a:p>
        </p:txBody>
      </p:sp>
      <p:pic>
        <p:nvPicPr>
          <p:cNvPr id="15" name="Picture 14">
            <a:extLst>
              <a:ext uri="{FF2B5EF4-FFF2-40B4-BE49-F238E27FC236}">
                <a16:creationId xmlns:a16="http://schemas.microsoft.com/office/drawing/2014/main" id="{E49DD04C-8BE0-4E08-9802-4B12F6B68BF5}"/>
              </a:ext>
            </a:extLst>
          </p:cNvPr>
          <p:cNvPicPr>
            <a:picLocks noChangeAspect="1"/>
          </p:cNvPicPr>
          <p:nvPr/>
        </p:nvPicPr>
        <p:blipFill>
          <a:blip r:embed="rId5"/>
          <a:stretch>
            <a:fillRect/>
          </a:stretch>
        </p:blipFill>
        <p:spPr>
          <a:xfrm>
            <a:off x="8171420" y="1839029"/>
            <a:ext cx="1613300" cy="2628048"/>
          </a:xfrm>
          <a:prstGeom prst="rect">
            <a:avLst/>
          </a:prstGeom>
        </p:spPr>
      </p:pic>
      <p:sp>
        <p:nvSpPr>
          <p:cNvPr id="16" name="Rectangle 15">
            <a:extLst>
              <a:ext uri="{FF2B5EF4-FFF2-40B4-BE49-F238E27FC236}">
                <a16:creationId xmlns:a16="http://schemas.microsoft.com/office/drawing/2014/main" id="{1AD37C67-556E-4D83-93B2-F1AA464DDBEE}"/>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spTree>
    <p:extLst>
      <p:ext uri="{BB962C8B-B14F-4D97-AF65-F5344CB8AC3E}">
        <p14:creationId xmlns:p14="http://schemas.microsoft.com/office/powerpoint/2010/main" val="291462050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6F1D1D-653D-4079-A473-48EF75C1F68C}"/>
              </a:ext>
            </a:extLst>
          </p:cNvPr>
          <p:cNvSpPr txBox="1"/>
          <p:nvPr/>
        </p:nvSpPr>
        <p:spPr>
          <a:xfrm>
            <a:off x="1414336" y="1528107"/>
            <a:ext cx="10690578" cy="4062651"/>
          </a:xfrm>
          <a:prstGeom prst="rect">
            <a:avLst/>
          </a:prstGeom>
          <a:noFill/>
        </p:spPr>
        <p:txBody>
          <a:bodyPr wrap="square">
            <a:spAutoFit/>
          </a:bodyPr>
          <a:lstStyle/>
          <a:p>
            <a:pPr marL="285750" indent="-285750">
              <a:buClr>
                <a:srgbClr val="C00000"/>
              </a:buClr>
              <a:buFont typeface="Wingdings" panose="05000000000000000000" pitchFamily="2" charset="2"/>
              <a:buChar char="q"/>
              <a:defRPr/>
            </a:pPr>
            <a:r>
              <a:rPr lang="en-US" sz="2000" b="1" dirty="0"/>
              <a:t>2021 Budget YTD</a:t>
            </a:r>
          </a:p>
          <a:p>
            <a:pPr marL="800100" lvl="1" indent="-342900">
              <a:buClr>
                <a:srgbClr val="C00000"/>
              </a:buClr>
              <a:buFont typeface="Wingdings" panose="05000000000000000000" pitchFamily="2" charset="2"/>
              <a:buChar char="ü"/>
              <a:defRPr/>
            </a:pPr>
            <a:r>
              <a:rPr lang="en-US" sz="2000" dirty="0"/>
              <a:t>Continued decline in revenues from ACS dues.</a:t>
            </a:r>
          </a:p>
          <a:p>
            <a:pPr marL="800100" lvl="1" indent="-342900">
              <a:buClr>
                <a:srgbClr val="C00000"/>
              </a:buClr>
              <a:buFont typeface="Wingdings" panose="05000000000000000000" pitchFamily="2" charset="2"/>
              <a:buChar char="ü"/>
              <a:defRPr/>
            </a:pPr>
            <a:r>
              <a:rPr lang="en-US" sz="2000" dirty="0"/>
              <a:t>ACS helped the Divisions significantly by providing a “bonus Allocation”.</a:t>
            </a:r>
          </a:p>
          <a:p>
            <a:pPr marL="800100" lvl="1" indent="-342900">
              <a:buClr>
                <a:srgbClr val="C00000"/>
              </a:buClr>
              <a:buFont typeface="Wingdings" panose="05000000000000000000" pitchFamily="2" charset="2"/>
              <a:buChar char="ü"/>
              <a:defRPr/>
            </a:pPr>
            <a:r>
              <a:rPr lang="en-US" sz="2000" dirty="0"/>
              <a:t>In-person meeting cancellations significantly lowered expenses.</a:t>
            </a:r>
          </a:p>
          <a:p>
            <a:pPr marL="800100" lvl="1" indent="-342900">
              <a:buClr>
                <a:srgbClr val="C00000"/>
              </a:buClr>
              <a:buFont typeface="Wingdings" panose="05000000000000000000" pitchFamily="2" charset="2"/>
              <a:buChar char="ü"/>
              <a:defRPr/>
            </a:pPr>
            <a:r>
              <a:rPr lang="en-US" sz="2000" dirty="0"/>
              <a:t>Workshops were mostly cancelled and will provided only modest revenue.</a:t>
            </a:r>
          </a:p>
          <a:p>
            <a:pPr marL="800100" lvl="1" indent="-342900">
              <a:buClr>
                <a:srgbClr val="C00000"/>
              </a:buClr>
              <a:buFont typeface="Wingdings" panose="05000000000000000000" pitchFamily="2" charset="2"/>
              <a:buChar char="ü"/>
              <a:defRPr/>
            </a:pPr>
            <a:r>
              <a:rPr lang="en-US" sz="2000" dirty="0"/>
              <a:t>Income received in 2020 from Sponsors is being expensed in 2021/2022.</a:t>
            </a:r>
          </a:p>
          <a:p>
            <a:pPr marL="800100" lvl="1" indent="-342900">
              <a:buClr>
                <a:srgbClr val="C00000"/>
              </a:buClr>
              <a:buFont typeface="Wingdings" panose="05000000000000000000" pitchFamily="2" charset="2"/>
              <a:buChar char="ü"/>
              <a:defRPr/>
            </a:pPr>
            <a:r>
              <a:rPr lang="en-US" sz="2000" dirty="0"/>
              <a:t>Both the checking and investment accounts remain healthy.</a:t>
            </a:r>
          </a:p>
          <a:p>
            <a:pPr marL="800100" lvl="1" indent="-342900">
              <a:buClr>
                <a:srgbClr val="C00000"/>
              </a:buClr>
              <a:buFont typeface="Wingdings" panose="05000000000000000000" pitchFamily="2" charset="2"/>
              <a:buChar char="ü"/>
              <a:defRPr/>
            </a:pPr>
            <a:endParaRPr lang="en-US" sz="2000" b="1" i="1" dirty="0">
              <a:solidFill>
                <a:schemeClr val="accent1">
                  <a:lumMod val="50000"/>
                </a:schemeClr>
              </a:solidFill>
            </a:endParaRPr>
          </a:p>
          <a:p>
            <a:pPr marL="342900" indent="-342900">
              <a:buClr>
                <a:srgbClr val="C00000"/>
              </a:buClr>
              <a:buFont typeface="Wingdings" panose="05000000000000000000" pitchFamily="2" charset="2"/>
              <a:buChar char="q"/>
              <a:defRPr/>
            </a:pPr>
            <a:r>
              <a:rPr lang="en-US" sz="2000" b="1" dirty="0">
                <a:solidFill>
                  <a:schemeClr val="accent1">
                    <a:lumMod val="50000"/>
                  </a:schemeClr>
                </a:solidFill>
              </a:rPr>
              <a:t>The ACS Report for 2021 has been filed </a:t>
            </a:r>
          </a:p>
          <a:p>
            <a:pPr marL="342900" indent="-342900">
              <a:buClr>
                <a:srgbClr val="C00000"/>
              </a:buClr>
              <a:buFont typeface="Wingdings" panose="05000000000000000000" pitchFamily="2" charset="2"/>
              <a:buChar char="q"/>
              <a:defRPr/>
            </a:pPr>
            <a:r>
              <a:rPr lang="en-US" sz="2000" b="1" dirty="0">
                <a:solidFill>
                  <a:schemeClr val="accent1">
                    <a:lumMod val="50000"/>
                  </a:schemeClr>
                </a:solidFill>
              </a:rPr>
              <a:t>The 2021 Tax forms 990 have been filed with the IRS</a:t>
            </a:r>
          </a:p>
          <a:p>
            <a:pPr marL="342900" indent="-342900">
              <a:buClr>
                <a:srgbClr val="C00000"/>
              </a:buClr>
              <a:buFont typeface="Wingdings" panose="05000000000000000000" pitchFamily="2" charset="2"/>
              <a:buChar char="q"/>
              <a:defRPr/>
            </a:pPr>
            <a:endParaRPr lang="en-US" sz="2000" b="1" i="1" dirty="0">
              <a:solidFill>
                <a:schemeClr val="accent1">
                  <a:lumMod val="50000"/>
                </a:schemeClr>
              </a:solidFill>
            </a:endParaRPr>
          </a:p>
          <a:p>
            <a:pPr marL="342900" indent="-342900">
              <a:buClr>
                <a:srgbClr val="C00000"/>
              </a:buClr>
              <a:buFont typeface="Wingdings" panose="05000000000000000000" pitchFamily="2" charset="2"/>
              <a:buChar char="q"/>
              <a:defRPr/>
            </a:pPr>
            <a:r>
              <a:rPr lang="en-US" sz="2000" b="1" i="1" dirty="0">
                <a:solidFill>
                  <a:schemeClr val="accent1">
                    <a:lumMod val="50000"/>
                  </a:schemeClr>
                </a:solidFill>
              </a:rPr>
              <a:t>Other / questions?</a:t>
            </a:r>
          </a:p>
          <a:p>
            <a:pPr marL="800100" lvl="1" indent="-342900">
              <a:buClr>
                <a:srgbClr val="C00000"/>
              </a:buClr>
              <a:buFont typeface="Wingdings" panose="05000000000000000000" pitchFamily="2" charset="2"/>
              <a:buChar char="ü"/>
              <a:defRPr/>
            </a:pPr>
            <a:endParaRPr lang="en-US" sz="2000" b="1" i="1" dirty="0">
              <a:solidFill>
                <a:schemeClr val="accent1">
                  <a:lumMod val="50000"/>
                </a:schemeClr>
              </a:solidFill>
            </a:endParaRPr>
          </a:p>
        </p:txBody>
      </p:sp>
      <p:sp>
        <p:nvSpPr>
          <p:cNvPr id="4" name="TextBox 3">
            <a:extLst>
              <a:ext uri="{FF2B5EF4-FFF2-40B4-BE49-F238E27FC236}">
                <a16:creationId xmlns:a16="http://schemas.microsoft.com/office/drawing/2014/main" id="{4583434E-8758-4C01-9748-0AA1717B722F}"/>
              </a:ext>
            </a:extLst>
          </p:cNvPr>
          <p:cNvSpPr txBox="1"/>
          <p:nvPr/>
        </p:nvSpPr>
        <p:spPr>
          <a:xfrm>
            <a:off x="4451734" y="566056"/>
            <a:ext cx="2421689" cy="523220"/>
          </a:xfrm>
          <a:prstGeom prst="rect">
            <a:avLst/>
          </a:prstGeom>
          <a:noFill/>
        </p:spPr>
        <p:txBody>
          <a:bodyPr wrap="none" rtlCol="0">
            <a:spAutoFit/>
          </a:bodyPr>
          <a:lstStyle/>
          <a:p>
            <a:r>
              <a:rPr lang="en-US" sz="2800" b="1" dirty="0">
                <a:solidFill>
                  <a:schemeClr val="accent1">
                    <a:lumMod val="50000"/>
                  </a:schemeClr>
                </a:solidFill>
              </a:rPr>
              <a:t>2021 Overview</a:t>
            </a:r>
          </a:p>
        </p:txBody>
      </p:sp>
      <p:sp>
        <p:nvSpPr>
          <p:cNvPr id="5" name="Rectangle 4">
            <a:extLst>
              <a:ext uri="{FF2B5EF4-FFF2-40B4-BE49-F238E27FC236}">
                <a16:creationId xmlns:a16="http://schemas.microsoft.com/office/drawing/2014/main" id="{6F16BC0A-0ACE-446E-B93D-F7BF6CA62B2B}"/>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sp>
        <p:nvSpPr>
          <p:cNvPr id="7" name="TextBox 6">
            <a:extLst>
              <a:ext uri="{FF2B5EF4-FFF2-40B4-BE49-F238E27FC236}">
                <a16:creationId xmlns:a16="http://schemas.microsoft.com/office/drawing/2014/main" id="{AFE19E14-C6A8-40AD-B1AC-5232AB0907A6}"/>
              </a:ext>
            </a:extLst>
          </p:cNvPr>
          <p:cNvSpPr txBox="1"/>
          <p:nvPr/>
        </p:nvSpPr>
        <p:spPr>
          <a:xfrm>
            <a:off x="3953692" y="5329893"/>
            <a:ext cx="7802880" cy="646331"/>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lvl="1" algn="ctr">
              <a:buClr>
                <a:srgbClr val="C00000"/>
              </a:buClr>
              <a:defRPr/>
            </a:pPr>
            <a:r>
              <a:rPr lang="en-US" b="1" i="1" dirty="0">
                <a:solidFill>
                  <a:schemeClr val="accent2">
                    <a:lumMod val="50000"/>
                  </a:schemeClr>
                </a:solidFill>
              </a:rPr>
              <a:t>The significant dedication of Kathy, Lesia, Carlee was invaluable in POLY’s success during this year of constant changes</a:t>
            </a:r>
          </a:p>
        </p:txBody>
      </p:sp>
    </p:spTree>
    <p:extLst>
      <p:ext uri="{BB962C8B-B14F-4D97-AF65-F5344CB8AC3E}">
        <p14:creationId xmlns:p14="http://schemas.microsoft.com/office/powerpoint/2010/main" val="1226433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A55AE585-22B1-4FEF-98E9-13CCBC9942E4}"/>
              </a:ext>
            </a:extLst>
          </p:cNvPr>
          <p:cNvSpPr>
            <a:spLocks noChangeArrowheads="1"/>
          </p:cNvSpPr>
          <p:nvPr/>
        </p:nvSpPr>
        <p:spPr bwMode="auto">
          <a:xfrm>
            <a:off x="1858168" y="330200"/>
            <a:ext cx="8475661"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eaLnBrk="1" hangingPunct="1">
              <a:lnSpc>
                <a:spcPct val="100000"/>
              </a:lnSpc>
              <a:spcBef>
                <a:spcPct val="0"/>
              </a:spcBef>
              <a:spcAft>
                <a:spcPct val="0"/>
              </a:spcAft>
              <a:buClrTx/>
              <a:buSzTx/>
              <a:buFontTx/>
              <a:buNone/>
            </a:pPr>
            <a:r>
              <a:rPr lang="en-US" altLang="en-US" sz="2800" b="1" dirty="0">
                <a:solidFill>
                  <a:schemeClr val="tx1"/>
                </a:solidFill>
                <a:latin typeface="Arial" panose="020B0604020202020204" pitchFamily="34" charset="0"/>
              </a:rPr>
              <a:t>Some 2021 POLY Initiatives</a:t>
            </a:r>
          </a:p>
        </p:txBody>
      </p:sp>
      <p:sp>
        <p:nvSpPr>
          <p:cNvPr id="6" name="TextBox 5">
            <a:extLst>
              <a:ext uri="{FF2B5EF4-FFF2-40B4-BE49-F238E27FC236}">
                <a16:creationId xmlns:a16="http://schemas.microsoft.com/office/drawing/2014/main" id="{20FBE344-4EB7-4E69-9FB4-5ADB8239AAA0}"/>
              </a:ext>
            </a:extLst>
          </p:cNvPr>
          <p:cNvSpPr txBox="1"/>
          <p:nvPr/>
        </p:nvSpPr>
        <p:spPr>
          <a:xfrm>
            <a:off x="1858169" y="1174685"/>
            <a:ext cx="10169708" cy="5460406"/>
          </a:xfrm>
          <a:prstGeom prst="rect">
            <a:avLst/>
          </a:prstGeom>
          <a:solidFill>
            <a:schemeClr val="bg1"/>
          </a:solidFill>
        </p:spPr>
        <p:txBody>
          <a:bodyPr wrap="square">
            <a:spAutoFit/>
          </a:bodyPr>
          <a:lstStyle/>
          <a:p>
            <a:pPr marL="800100" lvl="1" indent="-342900">
              <a:lnSpc>
                <a:spcPct val="150000"/>
              </a:lnSpc>
              <a:buClr>
                <a:srgbClr val="C00000"/>
              </a:buClr>
              <a:buFont typeface="Wingdings" panose="05000000000000000000" pitchFamily="2" charset="2"/>
              <a:buChar char="ü"/>
              <a:defRPr/>
            </a:pPr>
            <a:r>
              <a:rPr lang="en-US" sz="2000" dirty="0"/>
              <a:t>Significant efforts in student-oriented activities and active Membership Committee </a:t>
            </a:r>
          </a:p>
          <a:p>
            <a:pPr marL="1257300" lvl="2" indent="-342900">
              <a:lnSpc>
                <a:spcPct val="150000"/>
              </a:lnSpc>
              <a:buClr>
                <a:srgbClr val="C00000"/>
              </a:buClr>
              <a:buFont typeface="Wingdings" panose="05000000000000000000" pitchFamily="2" charset="2"/>
              <a:buChar char="v"/>
              <a:defRPr/>
            </a:pPr>
            <a:r>
              <a:rPr lang="en-US" sz="1600" dirty="0"/>
              <a:t>Redirecting use of the IPG grant for “3 Minute Pitch” to </a:t>
            </a:r>
            <a:r>
              <a:rPr lang="en-US" dirty="0">
                <a:effectLst/>
                <a:latin typeface="Calibri" panose="020F0502020204030204" pitchFamily="34" charset="0"/>
                <a:ea typeface="Times New Roman" panose="02020603050405020304" pitchFamily="18" charset="0"/>
              </a:rPr>
              <a:t>National Graduate Research Polymer Conference (NGRPC) – </a:t>
            </a:r>
            <a:r>
              <a:rPr lang="en-US" i="1" dirty="0">
                <a:effectLst/>
                <a:latin typeface="Calibri" panose="020F0502020204030204" pitchFamily="34" charset="0"/>
                <a:ea typeface="Times New Roman" panose="02020603050405020304" pitchFamily="18" charset="0"/>
              </a:rPr>
              <a:t>Thanks Katrina!</a:t>
            </a:r>
            <a:endParaRPr lang="en-US" sz="1600" i="1" dirty="0"/>
          </a:p>
          <a:p>
            <a:pPr marL="1257300" lvl="2" indent="-342900">
              <a:lnSpc>
                <a:spcPct val="150000"/>
              </a:lnSpc>
              <a:buClr>
                <a:srgbClr val="C00000"/>
              </a:buClr>
              <a:buFont typeface="Wingdings" panose="05000000000000000000" pitchFamily="2" charset="2"/>
              <a:buChar char="v"/>
              <a:defRPr/>
            </a:pPr>
            <a:r>
              <a:rPr lang="en-US" sz="1600" dirty="0"/>
              <a:t>Educational incentives - MACRO Initiative, symposium, and website</a:t>
            </a:r>
          </a:p>
          <a:p>
            <a:pPr marL="1257300" lvl="2" indent="-342900">
              <a:lnSpc>
                <a:spcPct val="150000"/>
              </a:lnSpc>
              <a:buClr>
                <a:srgbClr val="C00000"/>
              </a:buClr>
              <a:buFont typeface="Wingdings" panose="05000000000000000000" pitchFamily="2" charset="2"/>
              <a:buChar char="v"/>
              <a:defRPr/>
            </a:pPr>
            <a:r>
              <a:rPr lang="en-US" sz="1600" dirty="0"/>
              <a:t>Undergraduate and Graduate student symposia at National Meetings</a:t>
            </a:r>
          </a:p>
          <a:p>
            <a:pPr marL="1257300" lvl="2" indent="-342900">
              <a:lnSpc>
                <a:spcPct val="150000"/>
              </a:lnSpc>
              <a:buClr>
                <a:srgbClr val="C00000"/>
              </a:buClr>
              <a:buFont typeface="Wingdings" panose="05000000000000000000" pitchFamily="2" charset="2"/>
              <a:buChar char="v"/>
              <a:defRPr/>
            </a:pPr>
            <a:r>
              <a:rPr lang="en-US" sz="1600" dirty="0"/>
              <a:t>Student Chapters</a:t>
            </a:r>
          </a:p>
          <a:p>
            <a:pPr marL="1257300" lvl="2" indent="-342900">
              <a:lnSpc>
                <a:spcPct val="150000"/>
              </a:lnSpc>
              <a:buClr>
                <a:srgbClr val="C00000"/>
              </a:buClr>
              <a:buFont typeface="Wingdings" panose="05000000000000000000" pitchFamily="2" charset="2"/>
              <a:buChar char="v"/>
              <a:defRPr/>
            </a:pPr>
            <a:r>
              <a:rPr lang="en-US" sz="1600" dirty="0"/>
              <a:t>Awards for young professionals (YIPS, Travel, POSTER awards) </a:t>
            </a:r>
          </a:p>
          <a:p>
            <a:pPr marL="800100" lvl="1" indent="-342900">
              <a:lnSpc>
                <a:spcPct val="150000"/>
              </a:lnSpc>
              <a:buClr>
                <a:srgbClr val="C00000"/>
              </a:buClr>
              <a:buFont typeface="Wingdings" panose="05000000000000000000" pitchFamily="2" charset="2"/>
              <a:buChar char="ü"/>
              <a:defRPr/>
            </a:pPr>
            <a:r>
              <a:rPr lang="en-US" sz="2000" dirty="0"/>
              <a:t>Industrial members representation through IAB, symposia, networking, and Awards (IPS, YIPS)</a:t>
            </a:r>
          </a:p>
          <a:p>
            <a:pPr marL="800100" lvl="1" indent="-342900">
              <a:lnSpc>
                <a:spcPct val="150000"/>
              </a:lnSpc>
              <a:buClr>
                <a:srgbClr val="C00000"/>
              </a:buClr>
              <a:buFont typeface="Wingdings" panose="05000000000000000000" pitchFamily="2" charset="2"/>
              <a:buChar char="ü"/>
              <a:defRPr/>
            </a:pPr>
            <a:r>
              <a:rPr lang="en-US" sz="2000" dirty="0"/>
              <a:t>POLY Awards continue to be sponsored and highlighted</a:t>
            </a:r>
          </a:p>
          <a:p>
            <a:pPr marL="800100" lvl="1" indent="-342900">
              <a:lnSpc>
                <a:spcPct val="150000"/>
              </a:lnSpc>
              <a:buClr>
                <a:srgbClr val="C00000"/>
              </a:buClr>
              <a:buFont typeface="Wingdings" panose="05000000000000000000" pitchFamily="2" charset="2"/>
              <a:buChar char="ü"/>
              <a:defRPr/>
            </a:pPr>
            <a:r>
              <a:rPr lang="en-US" sz="2000" dirty="0"/>
              <a:t>Organizational involvement in International meetings:  MACRO2020 (Apr), </a:t>
            </a:r>
            <a:r>
              <a:rPr lang="en-US" sz="2000" dirty="0" err="1"/>
              <a:t>Macromex</a:t>
            </a:r>
            <a:r>
              <a:rPr lang="en-US" sz="2000" dirty="0"/>
              <a:t> (Nov), PACIFICHEM (Dec)</a:t>
            </a:r>
            <a:endParaRPr lang="en-US" dirty="0"/>
          </a:p>
          <a:p>
            <a:pPr marL="1257300" lvl="2" indent="-342900">
              <a:lnSpc>
                <a:spcPct val="150000"/>
              </a:lnSpc>
              <a:buClr>
                <a:srgbClr val="C00000"/>
              </a:buClr>
              <a:buFont typeface="Wingdings" panose="05000000000000000000" pitchFamily="2" charset="2"/>
              <a:buChar char="v"/>
              <a:defRPr/>
            </a:pPr>
            <a:endParaRPr lang="en-US" sz="1400" dirty="0"/>
          </a:p>
        </p:txBody>
      </p:sp>
      <p:sp>
        <p:nvSpPr>
          <p:cNvPr id="53253" name="Line 5">
            <a:extLst>
              <a:ext uri="{FF2B5EF4-FFF2-40B4-BE49-F238E27FC236}">
                <a16:creationId xmlns:a16="http://schemas.microsoft.com/office/drawing/2014/main" id="{814CB347-A1A1-44AB-AD58-0C6CFA9C767A}"/>
              </a:ext>
            </a:extLst>
          </p:cNvPr>
          <p:cNvSpPr>
            <a:spLocks noChangeShapeType="1"/>
          </p:cNvSpPr>
          <p:nvPr/>
        </p:nvSpPr>
        <p:spPr bwMode="auto">
          <a:xfrm rot="16200000" flipH="1">
            <a:off x="5953919" y="-2732881"/>
            <a:ext cx="0" cy="7446962"/>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4" name="Line 6">
            <a:extLst>
              <a:ext uri="{FF2B5EF4-FFF2-40B4-BE49-F238E27FC236}">
                <a16:creationId xmlns:a16="http://schemas.microsoft.com/office/drawing/2014/main" id="{D4F5F3FE-D4CD-40B7-B622-3C81F5D5594A}"/>
              </a:ext>
            </a:extLst>
          </p:cNvPr>
          <p:cNvSpPr>
            <a:spLocks noChangeShapeType="1"/>
          </p:cNvSpPr>
          <p:nvPr/>
        </p:nvSpPr>
        <p:spPr bwMode="auto">
          <a:xfrm rot="16200000">
            <a:off x="6030119" y="-2809081"/>
            <a:ext cx="0" cy="7904162"/>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5" name="Line 5">
            <a:extLst>
              <a:ext uri="{FF2B5EF4-FFF2-40B4-BE49-F238E27FC236}">
                <a16:creationId xmlns:a16="http://schemas.microsoft.com/office/drawing/2014/main" id="{960A779F-FCC8-430B-B888-50809E94CB3F}"/>
              </a:ext>
            </a:extLst>
          </p:cNvPr>
          <p:cNvSpPr>
            <a:spLocks noChangeShapeType="1"/>
          </p:cNvSpPr>
          <p:nvPr/>
        </p:nvSpPr>
        <p:spPr bwMode="auto">
          <a:xfrm rot="16200000" flipH="1">
            <a:off x="5143500" y="-2171700"/>
            <a:ext cx="0" cy="63246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6" name="Line 6">
            <a:extLst>
              <a:ext uri="{FF2B5EF4-FFF2-40B4-BE49-F238E27FC236}">
                <a16:creationId xmlns:a16="http://schemas.microsoft.com/office/drawing/2014/main" id="{1D92974C-DFD0-4E07-A38F-78CCDFB9F77A}"/>
              </a:ext>
            </a:extLst>
          </p:cNvPr>
          <p:cNvSpPr>
            <a:spLocks noChangeShapeType="1"/>
          </p:cNvSpPr>
          <p:nvPr/>
        </p:nvSpPr>
        <p:spPr bwMode="auto">
          <a:xfrm rot="16200000">
            <a:off x="5337175" y="-2365375"/>
            <a:ext cx="0" cy="701675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9" name="Picture 1">
            <a:extLst>
              <a:ext uri="{FF2B5EF4-FFF2-40B4-BE49-F238E27FC236}">
                <a16:creationId xmlns:a16="http://schemas.microsoft.com/office/drawing/2014/main" id="{8AC3CFAE-F2A5-49B9-98EA-3FD80AAFD0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A55AE585-22B1-4FEF-98E9-13CCBC9942E4}"/>
              </a:ext>
            </a:extLst>
          </p:cNvPr>
          <p:cNvSpPr>
            <a:spLocks noChangeArrowheads="1"/>
          </p:cNvSpPr>
          <p:nvPr/>
        </p:nvSpPr>
        <p:spPr bwMode="auto">
          <a:xfrm>
            <a:off x="1858168" y="330200"/>
            <a:ext cx="8475661"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eaLnBrk="1" hangingPunct="1">
              <a:lnSpc>
                <a:spcPct val="100000"/>
              </a:lnSpc>
              <a:spcBef>
                <a:spcPct val="0"/>
              </a:spcBef>
              <a:spcAft>
                <a:spcPct val="0"/>
              </a:spcAft>
              <a:buClrTx/>
              <a:buSzTx/>
              <a:buFontTx/>
              <a:buNone/>
            </a:pPr>
            <a:r>
              <a:rPr lang="en-US" altLang="en-US" sz="2800" b="1" dirty="0">
                <a:solidFill>
                  <a:schemeClr val="tx1"/>
                </a:solidFill>
                <a:latin typeface="Arial" panose="020B0604020202020204" pitchFamily="34" charset="0"/>
              </a:rPr>
              <a:t>Some 2021 POLY Initiatives - </a:t>
            </a:r>
            <a:r>
              <a:rPr lang="en-US" altLang="en-US" sz="2800" i="1" dirty="0">
                <a:solidFill>
                  <a:schemeClr val="tx1"/>
                </a:solidFill>
                <a:latin typeface="Arial" panose="020B0604020202020204" pitchFamily="34" charset="0"/>
              </a:rPr>
              <a:t>continued</a:t>
            </a:r>
          </a:p>
        </p:txBody>
      </p:sp>
      <p:sp>
        <p:nvSpPr>
          <p:cNvPr id="6" name="TextBox 5">
            <a:extLst>
              <a:ext uri="{FF2B5EF4-FFF2-40B4-BE49-F238E27FC236}">
                <a16:creationId xmlns:a16="http://schemas.microsoft.com/office/drawing/2014/main" id="{20FBE344-4EB7-4E69-9FB4-5ADB8239AAA0}"/>
              </a:ext>
            </a:extLst>
          </p:cNvPr>
          <p:cNvSpPr txBox="1"/>
          <p:nvPr/>
        </p:nvSpPr>
        <p:spPr>
          <a:xfrm>
            <a:off x="1858168" y="1079499"/>
            <a:ext cx="10169708" cy="5686428"/>
          </a:xfrm>
          <a:prstGeom prst="rect">
            <a:avLst/>
          </a:prstGeom>
          <a:solidFill>
            <a:schemeClr val="bg1"/>
          </a:solidFill>
        </p:spPr>
        <p:txBody>
          <a:bodyPr wrap="square">
            <a:spAutoFit/>
          </a:bodyPr>
          <a:lstStyle/>
          <a:p>
            <a:pPr marL="800100" lvl="1" indent="-342900">
              <a:lnSpc>
                <a:spcPct val="150000"/>
              </a:lnSpc>
              <a:buClr>
                <a:srgbClr val="C00000"/>
              </a:buClr>
              <a:buFont typeface="Wingdings" panose="05000000000000000000" pitchFamily="2" charset="2"/>
              <a:buChar char="ü"/>
              <a:defRPr/>
            </a:pPr>
            <a:r>
              <a:rPr lang="en-US" sz="2000" dirty="0"/>
              <a:t>“</a:t>
            </a:r>
            <a:r>
              <a:rPr lang="en-US" sz="2000" dirty="0" err="1"/>
              <a:t>Webshops</a:t>
            </a:r>
            <a:r>
              <a:rPr lang="en-US" sz="2000" dirty="0"/>
              <a:t>”, Workshops, Webinars</a:t>
            </a:r>
          </a:p>
          <a:p>
            <a:pPr marL="1257300" lvl="2" indent="-342900">
              <a:lnSpc>
                <a:spcPct val="150000"/>
              </a:lnSpc>
              <a:buClr>
                <a:srgbClr val="C00000"/>
              </a:buClr>
              <a:buFont typeface="Wingdings" panose="05000000000000000000" pitchFamily="2" charset="2"/>
              <a:buChar char="v"/>
              <a:defRPr/>
            </a:pPr>
            <a:r>
              <a:rPr lang="en-US" dirty="0" err="1"/>
              <a:t>Webshop</a:t>
            </a:r>
            <a:r>
              <a:rPr lang="en-US" dirty="0"/>
              <a:t> rebroadcast planned (October): “Stimulus-Responsive Polymers and Liquid Crystal Elastomers”  (Boul, Konkolewicz)</a:t>
            </a:r>
          </a:p>
          <a:p>
            <a:pPr marL="1257300" lvl="2" indent="-342900">
              <a:lnSpc>
                <a:spcPct val="150000"/>
              </a:lnSpc>
              <a:buClr>
                <a:srgbClr val="C00000"/>
              </a:buClr>
              <a:buFont typeface="Wingdings" panose="05000000000000000000" pitchFamily="2" charset="2"/>
              <a:buChar char="v"/>
              <a:defRPr/>
            </a:pPr>
            <a:r>
              <a:rPr lang="en-US" dirty="0"/>
              <a:t>2 Workshops for Fall 2021:  Controlled Radical Polymerization (Nov); Silicon-Containing Polymers (Dec) and many (6) in 2022.</a:t>
            </a:r>
          </a:p>
          <a:p>
            <a:pPr marL="1257300" lvl="2" indent="-342900">
              <a:lnSpc>
                <a:spcPct val="150000"/>
              </a:lnSpc>
              <a:buClr>
                <a:srgbClr val="C00000"/>
              </a:buClr>
              <a:buFont typeface="Wingdings" panose="05000000000000000000" pitchFamily="2" charset="2"/>
              <a:buChar char="v"/>
              <a:defRPr/>
            </a:pPr>
            <a:endParaRPr lang="en-US" dirty="0"/>
          </a:p>
          <a:p>
            <a:pPr marL="800100" lvl="1" indent="-342900">
              <a:lnSpc>
                <a:spcPct val="150000"/>
              </a:lnSpc>
              <a:buClr>
                <a:srgbClr val="C00000"/>
              </a:buClr>
              <a:buFont typeface="Wingdings" panose="05000000000000000000" pitchFamily="2" charset="2"/>
              <a:buChar char="ü"/>
              <a:defRPr/>
            </a:pPr>
            <a:r>
              <a:rPr lang="en-US" sz="2000" dirty="0">
                <a:effectLst/>
                <a:ea typeface="Times New Roman" panose="02020603050405020304" pitchFamily="18" charset="0"/>
              </a:rPr>
              <a:t>IAB has been supportive of </a:t>
            </a:r>
            <a:r>
              <a:rPr lang="en-US" sz="2000" dirty="0" err="1">
                <a:effectLst/>
                <a:ea typeface="Times New Roman" panose="02020603050405020304" pitchFamily="18" charset="0"/>
              </a:rPr>
              <a:t>webshops</a:t>
            </a:r>
            <a:r>
              <a:rPr lang="en-US" sz="2000" dirty="0">
                <a:effectLst/>
                <a:ea typeface="Times New Roman" panose="02020603050405020304" pitchFamily="18" charset="0"/>
              </a:rPr>
              <a:t> and webinars this year by covering speaker honoraria </a:t>
            </a:r>
            <a:r>
              <a:rPr lang="en-US" dirty="0">
                <a:effectLst/>
                <a:ea typeface="Times New Roman" panose="02020603050405020304" pitchFamily="18" charset="0"/>
              </a:rPr>
              <a:t>– </a:t>
            </a:r>
            <a:r>
              <a:rPr lang="en-US" i="1" dirty="0">
                <a:solidFill>
                  <a:srgbClr val="0070C0"/>
                </a:solidFill>
                <a:effectLst/>
                <a:ea typeface="Times New Roman" panose="02020603050405020304" pitchFamily="18" charset="0"/>
              </a:rPr>
              <a:t>Thank you!!</a:t>
            </a:r>
          </a:p>
          <a:p>
            <a:pPr marL="800100" lvl="1" indent="-342900">
              <a:lnSpc>
                <a:spcPct val="150000"/>
              </a:lnSpc>
              <a:buClr>
                <a:srgbClr val="C00000"/>
              </a:buClr>
              <a:buFont typeface="Wingdings" panose="05000000000000000000" pitchFamily="2" charset="2"/>
              <a:buChar char="ü"/>
              <a:defRPr/>
            </a:pPr>
            <a:r>
              <a:rPr lang="en-US" sz="2000" dirty="0">
                <a:effectLst/>
                <a:ea typeface="Times New Roman" panose="02020603050405020304" pitchFamily="18" charset="0"/>
              </a:rPr>
              <a:t>POLY completed a spring needs assessment and member survey for identifying ways to bolster and improve membership. Much of the information will be reported at this ACS Meeting.  </a:t>
            </a:r>
            <a:r>
              <a:rPr lang="en-US" i="1" dirty="0">
                <a:solidFill>
                  <a:srgbClr val="0070C0"/>
                </a:solidFill>
                <a:effectLst/>
                <a:ea typeface="Times New Roman" panose="02020603050405020304" pitchFamily="18" charset="0"/>
              </a:rPr>
              <a:t>Thanks to Lesia, Semra, and the team for initiating this….</a:t>
            </a:r>
            <a:endParaRPr lang="en-US" sz="2000" i="1" dirty="0">
              <a:solidFill>
                <a:srgbClr val="0070C0"/>
              </a:solidFill>
              <a:effectLst/>
              <a:ea typeface="Calibri" panose="020F0502020204030204" pitchFamily="34" charset="0"/>
            </a:endParaRPr>
          </a:p>
          <a:p>
            <a:pPr marL="1257300" lvl="2" indent="-342900">
              <a:lnSpc>
                <a:spcPct val="150000"/>
              </a:lnSpc>
              <a:buClr>
                <a:srgbClr val="C00000"/>
              </a:buClr>
              <a:buFont typeface="Wingdings" panose="05000000000000000000" pitchFamily="2" charset="2"/>
              <a:buChar char="v"/>
              <a:defRPr/>
            </a:pPr>
            <a:endParaRPr lang="en-US" dirty="0"/>
          </a:p>
          <a:p>
            <a:pPr marL="1257300" lvl="2" indent="-342900">
              <a:lnSpc>
                <a:spcPct val="150000"/>
              </a:lnSpc>
              <a:buClr>
                <a:srgbClr val="C00000"/>
              </a:buClr>
              <a:buFont typeface="Wingdings" panose="05000000000000000000" pitchFamily="2" charset="2"/>
              <a:buChar char="v"/>
              <a:defRPr/>
            </a:pPr>
            <a:endParaRPr lang="en-US" sz="1600" dirty="0"/>
          </a:p>
        </p:txBody>
      </p:sp>
      <p:sp>
        <p:nvSpPr>
          <p:cNvPr id="53253" name="Line 5">
            <a:extLst>
              <a:ext uri="{FF2B5EF4-FFF2-40B4-BE49-F238E27FC236}">
                <a16:creationId xmlns:a16="http://schemas.microsoft.com/office/drawing/2014/main" id="{814CB347-A1A1-44AB-AD58-0C6CFA9C767A}"/>
              </a:ext>
            </a:extLst>
          </p:cNvPr>
          <p:cNvSpPr>
            <a:spLocks noChangeShapeType="1"/>
          </p:cNvSpPr>
          <p:nvPr/>
        </p:nvSpPr>
        <p:spPr bwMode="auto">
          <a:xfrm rot="16200000" flipH="1">
            <a:off x="5953919" y="-2732881"/>
            <a:ext cx="0" cy="7446962"/>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4" name="Line 6">
            <a:extLst>
              <a:ext uri="{FF2B5EF4-FFF2-40B4-BE49-F238E27FC236}">
                <a16:creationId xmlns:a16="http://schemas.microsoft.com/office/drawing/2014/main" id="{D4F5F3FE-D4CD-40B7-B622-3C81F5D5594A}"/>
              </a:ext>
            </a:extLst>
          </p:cNvPr>
          <p:cNvSpPr>
            <a:spLocks noChangeShapeType="1"/>
          </p:cNvSpPr>
          <p:nvPr/>
        </p:nvSpPr>
        <p:spPr bwMode="auto">
          <a:xfrm rot="16200000">
            <a:off x="6030119" y="-2809081"/>
            <a:ext cx="0" cy="7904162"/>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5" name="Line 5">
            <a:extLst>
              <a:ext uri="{FF2B5EF4-FFF2-40B4-BE49-F238E27FC236}">
                <a16:creationId xmlns:a16="http://schemas.microsoft.com/office/drawing/2014/main" id="{960A779F-FCC8-430B-B888-50809E94CB3F}"/>
              </a:ext>
            </a:extLst>
          </p:cNvPr>
          <p:cNvSpPr>
            <a:spLocks noChangeShapeType="1"/>
          </p:cNvSpPr>
          <p:nvPr/>
        </p:nvSpPr>
        <p:spPr bwMode="auto">
          <a:xfrm rot="16200000" flipH="1">
            <a:off x="5143500" y="-2171700"/>
            <a:ext cx="0" cy="63246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56" name="Line 6">
            <a:extLst>
              <a:ext uri="{FF2B5EF4-FFF2-40B4-BE49-F238E27FC236}">
                <a16:creationId xmlns:a16="http://schemas.microsoft.com/office/drawing/2014/main" id="{1D92974C-DFD0-4E07-A38F-78CCDFB9F77A}"/>
              </a:ext>
            </a:extLst>
          </p:cNvPr>
          <p:cNvSpPr>
            <a:spLocks noChangeShapeType="1"/>
          </p:cNvSpPr>
          <p:nvPr/>
        </p:nvSpPr>
        <p:spPr bwMode="auto">
          <a:xfrm rot="16200000">
            <a:off x="5337175" y="-2365375"/>
            <a:ext cx="0" cy="701675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9" name="Picture 1">
            <a:extLst>
              <a:ext uri="{FF2B5EF4-FFF2-40B4-BE49-F238E27FC236}">
                <a16:creationId xmlns:a16="http://schemas.microsoft.com/office/drawing/2014/main" id="{8AC3CFAE-F2A5-49B9-98EA-3FD80AAFD0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Tree>
    <p:extLst>
      <p:ext uri="{BB962C8B-B14F-4D97-AF65-F5344CB8AC3E}">
        <p14:creationId xmlns:p14="http://schemas.microsoft.com/office/powerpoint/2010/main" val="2557837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a:extLst>
              <a:ext uri="{FF2B5EF4-FFF2-40B4-BE49-F238E27FC236}">
                <a16:creationId xmlns:a16="http://schemas.microsoft.com/office/drawing/2014/main" id="{46EAFB03-823B-4D95-966B-897B39AEE860}"/>
              </a:ext>
            </a:extLst>
          </p:cNvPr>
          <p:cNvSpPr>
            <a:spLocks noGrp="1" noChangeArrowheads="1"/>
          </p:cNvSpPr>
          <p:nvPr>
            <p:ph type="title"/>
          </p:nvPr>
        </p:nvSpPr>
        <p:spPr>
          <a:xfrm>
            <a:off x="1484311" y="685800"/>
            <a:ext cx="10018713" cy="973667"/>
          </a:xfrm>
        </p:spPr>
        <p:txBody>
          <a:bodyPr/>
          <a:lstStyle/>
          <a:p>
            <a:pPr defTabSz="914363">
              <a:defRPr/>
            </a:pPr>
            <a:r>
              <a:rPr lang="en-US" sz="3600" b="1" dirty="0">
                <a:solidFill>
                  <a:srgbClr val="C00000"/>
                </a:solidFill>
              </a:rPr>
              <a:t>Major Sources of Income for POLY</a:t>
            </a:r>
            <a:endParaRPr sz="3600" b="1" dirty="0">
              <a:solidFill>
                <a:srgbClr val="C00000"/>
              </a:solidFill>
            </a:endParaRPr>
          </a:p>
        </p:txBody>
      </p:sp>
      <p:sp>
        <p:nvSpPr>
          <p:cNvPr id="25603" name="Content Placeholder 1">
            <a:extLst>
              <a:ext uri="{FF2B5EF4-FFF2-40B4-BE49-F238E27FC236}">
                <a16:creationId xmlns:a16="http://schemas.microsoft.com/office/drawing/2014/main" id="{DED255CA-2649-4695-BBDA-1583D2DA6726}"/>
              </a:ext>
            </a:extLst>
          </p:cNvPr>
          <p:cNvSpPr>
            <a:spLocks noGrp="1"/>
          </p:cNvSpPr>
          <p:nvPr>
            <p:ph idx="1"/>
          </p:nvPr>
        </p:nvSpPr>
        <p:spPr>
          <a:xfrm>
            <a:off x="1495600" y="1659467"/>
            <a:ext cx="10018713" cy="4512733"/>
          </a:xfrm>
        </p:spPr>
        <p:txBody>
          <a:bodyPr>
            <a:normAutofit fontScale="92500"/>
          </a:bodyPr>
          <a:lstStyle/>
          <a:p>
            <a:pPr>
              <a:buFont typeface="Wingdings" panose="05000000000000000000" pitchFamily="2" charset="2"/>
              <a:buChar char="q"/>
            </a:pPr>
            <a:r>
              <a:rPr lang="en-US" altLang="en-US" dirty="0"/>
              <a:t>Membership Dues –$69k received in 2020; annually see 5-7% decrease</a:t>
            </a:r>
          </a:p>
          <a:p>
            <a:pPr>
              <a:buFont typeface="Wingdings" panose="05000000000000000000" pitchFamily="2" charset="2"/>
              <a:buChar char="q"/>
            </a:pPr>
            <a:r>
              <a:rPr lang="en-US" altLang="en-US" dirty="0"/>
              <a:t>ACS Division Allocation – expect ~ $50k (received in 2020)</a:t>
            </a:r>
          </a:p>
          <a:p>
            <a:pPr>
              <a:buFont typeface="Wingdings" panose="05000000000000000000" pitchFamily="2" charset="2"/>
              <a:buChar char="q"/>
            </a:pPr>
            <a:r>
              <a:rPr lang="en-US" altLang="en-US" dirty="0"/>
              <a:t>Workshops Delta – should expect ~ $45k to $60k (per year) (larger fluctuations)</a:t>
            </a:r>
          </a:p>
          <a:p>
            <a:pPr>
              <a:buFont typeface="Wingdings" panose="05000000000000000000" pitchFamily="2" charset="2"/>
              <a:buChar char="q"/>
            </a:pPr>
            <a:r>
              <a:rPr lang="en-US" altLang="en-US" dirty="0"/>
              <a:t>Sponsors – expect ~ 20-30k</a:t>
            </a:r>
          </a:p>
          <a:p>
            <a:pPr lvl="2">
              <a:buFont typeface="Wingdings" panose="05000000000000000000" pitchFamily="2" charset="2"/>
              <a:buChar char="v"/>
            </a:pPr>
            <a:r>
              <a:rPr lang="en-US" altLang="en-US" dirty="0"/>
              <a:t>10-15k ACS National Meeting </a:t>
            </a:r>
          </a:p>
          <a:p>
            <a:pPr lvl="2">
              <a:buFont typeface="Wingdings" panose="05000000000000000000" pitchFamily="2" charset="2"/>
              <a:buChar char="v"/>
            </a:pPr>
            <a:r>
              <a:rPr lang="en-US" altLang="en-US" dirty="0"/>
              <a:t>4-5k  Newsletter Advertisers </a:t>
            </a:r>
          </a:p>
          <a:p>
            <a:pPr lvl="2">
              <a:buFont typeface="Wingdings" panose="05000000000000000000" pitchFamily="2" charset="2"/>
              <a:buChar char="v"/>
            </a:pPr>
            <a:r>
              <a:rPr lang="en-US" altLang="en-US" dirty="0"/>
              <a:t>15-20k Awards [Henkel, DSM, </a:t>
            </a:r>
            <a:r>
              <a:rPr lang="en-US" altLang="en-US" dirty="0" err="1"/>
              <a:t>BioMacro</a:t>
            </a:r>
            <a:r>
              <a:rPr lang="en-US" altLang="en-US" dirty="0"/>
              <a:t>, </a:t>
            </a:r>
            <a:r>
              <a:rPr lang="en-US" altLang="en-US" dirty="0" err="1"/>
              <a:t>etc</a:t>
            </a:r>
            <a:r>
              <a:rPr lang="en-US" altLang="en-US" dirty="0"/>
              <a:t> ]</a:t>
            </a:r>
          </a:p>
          <a:p>
            <a:pPr lvl="2">
              <a:buFont typeface="Wingdings" panose="05000000000000000000" pitchFamily="2" charset="2"/>
              <a:buChar char="v"/>
            </a:pPr>
            <a:r>
              <a:rPr lang="en-US" altLang="en-US" dirty="0"/>
              <a:t>Other opportunities – </a:t>
            </a:r>
            <a:r>
              <a:rPr lang="en-US" altLang="en-US" sz="1900" b="1" i="1" dirty="0">
                <a:solidFill>
                  <a:srgbClr val="FF0000"/>
                </a:solidFill>
              </a:rPr>
              <a:t>NEED for growth</a:t>
            </a:r>
            <a:endParaRPr lang="en-US" altLang="en-US" b="1" i="1" dirty="0">
              <a:solidFill>
                <a:srgbClr val="FF0000"/>
              </a:solidFill>
            </a:endParaRPr>
          </a:p>
          <a:p>
            <a:pPr>
              <a:buFont typeface="Wingdings" panose="05000000000000000000" pitchFamily="2" charset="2"/>
              <a:buChar char="q"/>
            </a:pPr>
            <a:r>
              <a:rPr lang="en-US" altLang="en-US" dirty="0"/>
              <a:t>IPG (Innovative Project Grants / ACS): </a:t>
            </a:r>
            <a:r>
              <a:rPr lang="en-US" dirty="0"/>
              <a:t>The maximum funding per project is $7,500; the maximum funding per calendar year is $12,500.</a:t>
            </a:r>
          </a:p>
          <a:p>
            <a:pPr>
              <a:buFont typeface="Wingdings" panose="05000000000000000000" pitchFamily="2" charset="2"/>
              <a:buChar char="q"/>
            </a:pPr>
            <a:endParaRPr lang="en-US" altLang="en-US" dirty="0"/>
          </a:p>
        </p:txBody>
      </p:sp>
      <p:pic>
        <p:nvPicPr>
          <p:cNvPr id="8" name="Picture 1">
            <a:extLst>
              <a:ext uri="{FF2B5EF4-FFF2-40B4-BE49-F238E27FC236}">
                <a16:creationId xmlns:a16="http://schemas.microsoft.com/office/drawing/2014/main" id="{1A8896E5-702C-4ABE-9076-E0A39214443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6" name="Rectangle 5">
            <a:extLst>
              <a:ext uri="{FF2B5EF4-FFF2-40B4-BE49-F238E27FC236}">
                <a16:creationId xmlns:a16="http://schemas.microsoft.com/office/drawing/2014/main" id="{62BDA594-B1D7-4939-B24D-1F9512B423C8}"/>
              </a:ext>
            </a:extLst>
          </p:cNvPr>
          <p:cNvSpPr/>
          <p:nvPr/>
        </p:nvSpPr>
        <p:spPr>
          <a:xfrm>
            <a:off x="8484395" y="104775"/>
            <a:ext cx="3316293"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7">
            <a:extLst>
              <a:ext uri="{FF2B5EF4-FFF2-40B4-BE49-F238E27FC236}">
                <a16:creationId xmlns:a16="http://schemas.microsoft.com/office/drawing/2014/main" id="{86F16F1B-53B7-4819-BCDE-0F783934713C}"/>
              </a:ext>
            </a:extLst>
          </p:cNvPr>
          <p:cNvSpPr>
            <a:spLocks noChangeArrowheads="1"/>
          </p:cNvSpPr>
          <p:nvPr/>
        </p:nvSpPr>
        <p:spPr bwMode="auto">
          <a:xfrm>
            <a:off x="2372496" y="257965"/>
            <a:ext cx="397203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eaLnBrk="1" hangingPunct="1">
              <a:lnSpc>
                <a:spcPct val="100000"/>
              </a:lnSpc>
              <a:spcBef>
                <a:spcPct val="0"/>
              </a:spcBef>
              <a:spcAft>
                <a:spcPct val="0"/>
              </a:spcAft>
              <a:buClrTx/>
              <a:buSzTx/>
              <a:buFontTx/>
              <a:buNone/>
            </a:pPr>
            <a:r>
              <a:rPr lang="en-US" altLang="en-US" sz="3200" b="1" dirty="0">
                <a:solidFill>
                  <a:schemeClr val="tx1"/>
                </a:solidFill>
                <a:latin typeface="Arial" panose="020B0604020202020204" pitchFamily="34" charset="0"/>
              </a:rPr>
              <a:t>Sponsors</a:t>
            </a:r>
            <a:endParaRPr lang="en-US" altLang="en-US" sz="1600" b="1" i="1" dirty="0">
              <a:solidFill>
                <a:schemeClr val="tx1"/>
              </a:solidFill>
              <a:latin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058562797"/>
              </p:ext>
            </p:extLst>
          </p:nvPr>
        </p:nvGraphicFramePr>
        <p:xfrm>
          <a:off x="1594836" y="1264613"/>
          <a:ext cx="6680749" cy="4630554"/>
        </p:xfrm>
        <a:graphic>
          <a:graphicData uri="http://schemas.openxmlformats.org/drawingml/2006/table">
            <a:tbl>
              <a:tblPr firstRow="1" firstCol="1" bandRow="1">
                <a:tableStyleId>{5940675A-B579-460E-94D1-54222C63F5DA}</a:tableStyleId>
              </a:tblPr>
              <a:tblGrid>
                <a:gridCol w="3675733">
                  <a:extLst>
                    <a:ext uri="{9D8B030D-6E8A-4147-A177-3AD203B41FA5}">
                      <a16:colId xmlns:a16="http://schemas.microsoft.com/office/drawing/2014/main" val="20000"/>
                    </a:ext>
                  </a:extLst>
                </a:gridCol>
                <a:gridCol w="1596290">
                  <a:extLst>
                    <a:ext uri="{9D8B030D-6E8A-4147-A177-3AD203B41FA5}">
                      <a16:colId xmlns:a16="http://schemas.microsoft.com/office/drawing/2014/main" val="20001"/>
                    </a:ext>
                  </a:extLst>
                </a:gridCol>
                <a:gridCol w="1408726">
                  <a:extLst>
                    <a:ext uri="{9D8B030D-6E8A-4147-A177-3AD203B41FA5}">
                      <a16:colId xmlns:a16="http://schemas.microsoft.com/office/drawing/2014/main" val="20002"/>
                    </a:ext>
                  </a:extLst>
                </a:gridCol>
              </a:tblGrid>
              <a:tr h="451640">
                <a:tc gridSpan="3">
                  <a:txBody>
                    <a:bodyPr/>
                    <a:lstStyle/>
                    <a:p>
                      <a:r>
                        <a:rPr lang="en-US" sz="1800" b="1" dirty="0">
                          <a:solidFill>
                            <a:sysClr val="windowText" lastClr="000000"/>
                          </a:solidFill>
                          <a:latin typeface="Arial" panose="020B0604020202020204" pitchFamily="34" charset="0"/>
                          <a:cs typeface="Arial" panose="020B0604020202020204" pitchFamily="34" charset="0"/>
                        </a:rPr>
                        <a:t>Open Sponsor Opportunities</a:t>
                      </a:r>
                    </a:p>
                  </a:txBody>
                  <a:tcPr marL="68587" marR="68587" marT="0" marB="0" anchor="ctr">
                    <a:solidFill>
                      <a:schemeClr val="accent1">
                        <a:lumMod val="40000"/>
                        <a:lumOff val="60000"/>
                      </a:schemeClr>
                    </a:solidFill>
                  </a:tcPr>
                </a:tc>
                <a:tc hMerge="1">
                  <a:txBody>
                    <a:bodyPr/>
                    <a:lstStyle/>
                    <a:p>
                      <a:pPr algn="r"/>
                      <a:endParaRPr lang="en-US" sz="1800" dirty="0">
                        <a:latin typeface="Arial" panose="020B0604020202020204" pitchFamily="34" charset="0"/>
                        <a:cs typeface="Arial" panose="020B0604020202020204" pitchFamily="34" charset="0"/>
                      </a:endParaRPr>
                    </a:p>
                  </a:txBody>
                  <a:tcPr marL="68587" marR="68587" marT="0" marB="0"/>
                </a:tc>
                <a:tc hMerge="1">
                  <a:txBody>
                    <a:bodyPr/>
                    <a:lstStyle/>
                    <a:p>
                      <a:pPr algn="r"/>
                      <a:endParaRPr lang="en-US" sz="1800" dirty="0">
                        <a:latin typeface="Arial" panose="020B0604020202020204" pitchFamily="34" charset="0"/>
                        <a:cs typeface="Arial" panose="020B0604020202020204" pitchFamily="34" charset="0"/>
                      </a:endParaRPr>
                    </a:p>
                  </a:txBody>
                  <a:tcPr marL="68587" marR="68587" marT="0" marB="0"/>
                </a:tc>
                <a:extLst>
                  <a:ext uri="{0D108BD9-81ED-4DB2-BD59-A6C34878D82A}">
                    <a16:rowId xmlns:a16="http://schemas.microsoft.com/office/drawing/2014/main" val="1734952779"/>
                  </a:ext>
                </a:extLst>
              </a:tr>
              <a:tr h="281058">
                <a:tc>
                  <a:txBody>
                    <a:bodyPr/>
                    <a:lstStyle/>
                    <a:p>
                      <a:r>
                        <a:rPr lang="en-US" sz="1800" dirty="0">
                          <a:latin typeface="Arial" panose="020B0604020202020204" pitchFamily="34" charset="0"/>
                          <a:cs typeface="Arial" panose="020B0604020202020204" pitchFamily="34" charset="0"/>
                        </a:rPr>
                        <a:t>Newsletter Advertising</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$500-$5,000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Annually</a:t>
                      </a:r>
                    </a:p>
                  </a:txBody>
                  <a:tcPr marL="68587" marR="68587" marT="0" marB="0"/>
                </a:tc>
                <a:extLst>
                  <a:ext uri="{0D108BD9-81ED-4DB2-BD59-A6C34878D82A}">
                    <a16:rowId xmlns:a16="http://schemas.microsoft.com/office/drawing/2014/main" val="10007"/>
                  </a:ext>
                </a:extLst>
              </a:tr>
              <a:tr h="281058">
                <a:tc>
                  <a:txBody>
                    <a:bodyPr/>
                    <a:lstStyle/>
                    <a:p>
                      <a:r>
                        <a:rPr lang="en-US" sz="1800" dirty="0">
                          <a:latin typeface="Arial" panose="020B0604020202020204" pitchFamily="34" charset="0"/>
                          <a:cs typeface="Arial" panose="020B0604020202020204" pitchFamily="34" charset="0"/>
                        </a:rPr>
                        <a:t>E-news</a:t>
                      </a:r>
                      <a:r>
                        <a:rPr lang="en-US" sz="1800" baseline="0" dirty="0">
                          <a:latin typeface="Arial" panose="020B0604020202020204" pitchFamily="34" charset="0"/>
                          <a:cs typeface="Arial" panose="020B0604020202020204" pitchFamily="34" charset="0"/>
                        </a:rPr>
                        <a:t> with </a:t>
                      </a:r>
                      <a:r>
                        <a:rPr lang="en-US" sz="1800" dirty="0">
                          <a:latin typeface="Arial" panose="020B0604020202020204" pitchFamily="34" charset="0"/>
                          <a:cs typeface="Arial" panose="020B0604020202020204" pitchFamily="34" charset="0"/>
                        </a:rPr>
                        <a:t>Web Link</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$500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Annually</a:t>
                      </a:r>
                    </a:p>
                  </a:txBody>
                  <a:tcPr marL="68587" marR="68587" marT="0" marB="0"/>
                </a:tc>
                <a:extLst>
                  <a:ext uri="{0D108BD9-81ED-4DB2-BD59-A6C34878D82A}">
                    <a16:rowId xmlns:a16="http://schemas.microsoft.com/office/drawing/2014/main" val="10008"/>
                  </a:ext>
                </a:extLst>
              </a:tr>
              <a:tr h="281058">
                <a:tc>
                  <a:txBody>
                    <a:bodyPr/>
                    <a:lstStyle/>
                    <a:p>
                      <a:r>
                        <a:rPr lang="en-US" sz="1800" dirty="0">
                          <a:latin typeface="Arial" panose="020B0604020202020204" pitchFamily="34" charset="0"/>
                          <a:cs typeface="Arial" panose="020B0604020202020204" pitchFamily="34" charset="0"/>
                        </a:rPr>
                        <a:t>Webinars</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$1,000-$2,500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Each</a:t>
                      </a:r>
                    </a:p>
                  </a:txBody>
                  <a:tcPr marL="68587" marR="68587" marT="0" marB="0"/>
                </a:tc>
                <a:extLst>
                  <a:ext uri="{0D108BD9-81ED-4DB2-BD59-A6C34878D82A}">
                    <a16:rowId xmlns:a16="http://schemas.microsoft.com/office/drawing/2014/main" val="10009"/>
                  </a:ext>
                </a:extLst>
              </a:tr>
              <a:tr h="281058">
                <a:tc>
                  <a:txBody>
                    <a:bodyPr/>
                    <a:lstStyle/>
                    <a:p>
                      <a:r>
                        <a:rPr lang="en-US" sz="1800" dirty="0">
                          <a:latin typeface="Arial" panose="020B0604020202020204" pitchFamily="34" charset="0"/>
                          <a:cs typeface="Arial" panose="020B0604020202020204" pitchFamily="34" charset="0"/>
                        </a:rPr>
                        <a:t>Mark Scholar Awards</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4,500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Bi-Annually</a:t>
                      </a:r>
                    </a:p>
                  </a:txBody>
                  <a:tcPr marL="68587" marR="68587" marT="0" marB="0"/>
                </a:tc>
                <a:extLst>
                  <a:ext uri="{0D108BD9-81ED-4DB2-BD59-A6C34878D82A}">
                    <a16:rowId xmlns:a16="http://schemas.microsoft.com/office/drawing/2014/main" val="1828675352"/>
                  </a:ext>
                </a:extLst>
              </a:tr>
              <a:tr h="281058">
                <a:tc>
                  <a:txBody>
                    <a:bodyPr/>
                    <a:lstStyle/>
                    <a:p>
                      <a:r>
                        <a:rPr lang="en-US" sz="1800" dirty="0">
                          <a:latin typeface="Arial" panose="020B0604020202020204" pitchFamily="34" charset="0"/>
                          <a:cs typeface="Arial" panose="020B0604020202020204" pitchFamily="34" charset="0"/>
                        </a:rPr>
                        <a:t>Plenary Speaker</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$1,500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Bi-Annually</a:t>
                      </a:r>
                    </a:p>
                  </a:txBody>
                  <a:tcPr marL="68587" marR="68587" marT="0" marB="0"/>
                </a:tc>
                <a:extLst>
                  <a:ext uri="{0D108BD9-81ED-4DB2-BD59-A6C34878D82A}">
                    <a16:rowId xmlns:a16="http://schemas.microsoft.com/office/drawing/2014/main" val="1626484012"/>
                  </a:ext>
                </a:extLst>
              </a:tr>
              <a:tr h="281058">
                <a:tc>
                  <a:txBody>
                    <a:bodyPr/>
                    <a:lstStyle/>
                    <a:p>
                      <a:r>
                        <a:rPr lang="en-US" sz="1800" dirty="0">
                          <a:latin typeface="Arial" panose="020B0604020202020204" pitchFamily="34" charset="0"/>
                          <a:cs typeface="Arial" panose="020B0604020202020204" pitchFamily="34" charset="0"/>
                        </a:rPr>
                        <a:t>Poster Session</a:t>
                      </a:r>
                    </a:p>
                  </a:txBody>
                  <a:tcPr marL="68587" marR="68587" marT="0" marB="0"/>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$2,500</a:t>
                      </a:r>
                    </a:p>
                  </a:txBody>
                  <a:tcPr marL="68587" marR="68587" marT="0" marB="0"/>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Per </a:t>
                      </a:r>
                      <a:r>
                        <a:rPr lang="en-US" sz="1800" baseline="0" dirty="0">
                          <a:latin typeface="Arial" panose="020B0604020202020204" pitchFamily="34" charset="0"/>
                          <a:cs typeface="Arial" panose="020B0604020202020204" pitchFamily="34" charset="0"/>
                        </a:rPr>
                        <a:t>Mtg</a:t>
                      </a:r>
                      <a:endParaRPr lang="en-US" sz="1800" dirty="0">
                        <a:latin typeface="Arial" panose="020B0604020202020204" pitchFamily="34" charset="0"/>
                        <a:cs typeface="Arial" panose="020B0604020202020204" pitchFamily="34" charset="0"/>
                      </a:endParaRPr>
                    </a:p>
                  </a:txBody>
                  <a:tcPr marL="68587" marR="68587" marT="0" marB="0"/>
                </a:tc>
                <a:extLst>
                  <a:ext uri="{0D108BD9-81ED-4DB2-BD59-A6C34878D82A}">
                    <a16:rowId xmlns:a16="http://schemas.microsoft.com/office/drawing/2014/main" val="1369019171"/>
                  </a:ext>
                </a:extLst>
              </a:tr>
              <a:tr h="552112">
                <a:tc>
                  <a:txBody>
                    <a:bodyPr/>
                    <a:lstStyle/>
                    <a:p>
                      <a:r>
                        <a:rPr lang="en-US" sz="1800" dirty="0">
                          <a:latin typeface="Arial" panose="020B0604020202020204" pitchFamily="34" charset="0"/>
                          <a:cs typeface="Arial" panose="020B0604020202020204" pitchFamily="34" charset="0"/>
                        </a:rPr>
                        <a:t>Major Awards </a:t>
                      </a:r>
                    </a:p>
                    <a:p>
                      <a:r>
                        <a:rPr lang="en-US" sz="1600" dirty="0" err="1">
                          <a:latin typeface="Arial" panose="020B0604020202020204" pitchFamily="34" charset="0"/>
                          <a:cs typeface="Arial" panose="020B0604020202020204" pitchFamily="34" charset="0"/>
                        </a:rPr>
                        <a:t>Mavel</a:t>
                      </a:r>
                      <a:r>
                        <a:rPr lang="en-US" sz="1600" dirty="0">
                          <a:latin typeface="Arial" panose="020B0604020202020204" pitchFamily="34" charset="0"/>
                          <a:cs typeface="Arial" panose="020B0604020202020204" pitchFamily="34" charset="0"/>
                        </a:rPr>
                        <a:t>/Flory/Mark/IPS</a:t>
                      </a:r>
                      <a:endParaRPr lang="en-US" sz="1800" dirty="0">
                        <a:latin typeface="Arial" panose="020B0604020202020204" pitchFamily="34" charset="0"/>
                        <a:cs typeface="Arial" panose="020B0604020202020204" pitchFamily="34" charset="0"/>
                      </a:endParaRPr>
                    </a:p>
                  </a:txBody>
                  <a:tcPr marL="68587" marR="68587" marT="0" marB="0"/>
                </a:tc>
                <a:tc>
                  <a:txBody>
                    <a:bodyPr/>
                    <a:lstStyle/>
                    <a:p>
                      <a:pPr algn="r"/>
                      <a:r>
                        <a:rPr lang="en-US" sz="1800" dirty="0">
                          <a:latin typeface="Arial" panose="020B0604020202020204" pitchFamily="34" charset="0"/>
                          <a:cs typeface="Arial" panose="020B0604020202020204" pitchFamily="34" charset="0"/>
                        </a:rPr>
                        <a:t>5,000 each</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Bi-Annually</a:t>
                      </a:r>
                    </a:p>
                  </a:txBody>
                  <a:tcPr marL="68587" marR="68587" marT="0" marB="0"/>
                </a:tc>
                <a:extLst>
                  <a:ext uri="{0D108BD9-81ED-4DB2-BD59-A6C34878D82A}">
                    <a16:rowId xmlns:a16="http://schemas.microsoft.com/office/drawing/2014/main" val="473185419"/>
                  </a:ext>
                </a:extLst>
              </a:tr>
              <a:tr h="281058">
                <a:tc>
                  <a:txBody>
                    <a:bodyPr/>
                    <a:lstStyle/>
                    <a:p>
                      <a:r>
                        <a:rPr lang="en-US" sz="1800" b="1" dirty="0">
                          <a:latin typeface="Arial" panose="020B0604020202020204" pitchFamily="34" charset="0"/>
                          <a:cs typeface="Arial" panose="020B0604020202020204" pitchFamily="34" charset="0"/>
                        </a:rPr>
                        <a:t>Tentative Sponsor In Place</a:t>
                      </a:r>
                    </a:p>
                  </a:txBody>
                  <a:tcPr marL="68587" marR="68587" marT="0" marB="0">
                    <a:solidFill>
                      <a:schemeClr val="accent1">
                        <a:lumMod val="40000"/>
                        <a:lumOff val="60000"/>
                      </a:schemeClr>
                    </a:solidFill>
                  </a:tcPr>
                </a:tc>
                <a:tc>
                  <a:txBody>
                    <a:bodyPr/>
                    <a:lstStyle/>
                    <a:p>
                      <a:pPr algn="r"/>
                      <a:endParaRPr lang="en-US" sz="1800" dirty="0">
                        <a:latin typeface="Arial" panose="020B0604020202020204" pitchFamily="34" charset="0"/>
                        <a:cs typeface="Arial" panose="020B0604020202020204" pitchFamily="34" charset="0"/>
                      </a:endParaRPr>
                    </a:p>
                  </a:txBody>
                  <a:tcPr marL="68587" marR="68587" marT="0" marB="0">
                    <a:solidFill>
                      <a:schemeClr val="accent1">
                        <a:lumMod val="40000"/>
                        <a:lumOff val="60000"/>
                      </a:schemeClr>
                    </a:solidFill>
                  </a:tcPr>
                </a:tc>
                <a:tc>
                  <a:txBody>
                    <a:bodyPr/>
                    <a:lstStyle/>
                    <a:p>
                      <a:pPr algn="r"/>
                      <a:endParaRPr lang="en-US" sz="1800" dirty="0">
                        <a:latin typeface="Arial" panose="020B0604020202020204" pitchFamily="34" charset="0"/>
                        <a:cs typeface="Arial" panose="020B0604020202020204" pitchFamily="34" charset="0"/>
                      </a:endParaRPr>
                    </a:p>
                  </a:txBody>
                  <a:tcPr marL="68587" marR="68587" marT="0" marB="0">
                    <a:solidFill>
                      <a:schemeClr val="accent1">
                        <a:lumMod val="40000"/>
                        <a:lumOff val="60000"/>
                      </a:schemeClr>
                    </a:solidFill>
                  </a:tcPr>
                </a:tc>
                <a:extLst>
                  <a:ext uri="{0D108BD9-81ED-4DB2-BD59-A6C34878D82A}">
                    <a16:rowId xmlns:a16="http://schemas.microsoft.com/office/drawing/2014/main" val="441696410"/>
                  </a:ext>
                </a:extLst>
              </a:tr>
              <a:tr h="281058">
                <a:tc>
                  <a:txBody>
                    <a:bodyPr/>
                    <a:lstStyle/>
                    <a:p>
                      <a:r>
                        <a:rPr lang="en-US" sz="1800" dirty="0">
                          <a:latin typeface="Arial" panose="020B0604020202020204" pitchFamily="34" charset="0"/>
                          <a:cs typeface="Arial" panose="020B0604020202020204" pitchFamily="34" charset="0"/>
                        </a:rPr>
                        <a:t>Student Social</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$1,000-$2,000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Annually</a:t>
                      </a:r>
                    </a:p>
                  </a:txBody>
                  <a:tcPr marL="68587" marR="68587" marT="0" marB="0"/>
                </a:tc>
                <a:extLst>
                  <a:ext uri="{0D108BD9-81ED-4DB2-BD59-A6C34878D82A}">
                    <a16:rowId xmlns:a16="http://schemas.microsoft.com/office/drawing/2014/main" val="2933411883"/>
                  </a:ext>
                </a:extLst>
              </a:tr>
              <a:tr h="281058">
                <a:tc>
                  <a:txBody>
                    <a:bodyPr/>
                    <a:lstStyle/>
                    <a:p>
                      <a:r>
                        <a:rPr lang="en-US" sz="1800" dirty="0">
                          <a:latin typeface="Arial" panose="020B0604020202020204" pitchFamily="34" charset="0"/>
                          <a:cs typeface="Arial" panose="020B0604020202020204" pitchFamily="34" charset="0"/>
                        </a:rPr>
                        <a:t>Coffee Break Sponsor</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$600-$3,000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Pre </a:t>
                      </a:r>
                      <a:r>
                        <a:rPr lang="en-US" sz="1800" dirty="0" err="1">
                          <a:latin typeface="Arial" panose="020B0604020202020204" pitchFamily="34" charset="0"/>
                          <a:cs typeface="Arial" panose="020B0604020202020204" pitchFamily="34" charset="0"/>
                        </a:rPr>
                        <a:t>Mtg</a:t>
                      </a:r>
                      <a:endParaRPr lang="en-US" sz="1800" dirty="0">
                        <a:latin typeface="Arial" panose="020B0604020202020204" pitchFamily="34" charset="0"/>
                        <a:cs typeface="Arial" panose="020B0604020202020204" pitchFamily="34" charset="0"/>
                      </a:endParaRPr>
                    </a:p>
                  </a:txBody>
                  <a:tcPr marL="68587" marR="68587" marT="0" marB="0"/>
                </a:tc>
                <a:extLst>
                  <a:ext uri="{0D108BD9-81ED-4DB2-BD59-A6C34878D82A}">
                    <a16:rowId xmlns:a16="http://schemas.microsoft.com/office/drawing/2014/main" val="3316143071"/>
                  </a:ext>
                </a:extLst>
              </a:tr>
              <a:tr h="281058">
                <a:tc>
                  <a:txBody>
                    <a:bodyPr/>
                    <a:lstStyle/>
                    <a:p>
                      <a:r>
                        <a:rPr lang="en-US" sz="1800" dirty="0">
                          <a:latin typeface="Arial" panose="020B0604020202020204" pitchFamily="34" charset="0"/>
                          <a:cs typeface="Arial" panose="020B0604020202020204" pitchFamily="34" charset="0"/>
                        </a:rPr>
                        <a:t>Poster Awards</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$2,000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Annually</a:t>
                      </a:r>
                    </a:p>
                  </a:txBody>
                  <a:tcPr marL="68587" marR="68587" marT="0" marB="0"/>
                </a:tc>
                <a:extLst>
                  <a:ext uri="{0D108BD9-81ED-4DB2-BD59-A6C34878D82A}">
                    <a16:rowId xmlns:a16="http://schemas.microsoft.com/office/drawing/2014/main" val="2737295388"/>
                  </a:ext>
                </a:extLst>
              </a:tr>
              <a:tr h="281058">
                <a:tc>
                  <a:txBody>
                    <a:bodyPr/>
                    <a:lstStyle/>
                    <a:p>
                      <a:r>
                        <a:rPr lang="en-US" sz="1800" dirty="0">
                          <a:latin typeface="Arial" panose="020B0604020202020204" pitchFamily="34" charset="0"/>
                          <a:cs typeface="Arial" panose="020B0604020202020204" pitchFamily="34" charset="0"/>
                        </a:rPr>
                        <a:t>POLY/PMSE Award</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Reception</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$5,000</a:t>
                      </a:r>
                    </a:p>
                  </a:txBody>
                  <a:tcPr marL="68587" marR="68587" marT="0" marB="0"/>
                </a:tc>
                <a:tc>
                  <a:txBody>
                    <a:bodyPr/>
                    <a:lstStyle/>
                    <a:p>
                      <a:pPr algn="r"/>
                      <a:r>
                        <a:rPr lang="en-US" sz="1800" dirty="0">
                          <a:latin typeface="Arial" panose="020B0604020202020204" pitchFamily="34" charset="0"/>
                          <a:cs typeface="Arial" panose="020B0604020202020204" pitchFamily="34" charset="0"/>
                        </a:rPr>
                        <a:t>Per Mtg</a:t>
                      </a:r>
                    </a:p>
                  </a:txBody>
                  <a:tcPr marL="68587" marR="68587" marT="0" marB="0"/>
                </a:tc>
                <a:extLst>
                  <a:ext uri="{0D108BD9-81ED-4DB2-BD59-A6C34878D82A}">
                    <a16:rowId xmlns:a16="http://schemas.microsoft.com/office/drawing/2014/main" val="2444792132"/>
                  </a:ext>
                </a:extLst>
              </a:tr>
            </a:tbl>
          </a:graphicData>
        </a:graphic>
      </p:graphicFrame>
      <p:sp>
        <p:nvSpPr>
          <p:cNvPr id="11" name="Content Placeholder 2">
            <a:extLst>
              <a:ext uri="{FF2B5EF4-FFF2-40B4-BE49-F238E27FC236}">
                <a16:creationId xmlns:a16="http://schemas.microsoft.com/office/drawing/2014/main" id="{E6C97C8E-0CC8-4C8D-9870-35A25B0DEB39}"/>
              </a:ext>
            </a:extLst>
          </p:cNvPr>
          <p:cNvSpPr txBox="1">
            <a:spLocks/>
          </p:cNvSpPr>
          <p:nvPr/>
        </p:nvSpPr>
        <p:spPr>
          <a:xfrm>
            <a:off x="8483599" y="2495082"/>
            <a:ext cx="3657601" cy="3492305"/>
          </a:xfrm>
          <a:prstGeom prst="rect">
            <a:avLst/>
          </a:prstGeom>
        </p:spPr>
        <p:txBody>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341313" lvl="2" indent="-298450">
              <a:spcAft>
                <a:spcPts val="1200"/>
              </a:spcAft>
              <a:buFont typeface="Wingdings" panose="05000000000000000000" pitchFamily="2" charset="2"/>
              <a:buChar char="ü"/>
            </a:pPr>
            <a:r>
              <a:rPr lang="en-US" altLang="en-US" dirty="0">
                <a:latin typeface="Arial" panose="020B0604020202020204" pitchFamily="34" charset="0"/>
                <a:cs typeface="Arial" panose="020B0604020202020204" pitchFamily="34" charset="0"/>
              </a:rPr>
              <a:t>ACS National Meeting      </a:t>
            </a:r>
            <a:r>
              <a:rPr lang="en-US" altLang="en-US" i="1" dirty="0">
                <a:latin typeface="Arial" panose="020B0604020202020204" pitchFamily="34" charset="0"/>
                <a:cs typeface="Arial" panose="020B0604020202020204" pitchFamily="34" charset="0"/>
              </a:rPr>
              <a:t>(ACS Pubs/TOSOH)</a:t>
            </a:r>
          </a:p>
          <a:p>
            <a:pPr marL="341313" lvl="2" indent="-298450">
              <a:spcAft>
                <a:spcPts val="1200"/>
              </a:spcAft>
              <a:buFont typeface="Wingdings" panose="05000000000000000000" pitchFamily="2" charset="2"/>
              <a:buChar char="ü"/>
            </a:pPr>
            <a:r>
              <a:rPr lang="en-US" altLang="en-US" dirty="0">
                <a:latin typeface="Arial" panose="020B0604020202020204" pitchFamily="34" charset="0"/>
                <a:cs typeface="Arial" panose="020B0604020202020204" pitchFamily="34" charset="0"/>
              </a:rPr>
              <a:t>Award Support </a:t>
            </a:r>
            <a:r>
              <a:rPr lang="en-US" altLang="en-US" i="1" dirty="0">
                <a:latin typeface="Arial" panose="020B0604020202020204" pitchFamily="34" charset="0"/>
                <a:cs typeface="Arial" panose="020B0604020202020204" pitchFamily="34" charset="0"/>
              </a:rPr>
              <a:t>(Henkel, DSM, ACS Pubs, Springer Nature )</a:t>
            </a:r>
          </a:p>
          <a:p>
            <a:pPr marL="341313" lvl="2" indent="-298450">
              <a:spcAft>
                <a:spcPts val="1200"/>
              </a:spcAft>
              <a:buFont typeface="Wingdings" panose="05000000000000000000" pitchFamily="2" charset="2"/>
              <a:buChar char="ü"/>
            </a:pPr>
            <a:r>
              <a:rPr lang="en-US" altLang="en-US" dirty="0">
                <a:latin typeface="Arial" panose="020B0604020202020204" pitchFamily="34" charset="0"/>
                <a:cs typeface="Arial" panose="020B0604020202020204" pitchFamily="34" charset="0"/>
              </a:rPr>
              <a:t>IAB Sponsored Awards</a:t>
            </a:r>
          </a:p>
          <a:p>
            <a:pPr marL="341313" lvl="2" indent="-298450">
              <a:spcAft>
                <a:spcPts val="1200"/>
              </a:spcAft>
              <a:buFont typeface="Wingdings" panose="05000000000000000000" pitchFamily="2" charset="2"/>
              <a:buChar char="ü"/>
            </a:pPr>
            <a:r>
              <a:rPr lang="en-US" altLang="en-US" dirty="0">
                <a:latin typeface="Arial" panose="020B0604020202020204" pitchFamily="34" charset="0"/>
                <a:cs typeface="Arial" panose="020B0604020202020204" pitchFamily="34" charset="0"/>
              </a:rPr>
              <a:t>Newsletter Advertisers </a:t>
            </a:r>
            <a:r>
              <a:rPr lang="en-US" altLang="en-US" i="1" dirty="0">
                <a:latin typeface="Arial" panose="020B0604020202020204" pitchFamily="34" charset="0"/>
                <a:cs typeface="Arial" panose="020B0604020202020204" pitchFamily="34" charset="0"/>
              </a:rPr>
              <a:t>(Tosoh, American Standards, HMJ,  Polyhedron)</a:t>
            </a:r>
          </a:p>
        </p:txBody>
      </p:sp>
      <p:sp>
        <p:nvSpPr>
          <p:cNvPr id="13" name="Rectangle 7">
            <a:extLst>
              <a:ext uri="{FF2B5EF4-FFF2-40B4-BE49-F238E27FC236}">
                <a16:creationId xmlns:a16="http://schemas.microsoft.com/office/drawing/2014/main" id="{60457C31-FB4A-4F95-BB2D-2706DD2571A2}"/>
              </a:ext>
            </a:extLst>
          </p:cNvPr>
          <p:cNvSpPr>
            <a:spLocks noChangeArrowheads="1"/>
          </p:cNvSpPr>
          <p:nvPr/>
        </p:nvSpPr>
        <p:spPr bwMode="auto">
          <a:xfrm>
            <a:off x="8577534" y="1961189"/>
            <a:ext cx="3361613" cy="369332"/>
          </a:xfrm>
          <a:prstGeom prst="rect">
            <a:avLst/>
          </a:prstGeom>
          <a:solidFill>
            <a:schemeClr val="accent1">
              <a:lumMod val="40000"/>
              <a:lumOff val="60000"/>
            </a:schemeClr>
          </a:solidFill>
          <a:ln>
            <a:noFill/>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dirty="0"/>
              <a:t>Current Sponsors - </a:t>
            </a:r>
            <a:r>
              <a:rPr lang="en-US" altLang="en-US" b="1" i="1" dirty="0">
                <a:solidFill>
                  <a:srgbClr val="0070C0"/>
                </a:solidFill>
              </a:rPr>
              <a:t>THANKS</a:t>
            </a:r>
          </a:p>
        </p:txBody>
      </p:sp>
      <p:pic>
        <p:nvPicPr>
          <p:cNvPr id="1060" name="Picture 36" descr="Chart clipart revenue, Chart revenue Transparent FREE for download on  WebStockReview 20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0" y="-14018"/>
            <a:ext cx="1582456" cy="1242326"/>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cxnSp>
        <p:nvCxnSpPr>
          <p:cNvPr id="19" name="Straight Arrow Connector 18"/>
          <p:cNvCxnSpPr/>
          <p:nvPr/>
        </p:nvCxnSpPr>
        <p:spPr>
          <a:xfrm>
            <a:off x="2146150" y="1127634"/>
            <a:ext cx="8451014" cy="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B294184-3FE6-463B-9929-CAE028121307}"/>
              </a:ext>
            </a:extLst>
          </p:cNvPr>
          <p:cNvSpPr/>
          <p:nvPr/>
        </p:nvSpPr>
        <p:spPr>
          <a:xfrm>
            <a:off x="8484395" y="104775"/>
            <a:ext cx="3316293"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sp>
        <p:nvSpPr>
          <p:cNvPr id="14" name="Rectangle 13">
            <a:extLst>
              <a:ext uri="{FF2B5EF4-FFF2-40B4-BE49-F238E27FC236}">
                <a16:creationId xmlns:a16="http://schemas.microsoft.com/office/drawing/2014/main" id="{10542892-7D4D-459C-885A-BE5419639A73}"/>
              </a:ext>
            </a:extLst>
          </p:cNvPr>
          <p:cNvSpPr/>
          <p:nvPr/>
        </p:nvSpPr>
        <p:spPr>
          <a:xfrm>
            <a:off x="4520429" y="6122283"/>
            <a:ext cx="5791970" cy="584775"/>
          </a:xfrm>
          <a:prstGeom prst="rect">
            <a:avLst/>
          </a:prstGeom>
          <a:noFill/>
        </p:spPr>
        <p:txBody>
          <a:bodyPr wrap="none" lIns="91440" tIns="45720" rIns="91440" bIns="45720">
            <a:spAutoFit/>
          </a:bodyPr>
          <a:lstStyle/>
          <a:p>
            <a:pPr algn="ctr"/>
            <a:r>
              <a:rPr lang="en-US" sz="3200" b="1" dirty="0">
                <a:ln w="6600">
                  <a:solidFill>
                    <a:schemeClr val="accent2"/>
                  </a:solidFill>
                  <a:prstDash val="solid"/>
                </a:ln>
                <a:solidFill>
                  <a:srgbClr val="FFFFFF"/>
                </a:solidFill>
                <a:effectLst>
                  <a:outerShdw dist="38100" dir="2700000" algn="tl" rotWithShape="0">
                    <a:schemeClr val="accent2"/>
                  </a:outerShdw>
                </a:effectLst>
              </a:rPr>
              <a:t>Consider Advertising with POLY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39" name="Rectangle 26">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2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57E59455-63B0-4963-AB04-8ECD27F8A135}"/>
              </a:ext>
            </a:extLst>
          </p:cNvPr>
          <p:cNvSpPr>
            <a:spLocks noGrp="1"/>
          </p:cNvSpPr>
          <p:nvPr>
            <p:ph type="title"/>
          </p:nvPr>
        </p:nvSpPr>
        <p:spPr>
          <a:xfrm>
            <a:off x="535021" y="685800"/>
            <a:ext cx="2639962" cy="5105400"/>
          </a:xfrm>
        </p:spPr>
        <p:txBody>
          <a:bodyPr>
            <a:normAutofit/>
          </a:bodyPr>
          <a:lstStyle/>
          <a:p>
            <a:r>
              <a:rPr lang="en-US" b="1" dirty="0">
                <a:solidFill>
                  <a:srgbClr val="FFFFFF"/>
                </a:solidFill>
              </a:rPr>
              <a:t>Major decision from EXCOM meeting in January 26, 2020</a:t>
            </a:r>
          </a:p>
        </p:txBody>
      </p:sp>
      <p:grpSp>
        <p:nvGrpSpPr>
          <p:cNvPr id="41" name="Group 3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3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5" name="Picture 1" descr="A close up of a logo&#10;&#10;Description automatically generated">
            <a:extLst>
              <a:ext uri="{FF2B5EF4-FFF2-40B4-BE49-F238E27FC236}">
                <a16:creationId xmlns:a16="http://schemas.microsoft.com/office/drawing/2014/main" id="{8E1FD5F2-AA0D-4C6C-9F1D-60628E0A6A8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3" name="Content Placeholder 2">
            <a:extLst>
              <a:ext uri="{FF2B5EF4-FFF2-40B4-BE49-F238E27FC236}">
                <a16:creationId xmlns:a16="http://schemas.microsoft.com/office/drawing/2014/main" id="{D70F54FC-1F24-4933-A755-241A8FFE1275}"/>
              </a:ext>
            </a:extLst>
          </p:cNvPr>
          <p:cNvSpPr>
            <a:spLocks noGrp="1"/>
          </p:cNvSpPr>
          <p:nvPr>
            <p:ph idx="1"/>
          </p:nvPr>
        </p:nvSpPr>
        <p:spPr>
          <a:xfrm>
            <a:off x="4938729" y="1560094"/>
            <a:ext cx="6632694" cy="3124201"/>
          </a:xfrm>
        </p:spPr>
        <p:txBody>
          <a:bodyPr/>
          <a:lstStyle/>
          <a:p>
            <a:pPr marL="0" indent="0">
              <a:buNone/>
            </a:pPr>
            <a:r>
              <a:rPr lang="en-US" dirty="0"/>
              <a:t>POLY support for National Meeting symposia requires that </a:t>
            </a:r>
            <a:r>
              <a:rPr lang="en-US" altLang="en-US" dirty="0"/>
              <a:t>at least one member of the organizer team be a POLY member.  This NEW requirement must be communicated to organizers via Program Chairs and POLY website.  This is to be applied to the PACIFICHEM 2021 meeting and all ACS National and Regional meetings starting in 2021.</a:t>
            </a:r>
            <a:endParaRPr lang="en-US" dirty="0"/>
          </a:p>
          <a:p>
            <a:endParaRPr lang="en-US" dirty="0"/>
          </a:p>
        </p:txBody>
      </p:sp>
    </p:spTree>
    <p:extLst>
      <p:ext uri="{BB962C8B-B14F-4D97-AF65-F5344CB8AC3E}">
        <p14:creationId xmlns:p14="http://schemas.microsoft.com/office/powerpoint/2010/main" val="17145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02536AA1-4C96-48AC-A511-F5B7B4DCA8C8}"/>
              </a:ext>
            </a:extLst>
          </p:cNvPr>
          <p:cNvSpPr>
            <a:spLocks noGrp="1"/>
          </p:cNvSpPr>
          <p:nvPr>
            <p:ph type="title"/>
          </p:nvPr>
        </p:nvSpPr>
        <p:spPr>
          <a:xfrm>
            <a:off x="535021" y="685800"/>
            <a:ext cx="2639962" cy="5105400"/>
          </a:xfrm>
        </p:spPr>
        <p:txBody>
          <a:bodyPr>
            <a:normAutofit/>
          </a:bodyPr>
          <a:lstStyle/>
          <a:p>
            <a:r>
              <a:rPr lang="en-US">
                <a:solidFill>
                  <a:srgbClr val="FFFFFF"/>
                </a:solidFill>
              </a:rPr>
              <a:t>Outline</a:t>
            </a:r>
          </a:p>
        </p:txBody>
      </p:sp>
      <p:grpSp>
        <p:nvGrpSpPr>
          <p:cNvPr id="32" name="Group 15">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7"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8"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9"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20"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1"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2"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4">
            <a:extLst>
              <a:ext uri="{FF2B5EF4-FFF2-40B4-BE49-F238E27FC236}">
                <a16:creationId xmlns:a16="http://schemas.microsoft.com/office/drawing/2014/main" id="{C388DE0C-C8C9-418F-812B-893F97F61D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4713" y="9939"/>
            <a:ext cx="987287" cy="935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
            <a:extLst>
              <a:ext uri="{FF2B5EF4-FFF2-40B4-BE49-F238E27FC236}">
                <a16:creationId xmlns:a16="http://schemas.microsoft.com/office/drawing/2014/main" id="{38E33DC6-4446-4E01-934E-7FF153EBAD6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graphicFrame>
        <p:nvGraphicFramePr>
          <p:cNvPr id="33" name="Content Placeholder 2">
            <a:extLst>
              <a:ext uri="{FF2B5EF4-FFF2-40B4-BE49-F238E27FC236}">
                <a16:creationId xmlns:a16="http://schemas.microsoft.com/office/drawing/2014/main" id="{9E12E836-C787-41DE-B94B-5CEA2B8DDBF3}"/>
              </a:ext>
            </a:extLst>
          </p:cNvPr>
          <p:cNvGraphicFramePr>
            <a:graphicFrameLocks noGrp="1"/>
          </p:cNvGraphicFramePr>
          <p:nvPr>
            <p:ph idx="1"/>
            <p:extLst>
              <p:ext uri="{D42A27DB-BD31-4B8C-83A1-F6EECF244321}">
                <p14:modId xmlns:p14="http://schemas.microsoft.com/office/powerpoint/2010/main" val="1610653022"/>
              </p:ext>
            </p:extLst>
          </p:nvPr>
        </p:nvGraphicFramePr>
        <p:xfrm>
          <a:off x="4797021" y="1126780"/>
          <a:ext cx="7058025"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17534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7C7FEB-5BF6-41DC-8D75-14BA0CEAAF4E}"/>
              </a:ext>
            </a:extLst>
          </p:cNvPr>
          <p:cNvSpPr>
            <a:spLocks noGrp="1" noChangeArrowheads="1"/>
          </p:cNvSpPr>
          <p:nvPr>
            <p:ph type="title"/>
          </p:nvPr>
        </p:nvSpPr>
        <p:spPr>
          <a:xfrm>
            <a:off x="3101976" y="319088"/>
            <a:ext cx="4518025" cy="595312"/>
          </a:xfrm>
        </p:spPr>
        <p:txBody>
          <a:bodyPr/>
          <a:lstStyle/>
          <a:p>
            <a:pPr>
              <a:defRPr/>
            </a:pPr>
            <a:r>
              <a:rPr lang="en-US" altLang="en-US" sz="3200" b="1" dirty="0">
                <a:solidFill>
                  <a:schemeClr val="accent1">
                    <a:lumMod val="50000"/>
                  </a:schemeClr>
                </a:solidFill>
                <a:latin typeface="Arial" panose="020B0604020202020204" pitchFamily="34" charset="0"/>
                <a:cs typeface="Arial" panose="020B0604020202020204" pitchFamily="34" charset="0"/>
              </a:rPr>
              <a:t>POLY Business Office</a:t>
            </a:r>
          </a:p>
        </p:txBody>
      </p:sp>
      <p:sp>
        <p:nvSpPr>
          <p:cNvPr id="5" name="Rectangle 4">
            <a:extLst>
              <a:ext uri="{FF2B5EF4-FFF2-40B4-BE49-F238E27FC236}">
                <a16:creationId xmlns:a16="http://schemas.microsoft.com/office/drawing/2014/main" id="{ADF9F25F-3FE4-4ECC-977F-B0E26A722BFF}"/>
              </a:ext>
            </a:extLst>
          </p:cNvPr>
          <p:cNvSpPr>
            <a:spLocks noGrp="1" noChangeArrowheads="1"/>
          </p:cNvSpPr>
          <p:nvPr>
            <p:ph sz="half" idx="1"/>
          </p:nvPr>
        </p:nvSpPr>
        <p:spPr>
          <a:xfrm>
            <a:off x="2158366" y="3914503"/>
            <a:ext cx="2200275" cy="2133600"/>
          </a:xfrm>
        </p:spPr>
        <p:txBody>
          <a:bodyPr rtlCol="0">
            <a:noAutofit/>
          </a:bodyPr>
          <a:lstStyle/>
          <a:p>
            <a:pPr marL="0" indent="0">
              <a:spcBef>
                <a:spcPts val="300"/>
              </a:spcBef>
              <a:spcAft>
                <a:spcPts val="0"/>
              </a:spcAft>
              <a:buNone/>
              <a:tabLst>
                <a:tab pos="228600" algn="l"/>
              </a:tabLst>
              <a:defRPr/>
            </a:pPr>
            <a:r>
              <a:rPr lang="en-US" altLang="en-US" sz="1400" b="1" dirty="0">
                <a:solidFill>
                  <a:schemeClr val="tx1">
                    <a:lumMod val="75000"/>
                    <a:lumOff val="25000"/>
                  </a:schemeClr>
                </a:solidFill>
                <a:latin typeface="Arial" panose="020B0604020202020204" pitchFamily="34" charset="0"/>
                <a:cs typeface="Arial" panose="020B0604020202020204" pitchFamily="34" charset="0"/>
              </a:rPr>
              <a:t>Kathy Mitchem</a:t>
            </a:r>
          </a:p>
          <a:p>
            <a:pPr marL="0" lvl="1" indent="0">
              <a:spcBef>
                <a:spcPts val="300"/>
              </a:spcBef>
              <a:spcAft>
                <a:spcPts val="0"/>
              </a:spcAft>
              <a:buNone/>
              <a:tabLst>
                <a:tab pos="228600" algn="l"/>
              </a:tabLst>
              <a:defRPr/>
            </a:pPr>
            <a:endParaRPr lang="en-US" altLang="en-US" sz="1400" dirty="0">
              <a:solidFill>
                <a:schemeClr val="tx1">
                  <a:lumMod val="75000"/>
                  <a:lumOff val="25000"/>
                </a:schemeClr>
              </a:solidFill>
              <a:latin typeface="Arial" panose="020B0604020202020204" pitchFamily="34" charset="0"/>
              <a:cs typeface="Arial" panose="020B0604020202020204" pitchFamily="34" charset="0"/>
            </a:endParaRPr>
          </a:p>
          <a:p>
            <a:pPr marL="0" lvl="1">
              <a:spcBef>
                <a:spcPts val="300"/>
              </a:spcBef>
              <a:spcAft>
                <a:spcPts val="0"/>
              </a:spcAft>
              <a:buNone/>
              <a:defRPr/>
            </a:pPr>
            <a:r>
              <a:rPr lang="en-US" altLang="en-US" sz="1400" dirty="0">
                <a:latin typeface="Arial" panose="020B0604020202020204" pitchFamily="34" charset="0"/>
              </a:rPr>
              <a:t>Budgeting/Bookkeeping</a:t>
            </a:r>
          </a:p>
          <a:p>
            <a:pPr marL="0" lvl="1">
              <a:spcBef>
                <a:spcPts val="300"/>
              </a:spcBef>
              <a:spcAft>
                <a:spcPts val="0"/>
              </a:spcAft>
              <a:buNone/>
              <a:defRPr/>
            </a:pPr>
            <a:r>
              <a:rPr lang="en-US" altLang="en-US" sz="1400" dirty="0">
                <a:latin typeface="Arial" panose="020B0604020202020204" pitchFamily="34" charset="0"/>
              </a:rPr>
              <a:t>ExComm Officer Support</a:t>
            </a:r>
          </a:p>
          <a:p>
            <a:pPr marL="0" lvl="1">
              <a:spcBef>
                <a:spcPts val="300"/>
              </a:spcBef>
              <a:spcAft>
                <a:spcPts val="0"/>
              </a:spcAft>
              <a:buNone/>
              <a:defRPr/>
            </a:pPr>
            <a:r>
              <a:rPr lang="en-US" altLang="en-US" sz="1400" dirty="0">
                <a:latin typeface="Arial" panose="020B0604020202020204" pitchFamily="34" charset="0"/>
              </a:rPr>
              <a:t>ACS Meetings Support</a:t>
            </a:r>
          </a:p>
          <a:p>
            <a:pPr marL="0" lvl="1">
              <a:spcBef>
                <a:spcPts val="300"/>
              </a:spcBef>
              <a:spcAft>
                <a:spcPts val="0"/>
              </a:spcAft>
              <a:buNone/>
              <a:defRPr/>
            </a:pPr>
            <a:r>
              <a:rPr lang="en-US" altLang="en-US" sz="1400" dirty="0">
                <a:latin typeface="Arial" panose="020B0604020202020204" pitchFamily="34" charset="0"/>
              </a:rPr>
              <a:t>Publications/Circulation</a:t>
            </a:r>
          </a:p>
          <a:p>
            <a:pPr marL="0" lvl="1">
              <a:spcBef>
                <a:spcPts val="300"/>
              </a:spcBef>
              <a:spcAft>
                <a:spcPts val="0"/>
              </a:spcAft>
              <a:buNone/>
              <a:defRPr/>
            </a:pPr>
            <a:r>
              <a:rPr lang="en-US" altLang="en-US" sz="1400" dirty="0">
                <a:latin typeface="Arial" panose="020B0604020202020204" pitchFamily="34" charset="0"/>
              </a:rPr>
              <a:t>VT/Staff Oversite</a:t>
            </a:r>
          </a:p>
        </p:txBody>
      </p:sp>
      <p:sp>
        <p:nvSpPr>
          <p:cNvPr id="57348" name="Rectangle 4">
            <a:extLst>
              <a:ext uri="{FF2B5EF4-FFF2-40B4-BE49-F238E27FC236}">
                <a16:creationId xmlns:a16="http://schemas.microsoft.com/office/drawing/2014/main" id="{D3C05A64-F4C5-43C3-9B67-19DA0071F2CE}"/>
              </a:ext>
            </a:extLst>
          </p:cNvPr>
          <p:cNvSpPr txBox="1">
            <a:spLocks noChangeArrowheads="1"/>
          </p:cNvSpPr>
          <p:nvPr/>
        </p:nvSpPr>
        <p:spPr bwMode="auto">
          <a:xfrm>
            <a:off x="1914525" y="1255714"/>
            <a:ext cx="8072438" cy="885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90488" indent="-90488">
              <a:lnSpc>
                <a:spcPct val="90000"/>
              </a:lnSpc>
              <a:spcBef>
                <a:spcPts val="1200"/>
              </a:spcBef>
              <a:spcAft>
                <a:spcPts val="200"/>
              </a:spcAft>
              <a:buClr>
                <a:schemeClr val="accent1"/>
              </a:buClr>
              <a:buSzPct val="100000"/>
              <a:buFont typeface="Calibri" panose="020F0502020204030204" pitchFamily="34" charset="0"/>
              <a:buChar char=" "/>
              <a:tabLst>
                <a:tab pos="1597025" algn="l"/>
              </a:tabLst>
              <a:defRPr sz="2000">
                <a:solidFill>
                  <a:srgbClr val="404040"/>
                </a:solidFill>
                <a:latin typeface="Calibri" panose="020F0502020204030204" pitchFamily="34" charset="0"/>
              </a:defRPr>
            </a:lvl1pPr>
            <a:lvl2pPr>
              <a:lnSpc>
                <a:spcPct val="90000"/>
              </a:lnSpc>
              <a:spcBef>
                <a:spcPts val="200"/>
              </a:spcBef>
              <a:spcAft>
                <a:spcPts val="400"/>
              </a:spcAft>
              <a:buClr>
                <a:schemeClr val="accent1"/>
              </a:buClr>
              <a:buFont typeface="Calibri" panose="020F0502020204030204" pitchFamily="34" charset="0"/>
              <a:buChar char="◦"/>
              <a:tabLst>
                <a:tab pos="1597025" algn="l"/>
              </a:tabLst>
              <a:defRPr>
                <a:solidFill>
                  <a:srgbClr val="404040"/>
                </a:solidFill>
                <a:latin typeface="Calibri" panose="020F0502020204030204" pitchFamily="34" charset="0"/>
              </a:defRPr>
            </a:lvl2pPr>
            <a:lvl3pPr marL="566738" indent="-182563">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3pPr>
            <a:lvl4pPr marL="749300" indent="-182563">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4pPr>
            <a:lvl5pPr marL="931863" indent="-182563">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5pPr>
            <a:lvl6pPr marL="1389063" indent="-182563" eaLnBrk="0" fontAlgn="base" hangingPunct="0">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6pPr>
            <a:lvl7pPr marL="1846263" indent="-182563" eaLnBrk="0" fontAlgn="base" hangingPunct="0">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7pPr>
            <a:lvl8pPr marL="2303463" indent="-182563" eaLnBrk="0" fontAlgn="base" hangingPunct="0">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8pPr>
            <a:lvl9pPr marL="2760663" indent="-182563" eaLnBrk="0" fontAlgn="base" hangingPunct="0">
              <a:lnSpc>
                <a:spcPct val="90000"/>
              </a:lnSpc>
              <a:spcBef>
                <a:spcPts val="200"/>
              </a:spcBef>
              <a:spcAft>
                <a:spcPts val="400"/>
              </a:spcAft>
              <a:buClr>
                <a:schemeClr val="accent1"/>
              </a:buClr>
              <a:buFont typeface="Calibri" panose="020F0502020204030204" pitchFamily="34" charset="0"/>
              <a:buChar char="◦"/>
              <a:tabLst>
                <a:tab pos="1597025" algn="l"/>
              </a:tabLst>
              <a:defRPr sz="1400">
                <a:solidFill>
                  <a:srgbClr val="404040"/>
                </a:solidFill>
                <a:latin typeface="Calibri" panose="020F0502020204030204" pitchFamily="34" charset="0"/>
              </a:defRPr>
            </a:lvl9pPr>
          </a:lstStyle>
          <a:p>
            <a:pPr marL="0" lvl="1">
              <a:spcBef>
                <a:spcPct val="0"/>
              </a:spcBef>
              <a:buNone/>
            </a:pPr>
            <a:r>
              <a:rPr lang="en-US" altLang="en-US" sz="1600" b="1" dirty="0">
                <a:solidFill>
                  <a:schemeClr val="tx1"/>
                </a:solidFill>
                <a:latin typeface="Arial" panose="020B0604020202020204" pitchFamily="34" charset="0"/>
              </a:rPr>
              <a:t>Oversite:</a:t>
            </a:r>
            <a:r>
              <a:rPr lang="en-US" altLang="en-US" sz="1600" dirty="0">
                <a:solidFill>
                  <a:schemeClr val="tx1"/>
                </a:solidFill>
                <a:latin typeface="Arial" panose="020B0604020202020204" pitchFamily="34" charset="0"/>
              </a:rPr>
              <a:t>	*POLY Supervisor– Christine Coltrain</a:t>
            </a:r>
          </a:p>
          <a:p>
            <a:pPr marL="0" lvl="1">
              <a:spcBef>
                <a:spcPct val="0"/>
              </a:spcBef>
              <a:buNone/>
            </a:pPr>
            <a:r>
              <a:rPr lang="en-US" altLang="en-US" sz="1600" dirty="0">
                <a:solidFill>
                  <a:schemeClr val="tx1"/>
                </a:solidFill>
                <a:latin typeface="Arial" panose="020B0604020202020204" pitchFamily="34" charset="0"/>
              </a:rPr>
              <a:t>	*VT Representative-Bob Moore	</a:t>
            </a:r>
            <a:endParaRPr lang="en-US" altLang="en-US" sz="1600" b="1" dirty="0">
              <a:solidFill>
                <a:schemeClr val="tx1"/>
              </a:solidFill>
              <a:latin typeface="Arial" panose="020B0604020202020204" pitchFamily="34" charset="0"/>
            </a:endParaRPr>
          </a:p>
          <a:p>
            <a:pPr marL="0" lvl="1">
              <a:spcBef>
                <a:spcPct val="0"/>
              </a:spcBef>
              <a:buNone/>
            </a:pPr>
            <a:r>
              <a:rPr lang="en-US" altLang="en-US" sz="1600" b="1" dirty="0">
                <a:solidFill>
                  <a:schemeClr val="tx1"/>
                </a:solidFill>
                <a:latin typeface="Arial" panose="020B0604020202020204" pitchFamily="34" charset="0"/>
              </a:rPr>
              <a:t>Location:</a:t>
            </a:r>
            <a:r>
              <a:rPr lang="en-US" altLang="en-US" sz="1600" dirty="0">
                <a:solidFill>
                  <a:schemeClr val="tx1"/>
                </a:solidFill>
                <a:latin typeface="Arial" panose="020B0604020202020204" pitchFamily="34" charset="0"/>
              </a:rPr>
              <a:t>  	ICTAS II, 1075 Life Science Circle, Virginia Tech, Blacksburg, VA</a:t>
            </a:r>
          </a:p>
        </p:txBody>
      </p:sp>
      <p:sp>
        <p:nvSpPr>
          <p:cNvPr id="57349" name="Line 9">
            <a:extLst>
              <a:ext uri="{FF2B5EF4-FFF2-40B4-BE49-F238E27FC236}">
                <a16:creationId xmlns:a16="http://schemas.microsoft.com/office/drawing/2014/main" id="{E79A9CC4-8B29-4B6C-9025-2AF84DE631EF}"/>
              </a:ext>
            </a:extLst>
          </p:cNvPr>
          <p:cNvSpPr>
            <a:spLocks noChangeShapeType="1"/>
          </p:cNvSpPr>
          <p:nvPr/>
        </p:nvSpPr>
        <p:spPr bwMode="auto">
          <a:xfrm rot="16200000" flipH="1">
            <a:off x="6381750" y="-2379662"/>
            <a:ext cx="1588" cy="6589712"/>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51" name="Rectangle 11">
            <a:extLst>
              <a:ext uri="{FF2B5EF4-FFF2-40B4-BE49-F238E27FC236}">
                <a16:creationId xmlns:a16="http://schemas.microsoft.com/office/drawing/2014/main" id="{3C075905-993D-4F74-BEF7-A34CF1A4A399}"/>
              </a:ext>
            </a:extLst>
          </p:cNvPr>
          <p:cNvSpPr>
            <a:spLocks noChangeArrowheads="1"/>
          </p:cNvSpPr>
          <p:nvPr/>
        </p:nvSpPr>
        <p:spPr bwMode="auto">
          <a:xfrm>
            <a:off x="7700167" y="4114800"/>
            <a:ext cx="2819400"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nSpc>
                <a:spcPct val="90000"/>
              </a:lnSpc>
              <a:spcBef>
                <a:spcPts val="1200"/>
              </a:spcBef>
              <a:spcAft>
                <a:spcPts val="200"/>
              </a:spcAft>
              <a:buClr>
                <a:schemeClr val="accent1"/>
              </a:buClr>
              <a:buSzPct val="100000"/>
              <a:buFont typeface="Calibri" panose="020F0502020204030204" pitchFamily="34" charset="0"/>
              <a:buChar char=" "/>
              <a:tabLst>
                <a:tab pos="228600" algn="l"/>
              </a:tabLst>
              <a:defRPr sz="2000">
                <a:solidFill>
                  <a:srgbClr val="404040"/>
                </a:solidFill>
                <a:latin typeface="Calibri" panose="020F0502020204030204" pitchFamily="34" charset="0"/>
              </a:defRPr>
            </a:lvl1pPr>
            <a:lvl2pPr>
              <a:lnSpc>
                <a:spcPct val="90000"/>
              </a:lnSpc>
              <a:spcBef>
                <a:spcPts val="200"/>
              </a:spcBef>
              <a:spcAft>
                <a:spcPts val="400"/>
              </a:spcAft>
              <a:buClr>
                <a:schemeClr val="accent1"/>
              </a:buClr>
              <a:buFont typeface="Calibri" panose="020F0502020204030204" pitchFamily="34" charset="0"/>
              <a:buChar char="◦"/>
              <a:tabLst>
                <a:tab pos="228600" algn="l"/>
              </a:tabLst>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tabLst>
                <a:tab pos="228600" algn="l"/>
              </a:tabLst>
              <a:defRPr sz="1400">
                <a:solidFill>
                  <a:srgbClr val="404040"/>
                </a:solidFill>
                <a:latin typeface="Calibri" panose="020F0502020204030204" pitchFamily="34" charset="0"/>
              </a:defRPr>
            </a:lvl9pPr>
          </a:lstStyle>
          <a:p>
            <a:pPr marL="0" lvl="1">
              <a:spcBef>
                <a:spcPct val="0"/>
              </a:spcBef>
              <a:buNone/>
            </a:pPr>
            <a:r>
              <a:rPr lang="en-US" altLang="en-US" sz="1400" b="1" dirty="0">
                <a:latin typeface="Arial" panose="020B0604020202020204" pitchFamily="34" charset="0"/>
              </a:rPr>
              <a:t>Carlee Black</a:t>
            </a:r>
            <a:br>
              <a:rPr lang="en-US" altLang="en-US" sz="1400" dirty="0">
                <a:latin typeface="Arial" panose="020B0604020202020204" pitchFamily="34" charset="0"/>
              </a:rPr>
            </a:br>
            <a:endParaRPr lang="en-US" altLang="en-US" sz="1400" dirty="0">
              <a:latin typeface="Arial" panose="020B0604020202020204" pitchFamily="34" charset="0"/>
            </a:endParaRPr>
          </a:p>
          <a:p>
            <a:pPr marL="0" lvl="1">
              <a:spcBef>
                <a:spcPct val="0"/>
              </a:spcBef>
              <a:buNone/>
            </a:pPr>
            <a:r>
              <a:rPr lang="en-US" altLang="en-US" sz="1400" dirty="0">
                <a:latin typeface="Arial" panose="020B0604020202020204" pitchFamily="34" charset="0"/>
              </a:rPr>
              <a:t>Awards</a:t>
            </a:r>
          </a:p>
          <a:p>
            <a:pPr marL="0" lvl="1">
              <a:spcBef>
                <a:spcPct val="0"/>
              </a:spcBef>
              <a:buNone/>
            </a:pPr>
            <a:r>
              <a:rPr lang="en-US" altLang="en-US" sz="1400" dirty="0">
                <a:latin typeface="Arial" panose="020B0604020202020204" pitchFamily="34" charset="0"/>
              </a:rPr>
              <a:t>Memberships</a:t>
            </a:r>
          </a:p>
          <a:p>
            <a:pPr marL="0" lvl="1">
              <a:spcBef>
                <a:spcPct val="0"/>
              </a:spcBef>
              <a:buNone/>
            </a:pPr>
            <a:r>
              <a:rPr lang="en-US" altLang="en-US" sz="1400" dirty="0">
                <a:latin typeface="Arial" panose="020B0604020202020204" pitchFamily="34" charset="0"/>
              </a:rPr>
              <a:t>Publicity</a:t>
            </a:r>
          </a:p>
          <a:p>
            <a:pPr marL="0" lvl="1">
              <a:spcBef>
                <a:spcPct val="0"/>
              </a:spcBef>
              <a:buNone/>
            </a:pPr>
            <a:r>
              <a:rPr lang="en-US" altLang="en-US" sz="1400" dirty="0">
                <a:latin typeface="Arial" panose="020B0604020202020204" pitchFamily="34" charset="0"/>
              </a:rPr>
              <a:t>Workshop Assistant</a:t>
            </a:r>
          </a:p>
          <a:p>
            <a:pPr marL="0" lvl="1">
              <a:spcBef>
                <a:spcPct val="0"/>
              </a:spcBef>
              <a:buNone/>
            </a:pPr>
            <a:r>
              <a:rPr lang="en-US" altLang="en-US" sz="1400" dirty="0">
                <a:latin typeface="Arial" panose="020B0604020202020204" pitchFamily="34" charset="0"/>
              </a:rPr>
              <a:t>Graphical Abs./Preprint</a:t>
            </a:r>
          </a:p>
          <a:p>
            <a:pPr marL="0" lvl="1">
              <a:spcBef>
                <a:spcPct val="0"/>
              </a:spcBef>
              <a:buNone/>
            </a:pPr>
            <a:r>
              <a:rPr lang="en-US" altLang="en-US" sz="1400" dirty="0">
                <a:latin typeface="Arial" panose="020B0604020202020204" pitchFamily="34" charset="0"/>
              </a:rPr>
              <a:t>Facebook/</a:t>
            </a:r>
            <a:r>
              <a:rPr lang="en-US" altLang="en-US" sz="1400" dirty="0" err="1">
                <a:latin typeface="Arial" panose="020B0604020202020204" pitchFamily="34" charset="0"/>
              </a:rPr>
              <a:t>Enews</a:t>
            </a:r>
            <a:r>
              <a:rPr lang="en-US" altLang="en-US" sz="1400" dirty="0">
                <a:latin typeface="Arial" panose="020B0604020202020204" pitchFamily="34" charset="0"/>
              </a:rPr>
              <a:t>/</a:t>
            </a:r>
            <a:r>
              <a:rPr lang="en-US" altLang="en-US" sz="1400" dirty="0" err="1">
                <a:latin typeface="Arial" panose="020B0604020202020204" pitchFamily="34" charset="0"/>
              </a:rPr>
              <a:t>Listserve</a:t>
            </a:r>
            <a:r>
              <a:rPr lang="en-US" altLang="en-US" sz="1400" dirty="0">
                <a:latin typeface="Arial" panose="020B0604020202020204" pitchFamily="34" charset="0"/>
              </a:rPr>
              <a:t> Posts</a:t>
            </a:r>
          </a:p>
          <a:p>
            <a:pPr marL="0" lvl="1">
              <a:spcBef>
                <a:spcPct val="0"/>
              </a:spcBef>
              <a:buNone/>
            </a:pPr>
            <a:r>
              <a:rPr lang="en-US" altLang="en-US" sz="1400" dirty="0">
                <a:latin typeface="Arial" panose="020B0604020202020204" pitchFamily="34" charset="0"/>
              </a:rPr>
              <a:t>Websites Updates</a:t>
            </a:r>
          </a:p>
          <a:p>
            <a:pPr marL="0" lvl="1">
              <a:spcBef>
                <a:spcPct val="0"/>
              </a:spcBef>
              <a:buNone/>
            </a:pPr>
            <a:r>
              <a:rPr lang="en-US" altLang="en-US" sz="1400" dirty="0">
                <a:latin typeface="Arial" panose="020B0604020202020204" pitchFamily="34" charset="0"/>
              </a:rPr>
              <a:t>Supplies/Orders</a:t>
            </a:r>
          </a:p>
        </p:txBody>
      </p:sp>
      <p:pic>
        <p:nvPicPr>
          <p:cNvPr id="57352" name="Picture 11">
            <a:extLst>
              <a:ext uri="{FF2B5EF4-FFF2-40B4-BE49-F238E27FC236}">
                <a16:creationId xmlns:a16="http://schemas.microsoft.com/office/drawing/2014/main" id="{02328902-ACFA-4BEF-8F17-6B1281F581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5964" y="201614"/>
            <a:ext cx="985837"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421D65A5-3152-47A3-A37D-5A8695A5BDB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290762" y="2438976"/>
            <a:ext cx="1101025" cy="1675824"/>
          </a:xfrm>
          <a:prstGeom prst="ellipse">
            <a:avLst/>
          </a:prstGeom>
          <a:ln>
            <a:noFill/>
          </a:ln>
          <a:effectLst>
            <a:softEdge rad="112500"/>
          </a:effectLst>
        </p:spPr>
      </p:pic>
      <p:pic>
        <p:nvPicPr>
          <p:cNvPr id="12" name="Picture 11">
            <a:extLst>
              <a:ext uri="{FF2B5EF4-FFF2-40B4-BE49-F238E27FC236}">
                <a16:creationId xmlns:a16="http://schemas.microsoft.com/office/drawing/2014/main" id="{EBE2F0D8-8315-4CCB-93F1-4DD28361A1A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5026653" y="2417805"/>
            <a:ext cx="1100147" cy="1645230"/>
          </a:xfrm>
          <a:prstGeom prst="ellipse">
            <a:avLst/>
          </a:prstGeom>
          <a:ln>
            <a:noFill/>
          </a:ln>
          <a:effectLst>
            <a:softEdge rad="112500"/>
          </a:effectLst>
        </p:spPr>
      </p:pic>
      <p:pic>
        <p:nvPicPr>
          <p:cNvPr id="13" name="Picture 12">
            <a:extLst>
              <a:ext uri="{FF2B5EF4-FFF2-40B4-BE49-F238E27FC236}">
                <a16:creationId xmlns:a16="http://schemas.microsoft.com/office/drawing/2014/main" id="{DE5EB3E6-7756-4F36-B0CC-E3E1E28A667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8200090" y="2438400"/>
            <a:ext cx="1370641" cy="1656030"/>
          </a:xfrm>
          <a:prstGeom prst="ellipse">
            <a:avLst/>
          </a:prstGeom>
          <a:ln>
            <a:noFill/>
          </a:ln>
          <a:effectLst>
            <a:softEdge rad="112500"/>
          </a:effectLst>
        </p:spPr>
      </p:pic>
      <p:sp>
        <p:nvSpPr>
          <p:cNvPr id="2" name="Star: 6 Points 1">
            <a:extLst>
              <a:ext uri="{FF2B5EF4-FFF2-40B4-BE49-F238E27FC236}">
                <a16:creationId xmlns:a16="http://schemas.microsoft.com/office/drawing/2014/main" id="{1BDC8C79-E582-45DE-AED8-775C07BD464C}"/>
              </a:ext>
            </a:extLst>
          </p:cNvPr>
          <p:cNvSpPr/>
          <p:nvPr/>
        </p:nvSpPr>
        <p:spPr>
          <a:xfrm rot="20630104">
            <a:off x="9395476" y="469348"/>
            <a:ext cx="2443163" cy="2398709"/>
          </a:xfrm>
          <a:prstGeom prst="star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effectLst>
                  <a:outerShdw blurRad="38100" dist="38100" dir="2700000" algn="tl">
                    <a:srgbClr val="000000">
                      <a:alpha val="43137"/>
                    </a:srgbClr>
                  </a:outerShdw>
                </a:effectLst>
              </a:rPr>
              <a:t>THANK YOU!!!</a:t>
            </a:r>
          </a:p>
        </p:txBody>
      </p:sp>
      <p:pic>
        <p:nvPicPr>
          <p:cNvPr id="17" name="Picture 1">
            <a:extLst>
              <a:ext uri="{FF2B5EF4-FFF2-40B4-BE49-F238E27FC236}">
                <a16:creationId xmlns:a16="http://schemas.microsoft.com/office/drawing/2014/main" id="{FE06CE35-DBA9-46D9-8F53-E1DE6576108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20" name="Rectangle 10">
            <a:extLst>
              <a:ext uri="{FF2B5EF4-FFF2-40B4-BE49-F238E27FC236}">
                <a16:creationId xmlns:a16="http://schemas.microsoft.com/office/drawing/2014/main" id="{37E5ABAA-A4DD-4044-85E9-05C1C4A61997}"/>
              </a:ext>
            </a:extLst>
          </p:cNvPr>
          <p:cNvSpPr>
            <a:spLocks noChangeArrowheads="1"/>
          </p:cNvSpPr>
          <p:nvPr/>
        </p:nvSpPr>
        <p:spPr bwMode="auto">
          <a:xfrm>
            <a:off x="4870842" y="4124325"/>
            <a:ext cx="2511916"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28600" algn="l"/>
              </a:tabLst>
              <a:defRPr>
                <a:solidFill>
                  <a:schemeClr val="tx1"/>
                </a:solidFill>
                <a:latin typeface="Arial" panose="020B0604020202020204" pitchFamily="34" charset="0"/>
                <a:cs typeface="Arial" panose="020B0604020202020204" pitchFamily="34" charset="0"/>
              </a:defRPr>
            </a:lvl1pPr>
            <a:lvl2pPr>
              <a:tabLst>
                <a:tab pos="228600" algn="l"/>
              </a:tabLst>
              <a:defRPr>
                <a:solidFill>
                  <a:schemeClr val="tx1"/>
                </a:solidFill>
                <a:latin typeface="Arial" panose="020B0604020202020204" pitchFamily="34" charset="0"/>
                <a:cs typeface="Arial" panose="020B0604020202020204" pitchFamily="34" charset="0"/>
              </a:defRPr>
            </a:lvl2pPr>
            <a:lvl3pPr marL="1143000" indent="-228600">
              <a:tabLst>
                <a:tab pos="228600" algn="l"/>
              </a:tabLst>
              <a:defRPr>
                <a:solidFill>
                  <a:schemeClr val="tx1"/>
                </a:solidFill>
                <a:latin typeface="Arial" panose="020B0604020202020204" pitchFamily="34" charset="0"/>
                <a:cs typeface="Arial" panose="020B0604020202020204" pitchFamily="34" charset="0"/>
              </a:defRPr>
            </a:lvl3pPr>
            <a:lvl4pPr marL="1600200" indent="-228600">
              <a:tabLst>
                <a:tab pos="228600" algn="l"/>
              </a:tabLst>
              <a:defRPr>
                <a:solidFill>
                  <a:schemeClr val="tx1"/>
                </a:solidFill>
                <a:latin typeface="Arial" panose="020B0604020202020204" pitchFamily="34" charset="0"/>
                <a:cs typeface="Arial" panose="020B0604020202020204" pitchFamily="34" charset="0"/>
              </a:defRPr>
            </a:lvl4pPr>
            <a:lvl5pPr marL="2057400" indent="-228600">
              <a:tabLst>
                <a:tab pos="2286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2286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2286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2286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228600" algn="l"/>
              </a:tabLs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0000"/>
              </a:spcBef>
            </a:pPr>
            <a:r>
              <a:rPr lang="en-US" altLang="en-US" sz="1400" b="1" dirty="0"/>
              <a:t>Lesia Pristas</a:t>
            </a:r>
          </a:p>
          <a:p>
            <a:pPr eaLnBrk="1" hangingPunct="1"/>
            <a:endParaRPr lang="en-US" altLang="en-US" sz="1400" dirty="0"/>
          </a:p>
          <a:p>
            <a:pPr marL="0" lvl="1">
              <a:lnSpc>
                <a:spcPct val="90000"/>
              </a:lnSpc>
              <a:spcBef>
                <a:spcPct val="20000"/>
              </a:spcBef>
            </a:pPr>
            <a:r>
              <a:rPr lang="en-US" altLang="en-US" sz="1400" dirty="0"/>
              <a:t>Workshops</a:t>
            </a:r>
          </a:p>
          <a:p>
            <a:pPr marL="0" lvl="1">
              <a:lnSpc>
                <a:spcPct val="90000"/>
              </a:lnSpc>
              <a:spcBef>
                <a:spcPct val="20000"/>
              </a:spcBef>
            </a:pPr>
            <a:r>
              <a:rPr lang="en-US" altLang="en-US" sz="1400" dirty="0"/>
              <a:t>Event Planning</a:t>
            </a:r>
          </a:p>
          <a:p>
            <a:pPr marL="0" lvl="1">
              <a:lnSpc>
                <a:spcPct val="90000"/>
              </a:lnSpc>
              <a:spcBef>
                <a:spcPct val="20000"/>
              </a:spcBef>
            </a:pPr>
            <a:r>
              <a:rPr lang="en-US" altLang="en-US" sz="1400" dirty="0"/>
              <a:t>Industrial Advisory Board</a:t>
            </a:r>
          </a:p>
          <a:p>
            <a:pPr marL="0" lvl="1">
              <a:lnSpc>
                <a:spcPct val="90000"/>
              </a:lnSpc>
              <a:spcBef>
                <a:spcPct val="20000"/>
              </a:spcBef>
            </a:pPr>
            <a:r>
              <a:rPr lang="en-US" altLang="en-US" sz="1400" dirty="0"/>
              <a:t>Office Web Site </a:t>
            </a:r>
          </a:p>
          <a:p>
            <a:pPr marL="0" lvl="1">
              <a:lnSpc>
                <a:spcPct val="90000"/>
              </a:lnSpc>
              <a:spcBef>
                <a:spcPct val="20000"/>
              </a:spcBef>
            </a:pPr>
            <a:r>
              <a:rPr lang="en-US" altLang="en-US" sz="1400" dirty="0"/>
              <a:t>Bookkeeping Audit</a:t>
            </a:r>
          </a:p>
          <a:p>
            <a:pPr marL="0" lvl="1">
              <a:lnSpc>
                <a:spcPct val="90000"/>
              </a:lnSpc>
              <a:spcBef>
                <a:spcPct val="20000"/>
              </a:spcBef>
            </a:pPr>
            <a:r>
              <a:rPr lang="en-US" altLang="en-US" sz="1400" dirty="0"/>
              <a:t>Virtual Meeting Management</a:t>
            </a:r>
          </a:p>
        </p:txBody>
      </p:sp>
    </p:spTree>
    <p:extLst>
      <p:ext uri="{BB962C8B-B14F-4D97-AF65-F5344CB8AC3E}">
        <p14:creationId xmlns:p14="http://schemas.microsoft.com/office/powerpoint/2010/main" val="1853172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9"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0"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1"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2"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3"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4"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16" name="Rectangle 15">
            <a:extLst>
              <a:ext uri="{FF2B5EF4-FFF2-40B4-BE49-F238E27FC236}">
                <a16:creationId xmlns:a16="http://schemas.microsoft.com/office/drawing/2014/main" id="{E67A1FC6-22FB-4EA7-B90A-C9F18FBEF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8" name="Freeform: Shape 17">
            <a:extLst>
              <a:ext uri="{FF2B5EF4-FFF2-40B4-BE49-F238E27FC236}">
                <a16:creationId xmlns:a16="http://schemas.microsoft.com/office/drawing/2014/main" id="{6246FDC4-DD97-431A-914A-9EB57A4A3C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912130" cy="6858000"/>
          </a:xfrm>
          <a:custGeom>
            <a:avLst/>
            <a:gdLst>
              <a:gd name="connsiteX0" fmla="*/ 1073044 w 7912130"/>
              <a:gd name="connsiteY0" fmla="*/ 3032931 h 6858000"/>
              <a:gd name="connsiteX1" fmla="*/ 1073044 w 7912130"/>
              <a:gd name="connsiteY1" fmla="*/ 3035810 h 6858000"/>
              <a:gd name="connsiteX2" fmla="*/ 1076802 w 7912130"/>
              <a:gd name="connsiteY2" fmla="*/ 3035810 h 6858000"/>
              <a:gd name="connsiteX3" fmla="*/ 1170738 w 7912130"/>
              <a:gd name="connsiteY3" fmla="*/ 1248347 h 6858000"/>
              <a:gd name="connsiteX4" fmla="*/ 1170738 w 7912130"/>
              <a:gd name="connsiteY4" fmla="*/ 1273486 h 6858000"/>
              <a:gd name="connsiteX5" fmla="*/ 1183895 w 7912130"/>
              <a:gd name="connsiteY5" fmla="*/ 1248347 h 6858000"/>
              <a:gd name="connsiteX6" fmla="*/ 0 w 7912130"/>
              <a:gd name="connsiteY6" fmla="*/ 0 h 6858000"/>
              <a:gd name="connsiteX7" fmla="*/ 2133906 w 7912130"/>
              <a:gd name="connsiteY7" fmla="*/ 0 h 6858000"/>
              <a:gd name="connsiteX8" fmla="*/ 2629909 w 7912130"/>
              <a:gd name="connsiteY8" fmla="*/ 0 h 6858000"/>
              <a:gd name="connsiteX9" fmla="*/ 1227479 w 7912130"/>
              <a:gd name="connsiteY9" fmla="*/ 2669551 h 6858000"/>
              <a:gd name="connsiteX10" fmla="*/ 1235349 w 7912130"/>
              <a:gd name="connsiteY10" fmla="*/ 2673350 h 6858000"/>
              <a:gd name="connsiteX11" fmla="*/ 1353755 w 7912130"/>
              <a:gd name="connsiteY11" fmla="*/ 2754312 h 6858000"/>
              <a:gd name="connsiteX12" fmla="*/ 7912130 w 7912130"/>
              <a:gd name="connsiteY12" fmla="*/ 6858000 h 6858000"/>
              <a:gd name="connsiteX13" fmla="*/ 6066970 w 7912130"/>
              <a:gd name="connsiteY13" fmla="*/ 6858000 h 6858000"/>
              <a:gd name="connsiteX14" fmla="*/ 6059889 w 7912130"/>
              <a:gd name="connsiteY14" fmla="*/ 6852577 h 6858000"/>
              <a:gd name="connsiteX15" fmla="*/ 6059889 w 7912130"/>
              <a:gd name="connsiteY15" fmla="*/ 6857999 h 6858000"/>
              <a:gd name="connsiteX16" fmla="*/ 1707025 w 7912130"/>
              <a:gd name="connsiteY16" fmla="*/ 6857999 h 6858000"/>
              <a:gd name="connsiteX17" fmla="*/ 1707025 w 7912130"/>
              <a:gd name="connsiteY17" fmla="*/ 6858000 h 6858000"/>
              <a:gd name="connsiteX18" fmla="*/ 1073044 w 7912130"/>
              <a:gd name="connsiteY18" fmla="*/ 6858000 h 6858000"/>
              <a:gd name="connsiteX19" fmla="*/ 536592 w 7912130"/>
              <a:gd name="connsiteY19" fmla="*/ 6858000 h 6858000"/>
              <a:gd name="connsiteX20" fmla="*/ 0 w 7912130"/>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912130" h="6858000">
                <a:moveTo>
                  <a:pt x="1073044" y="3032931"/>
                </a:moveTo>
                <a:lnTo>
                  <a:pt x="1073044" y="3035810"/>
                </a:lnTo>
                <a:lnTo>
                  <a:pt x="1076802" y="3035810"/>
                </a:lnTo>
                <a:close/>
                <a:moveTo>
                  <a:pt x="1170738" y="1248347"/>
                </a:moveTo>
                <a:lnTo>
                  <a:pt x="1170738" y="1273486"/>
                </a:lnTo>
                <a:lnTo>
                  <a:pt x="1183895" y="1248347"/>
                </a:lnTo>
                <a:close/>
                <a:moveTo>
                  <a:pt x="0" y="0"/>
                </a:moveTo>
                <a:lnTo>
                  <a:pt x="2133906" y="0"/>
                </a:lnTo>
                <a:lnTo>
                  <a:pt x="2629909" y="0"/>
                </a:lnTo>
                <a:lnTo>
                  <a:pt x="1227479" y="2669551"/>
                </a:lnTo>
                <a:lnTo>
                  <a:pt x="1235349" y="2673350"/>
                </a:lnTo>
                <a:lnTo>
                  <a:pt x="1353755" y="2754312"/>
                </a:lnTo>
                <a:lnTo>
                  <a:pt x="7912130" y="6858000"/>
                </a:lnTo>
                <a:lnTo>
                  <a:pt x="6066970" y="6858000"/>
                </a:lnTo>
                <a:lnTo>
                  <a:pt x="6059889" y="6852577"/>
                </a:lnTo>
                <a:lnTo>
                  <a:pt x="6059889" y="6857999"/>
                </a:lnTo>
                <a:lnTo>
                  <a:pt x="1707025" y="6857999"/>
                </a:lnTo>
                <a:lnTo>
                  <a:pt x="1707025" y="6858000"/>
                </a:lnTo>
                <a:lnTo>
                  <a:pt x="1073044" y="6858000"/>
                </a:lnTo>
                <a:lnTo>
                  <a:pt x="536592" y="6858000"/>
                </a:lnTo>
                <a:lnTo>
                  <a:pt x="0" y="685800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20" name="Freeform: Shape 19">
            <a:extLst>
              <a:ext uri="{FF2B5EF4-FFF2-40B4-BE49-F238E27FC236}">
                <a16:creationId xmlns:a16="http://schemas.microsoft.com/office/drawing/2014/main" id="{CD4E68A2-74B0-42F5-BB75-2E1A7C2018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35917" cy="6858000"/>
          </a:xfrm>
          <a:custGeom>
            <a:avLst/>
            <a:gdLst>
              <a:gd name="connsiteX0" fmla="*/ 696831 w 7535917"/>
              <a:gd name="connsiteY0" fmla="*/ 3032931 h 6858000"/>
              <a:gd name="connsiteX1" fmla="*/ 696831 w 7535917"/>
              <a:gd name="connsiteY1" fmla="*/ 3035810 h 6858000"/>
              <a:gd name="connsiteX2" fmla="*/ 700589 w 7535917"/>
              <a:gd name="connsiteY2" fmla="*/ 3035810 h 6858000"/>
              <a:gd name="connsiteX3" fmla="*/ 794525 w 7535917"/>
              <a:gd name="connsiteY3" fmla="*/ 1248347 h 6858000"/>
              <a:gd name="connsiteX4" fmla="*/ 794525 w 7535917"/>
              <a:gd name="connsiteY4" fmla="*/ 1273486 h 6858000"/>
              <a:gd name="connsiteX5" fmla="*/ 807682 w 7535917"/>
              <a:gd name="connsiteY5" fmla="*/ 1248347 h 6858000"/>
              <a:gd name="connsiteX6" fmla="*/ 0 w 7535917"/>
              <a:gd name="connsiteY6" fmla="*/ 0 h 6858000"/>
              <a:gd name="connsiteX7" fmla="*/ 1757693 w 7535917"/>
              <a:gd name="connsiteY7" fmla="*/ 0 h 6858000"/>
              <a:gd name="connsiteX8" fmla="*/ 2253696 w 7535917"/>
              <a:gd name="connsiteY8" fmla="*/ 0 h 6858000"/>
              <a:gd name="connsiteX9" fmla="*/ 851266 w 7535917"/>
              <a:gd name="connsiteY9" fmla="*/ 2669551 h 6858000"/>
              <a:gd name="connsiteX10" fmla="*/ 859136 w 7535917"/>
              <a:gd name="connsiteY10" fmla="*/ 2673350 h 6858000"/>
              <a:gd name="connsiteX11" fmla="*/ 977542 w 7535917"/>
              <a:gd name="connsiteY11" fmla="*/ 2754312 h 6858000"/>
              <a:gd name="connsiteX12" fmla="*/ 7535917 w 7535917"/>
              <a:gd name="connsiteY12" fmla="*/ 6858000 h 6858000"/>
              <a:gd name="connsiteX13" fmla="*/ 5690757 w 7535917"/>
              <a:gd name="connsiteY13" fmla="*/ 6858000 h 6858000"/>
              <a:gd name="connsiteX14" fmla="*/ 5683676 w 7535917"/>
              <a:gd name="connsiteY14" fmla="*/ 6852577 h 6858000"/>
              <a:gd name="connsiteX15" fmla="*/ 5683676 w 7535917"/>
              <a:gd name="connsiteY15" fmla="*/ 6857999 h 6858000"/>
              <a:gd name="connsiteX16" fmla="*/ 1330812 w 7535917"/>
              <a:gd name="connsiteY16" fmla="*/ 6857999 h 6858000"/>
              <a:gd name="connsiteX17" fmla="*/ 1330812 w 7535917"/>
              <a:gd name="connsiteY17" fmla="*/ 6858000 h 6858000"/>
              <a:gd name="connsiteX18" fmla="*/ 696831 w 7535917"/>
              <a:gd name="connsiteY18" fmla="*/ 6858000 h 6858000"/>
              <a:gd name="connsiteX19" fmla="*/ 160379 w 7535917"/>
              <a:gd name="connsiteY19" fmla="*/ 6858000 h 6858000"/>
              <a:gd name="connsiteX20" fmla="*/ 0 w 7535917"/>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35917" h="6858000">
                <a:moveTo>
                  <a:pt x="696831" y="3032931"/>
                </a:moveTo>
                <a:lnTo>
                  <a:pt x="696831" y="3035810"/>
                </a:lnTo>
                <a:lnTo>
                  <a:pt x="700589" y="3035810"/>
                </a:lnTo>
                <a:close/>
                <a:moveTo>
                  <a:pt x="794525" y="1248347"/>
                </a:moveTo>
                <a:lnTo>
                  <a:pt x="794525" y="1273486"/>
                </a:lnTo>
                <a:lnTo>
                  <a:pt x="807682" y="1248347"/>
                </a:lnTo>
                <a:close/>
                <a:moveTo>
                  <a:pt x="0" y="0"/>
                </a:moveTo>
                <a:lnTo>
                  <a:pt x="1757693" y="0"/>
                </a:lnTo>
                <a:lnTo>
                  <a:pt x="2253696" y="0"/>
                </a:lnTo>
                <a:lnTo>
                  <a:pt x="851266" y="2669551"/>
                </a:lnTo>
                <a:lnTo>
                  <a:pt x="859136" y="2673350"/>
                </a:lnTo>
                <a:lnTo>
                  <a:pt x="977542" y="2754312"/>
                </a:lnTo>
                <a:lnTo>
                  <a:pt x="7535917" y="6858000"/>
                </a:lnTo>
                <a:lnTo>
                  <a:pt x="5690757" y="6858000"/>
                </a:lnTo>
                <a:lnTo>
                  <a:pt x="5683676" y="6852577"/>
                </a:lnTo>
                <a:lnTo>
                  <a:pt x="5683676" y="6857999"/>
                </a:lnTo>
                <a:lnTo>
                  <a:pt x="1330812" y="6857999"/>
                </a:lnTo>
                <a:lnTo>
                  <a:pt x="1330812" y="6858000"/>
                </a:lnTo>
                <a:lnTo>
                  <a:pt x="696831" y="6858000"/>
                </a:lnTo>
                <a:lnTo>
                  <a:pt x="160379"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3" name="Title 2">
            <a:extLst>
              <a:ext uri="{FF2B5EF4-FFF2-40B4-BE49-F238E27FC236}">
                <a16:creationId xmlns:a16="http://schemas.microsoft.com/office/drawing/2014/main" id="{67540D67-176A-485A-844F-D969DF6C1407}"/>
              </a:ext>
            </a:extLst>
          </p:cNvPr>
          <p:cNvSpPr>
            <a:spLocks noGrp="1"/>
          </p:cNvSpPr>
          <p:nvPr>
            <p:ph type="title"/>
          </p:nvPr>
        </p:nvSpPr>
        <p:spPr>
          <a:xfrm>
            <a:off x="3444658" y="755904"/>
            <a:ext cx="7711025" cy="3084576"/>
          </a:xfrm>
        </p:spPr>
        <p:txBody>
          <a:bodyPr vert="horz" lIns="91440" tIns="45720" rIns="91440" bIns="45720" rtlCol="0" anchor="ctr">
            <a:normAutofit/>
          </a:bodyPr>
          <a:lstStyle/>
          <a:p>
            <a:pPr algn="l"/>
            <a:r>
              <a:rPr lang="en-US" sz="5400" dirty="0"/>
              <a:t>2021 Budget / Actuals</a:t>
            </a:r>
          </a:p>
        </p:txBody>
      </p:sp>
    </p:spTree>
    <p:extLst>
      <p:ext uri="{BB962C8B-B14F-4D97-AF65-F5344CB8AC3E}">
        <p14:creationId xmlns:p14="http://schemas.microsoft.com/office/powerpoint/2010/main" val="242950341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TextBox 5">
            <a:extLst>
              <a:ext uri="{FF2B5EF4-FFF2-40B4-BE49-F238E27FC236}">
                <a16:creationId xmlns:a16="http://schemas.microsoft.com/office/drawing/2014/main" id="{4FC31BA0-B3E1-49B8-A3FC-A22B413E1A9C}"/>
              </a:ext>
            </a:extLst>
          </p:cNvPr>
          <p:cNvSpPr txBox="1">
            <a:spLocks noChangeArrowheads="1"/>
          </p:cNvSpPr>
          <p:nvPr/>
        </p:nvSpPr>
        <p:spPr bwMode="auto">
          <a:xfrm>
            <a:off x="7275778" y="1158525"/>
            <a:ext cx="28218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dirty="0">
                <a:solidFill>
                  <a:srgbClr val="C00000"/>
                </a:solidFill>
              </a:rPr>
              <a:t>2021 budget is within historical range</a:t>
            </a:r>
          </a:p>
        </p:txBody>
      </p:sp>
      <p:sp>
        <p:nvSpPr>
          <p:cNvPr id="32775" name="TextBox 6">
            <a:extLst>
              <a:ext uri="{FF2B5EF4-FFF2-40B4-BE49-F238E27FC236}">
                <a16:creationId xmlns:a16="http://schemas.microsoft.com/office/drawing/2014/main" id="{DA353EEE-D16D-4708-9745-B340725385AE}"/>
              </a:ext>
            </a:extLst>
          </p:cNvPr>
          <p:cNvSpPr txBox="1">
            <a:spLocks noChangeArrowheads="1"/>
          </p:cNvSpPr>
          <p:nvPr/>
        </p:nvSpPr>
        <p:spPr bwMode="auto">
          <a:xfrm>
            <a:off x="1430854" y="4302936"/>
            <a:ext cx="23389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*Values do not include transfers</a:t>
            </a:r>
          </a:p>
        </p:txBody>
      </p:sp>
      <p:sp>
        <p:nvSpPr>
          <p:cNvPr id="9" name="Rectangle 7">
            <a:extLst>
              <a:ext uri="{FF2B5EF4-FFF2-40B4-BE49-F238E27FC236}">
                <a16:creationId xmlns:a16="http://schemas.microsoft.com/office/drawing/2014/main" id="{7BA1554D-FEA2-4EF1-8C3B-9DE3818FE055}"/>
              </a:ext>
            </a:extLst>
          </p:cNvPr>
          <p:cNvSpPr>
            <a:spLocks noChangeArrowheads="1"/>
          </p:cNvSpPr>
          <p:nvPr/>
        </p:nvSpPr>
        <p:spPr bwMode="auto">
          <a:xfrm>
            <a:off x="3306097" y="125412"/>
            <a:ext cx="61722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sz="2000">
                <a:solidFill>
                  <a:srgbClr val="404040"/>
                </a:solidFill>
                <a:latin typeface="Calibri" panose="020F0502020204030204" pitchFamily="34" charset="0"/>
              </a:defRPr>
            </a:lvl1pPr>
            <a:lvl2pPr marL="742950" indent="-285750">
              <a:lnSpc>
                <a:spcPct val="90000"/>
              </a:lnSpc>
              <a:spcBef>
                <a:spcPts val="200"/>
              </a:spcBef>
              <a:spcAft>
                <a:spcPts val="400"/>
              </a:spcAft>
              <a:buClr>
                <a:schemeClr val="accent1"/>
              </a:buClr>
              <a:buFont typeface="Calibri" panose="020F0502020204030204" pitchFamily="34" charset="0"/>
              <a:buChar char="◦"/>
              <a:defRPr>
                <a:solidFill>
                  <a:srgbClr val="404040"/>
                </a:solidFill>
                <a:latin typeface="Calibri" panose="020F0502020204030204" pitchFamily="34" charset="0"/>
              </a:defRPr>
            </a:lvl2pPr>
            <a:lvl3pPr marL="11430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3pPr>
            <a:lvl4pPr marL="16002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4pPr>
            <a:lvl5pPr marL="2057400" indent="-22860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5pPr>
            <a:lvl6pPr marL="25146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6pPr>
            <a:lvl7pPr marL="29718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7pPr>
            <a:lvl8pPr marL="34290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8pPr>
            <a:lvl9pPr marL="3886200" indent="-228600" eaLnBrk="0" fontAlgn="base" hangingPunct="0">
              <a:lnSpc>
                <a:spcPct val="90000"/>
              </a:lnSpc>
              <a:spcBef>
                <a:spcPts val="200"/>
              </a:spcBef>
              <a:spcAft>
                <a:spcPts val="400"/>
              </a:spcAft>
              <a:buClr>
                <a:schemeClr val="accent1"/>
              </a:buClr>
              <a:buFont typeface="Calibri" panose="020F0502020204030204" pitchFamily="34" charset="0"/>
              <a:buChar char="◦"/>
              <a:defRPr sz="1400">
                <a:solidFill>
                  <a:srgbClr val="404040"/>
                </a:solidFill>
                <a:latin typeface="Calibri" panose="020F0502020204030204" pitchFamily="34" charset="0"/>
              </a:defRPr>
            </a:lvl9pPr>
          </a:lstStyle>
          <a:p>
            <a:pPr>
              <a:lnSpc>
                <a:spcPct val="100000"/>
              </a:lnSpc>
              <a:spcBef>
                <a:spcPct val="0"/>
              </a:spcBef>
              <a:spcAft>
                <a:spcPct val="0"/>
              </a:spcAft>
              <a:buClrTx/>
              <a:buSzTx/>
              <a:buNone/>
            </a:pPr>
            <a:r>
              <a:rPr lang="en-US" altLang="en-US" sz="3200" b="1" dirty="0">
                <a:solidFill>
                  <a:schemeClr val="accent1">
                    <a:lumMod val="50000"/>
                  </a:schemeClr>
                </a:solidFill>
                <a:latin typeface="Arial" panose="020B0604020202020204" pitchFamily="34" charset="0"/>
              </a:rPr>
              <a:t>2021 Budget </a:t>
            </a:r>
            <a:r>
              <a:rPr lang="en-US" altLang="en-US" sz="1800" b="1" i="1" dirty="0">
                <a:solidFill>
                  <a:schemeClr val="accent1">
                    <a:lumMod val="50000"/>
                  </a:schemeClr>
                </a:solidFill>
                <a:latin typeface="Arial" panose="020B0604020202020204" pitchFamily="34" charset="0"/>
              </a:rPr>
              <a:t>(reality check)</a:t>
            </a:r>
            <a:endParaRPr lang="en-US" altLang="en-US" sz="3200" b="1" dirty="0">
              <a:solidFill>
                <a:schemeClr val="accent1">
                  <a:lumMod val="50000"/>
                </a:schemeClr>
              </a:solidFill>
              <a:latin typeface="Arial" panose="020B0604020202020204" pitchFamily="34" charset="0"/>
            </a:endParaRPr>
          </a:p>
        </p:txBody>
      </p:sp>
      <p:pic>
        <p:nvPicPr>
          <p:cNvPr id="11" name="Picture 1">
            <a:extLst>
              <a:ext uri="{FF2B5EF4-FFF2-40B4-BE49-F238E27FC236}">
                <a16:creationId xmlns:a16="http://schemas.microsoft.com/office/drawing/2014/main" id="{5356CD85-A380-4FEA-A563-A4CCAE50021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2" name="Rectangle 11">
            <a:extLst>
              <a:ext uri="{FF2B5EF4-FFF2-40B4-BE49-F238E27FC236}">
                <a16:creationId xmlns:a16="http://schemas.microsoft.com/office/drawing/2014/main" id="{BE33701F-5FAF-447D-8520-FBA7D8F9DE9A}"/>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pic>
        <p:nvPicPr>
          <p:cNvPr id="2" name="Picture 1">
            <a:extLst>
              <a:ext uri="{FF2B5EF4-FFF2-40B4-BE49-F238E27FC236}">
                <a16:creationId xmlns:a16="http://schemas.microsoft.com/office/drawing/2014/main" id="{A18E4C23-F4F3-4E57-BAF9-0D2493674E58}"/>
              </a:ext>
            </a:extLst>
          </p:cNvPr>
          <p:cNvPicPr>
            <a:picLocks noChangeAspect="1"/>
          </p:cNvPicPr>
          <p:nvPr/>
        </p:nvPicPr>
        <p:blipFill>
          <a:blip r:embed="rId3"/>
          <a:stretch>
            <a:fillRect/>
          </a:stretch>
        </p:blipFill>
        <p:spPr>
          <a:xfrm>
            <a:off x="1222424" y="805927"/>
            <a:ext cx="5554980" cy="3372612"/>
          </a:xfrm>
          <a:prstGeom prst="rect">
            <a:avLst/>
          </a:prstGeom>
        </p:spPr>
      </p:pic>
      <p:pic>
        <p:nvPicPr>
          <p:cNvPr id="3" name="Picture 2">
            <a:extLst>
              <a:ext uri="{FF2B5EF4-FFF2-40B4-BE49-F238E27FC236}">
                <a16:creationId xmlns:a16="http://schemas.microsoft.com/office/drawing/2014/main" id="{A670B565-D44C-4E48-946D-0A248E737D6F}"/>
              </a:ext>
            </a:extLst>
          </p:cNvPr>
          <p:cNvPicPr>
            <a:picLocks noChangeAspect="1"/>
          </p:cNvPicPr>
          <p:nvPr/>
        </p:nvPicPr>
        <p:blipFill>
          <a:blip r:embed="rId4"/>
          <a:stretch>
            <a:fillRect/>
          </a:stretch>
        </p:blipFill>
        <p:spPr>
          <a:xfrm>
            <a:off x="6667500" y="3359976"/>
            <a:ext cx="5524500" cy="337261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a:extLst>
              <a:ext uri="{FF2B5EF4-FFF2-40B4-BE49-F238E27FC236}">
                <a16:creationId xmlns:a16="http://schemas.microsoft.com/office/drawing/2014/main" id="{DDC5696F-D034-445A-B51D-194C8D6B6C7E}"/>
              </a:ext>
            </a:extLst>
          </p:cNvPr>
          <p:cNvSpPr>
            <a:spLocks noChangeArrowheads="1"/>
          </p:cNvSpPr>
          <p:nvPr/>
        </p:nvSpPr>
        <p:spPr bwMode="auto">
          <a:xfrm>
            <a:off x="1981201" y="2209801"/>
            <a:ext cx="7908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a:latin typeface="Calibri" panose="020F0502020204030204" pitchFamily="34" charset="0"/>
                <a:cs typeface="Calibri" panose="020F0502020204030204" pitchFamily="34" charset="0"/>
              </a:rPr>
              <a:t>  </a:t>
            </a:r>
          </a:p>
        </p:txBody>
      </p:sp>
      <p:pic>
        <p:nvPicPr>
          <p:cNvPr id="8" name="Picture 1">
            <a:extLst>
              <a:ext uri="{FF2B5EF4-FFF2-40B4-BE49-F238E27FC236}">
                <a16:creationId xmlns:a16="http://schemas.microsoft.com/office/drawing/2014/main" id="{2BFD29BD-DF77-4921-A25C-3C7A3EEC016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0" name="TextBox 7">
            <a:extLst>
              <a:ext uri="{FF2B5EF4-FFF2-40B4-BE49-F238E27FC236}">
                <a16:creationId xmlns:a16="http://schemas.microsoft.com/office/drawing/2014/main" id="{DADE7A93-34CC-4A17-B94A-0126BEDAE642}"/>
              </a:ext>
            </a:extLst>
          </p:cNvPr>
          <p:cNvSpPr txBox="1">
            <a:spLocks noChangeArrowheads="1"/>
          </p:cNvSpPr>
          <p:nvPr/>
        </p:nvSpPr>
        <p:spPr bwMode="auto">
          <a:xfrm>
            <a:off x="8957629" y="712872"/>
            <a:ext cx="2769476" cy="5647700"/>
          </a:xfrm>
          <a:prstGeom prst="rect">
            <a:avLst/>
          </a:prstGeom>
          <a:noFill/>
          <a:ln w="2857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a:spcAft>
                <a:spcPts val="600"/>
              </a:spcAft>
              <a:buFont typeface="Arial" panose="020B0604020202020204" pitchFamily="34" charset="0"/>
              <a:buChar char="•"/>
            </a:pPr>
            <a:r>
              <a:rPr lang="en-US" altLang="en-US" sz="1600" b="1" dirty="0"/>
              <a:t>ACS POLY Membership</a:t>
            </a:r>
            <a:r>
              <a:rPr lang="en-US" altLang="en-US" sz="1600" dirty="0"/>
              <a:t>: Trending lower year after year.</a:t>
            </a:r>
          </a:p>
          <a:p>
            <a:pPr marL="285750" indent="-285750">
              <a:spcAft>
                <a:spcPts val="600"/>
              </a:spcAft>
              <a:buFont typeface="Arial" panose="020B0604020202020204" pitchFamily="34" charset="0"/>
              <a:buChar char="•"/>
            </a:pPr>
            <a:r>
              <a:rPr lang="en-US" altLang="en-US" sz="1600" b="1" dirty="0"/>
              <a:t>Allocations</a:t>
            </a:r>
            <a:r>
              <a:rPr lang="en-US" altLang="en-US" sz="1600" dirty="0"/>
              <a:t>: ONE TIME Extra “COVID Allocation” for the 2020 year.  Essentially double of normal Allocation. </a:t>
            </a:r>
            <a:r>
              <a:rPr lang="en-US" altLang="en-US" sz="1600" i="1" dirty="0">
                <a:solidFill>
                  <a:srgbClr val="FF0000"/>
                </a:solidFill>
              </a:rPr>
              <a:t>Helpful!!</a:t>
            </a:r>
          </a:p>
          <a:p>
            <a:pPr marL="285750" indent="-285750">
              <a:spcAft>
                <a:spcPts val="600"/>
              </a:spcAft>
              <a:buFont typeface="Arial" panose="020B0604020202020204" pitchFamily="34" charset="0"/>
              <a:buChar char="•"/>
            </a:pPr>
            <a:r>
              <a:rPr lang="en-US" altLang="en-US" sz="1600" b="1" dirty="0"/>
              <a:t>Investment</a:t>
            </a:r>
            <a:r>
              <a:rPr lang="en-US" altLang="en-US" sz="1600" dirty="0"/>
              <a:t>:  Partial cash-out early in the year to cover expenses. </a:t>
            </a:r>
          </a:p>
          <a:p>
            <a:pPr marL="0" indent="0"/>
            <a:r>
              <a:rPr lang="en-US" altLang="en-US" sz="1400" i="1" u="sng" dirty="0"/>
              <a:t>Reminder</a:t>
            </a:r>
          </a:p>
          <a:p>
            <a:pPr>
              <a:buFont typeface="Arial" panose="020B0604020202020204" pitchFamily="34" charset="0"/>
              <a:buChar char="•"/>
            </a:pPr>
            <a:r>
              <a:rPr lang="en-US" altLang="en-US" sz="1400" dirty="0"/>
              <a:t>Approved $182k cash-in from investment account to balance the budget.</a:t>
            </a:r>
          </a:p>
          <a:p>
            <a:pPr>
              <a:buFont typeface="Arial" panose="020B0604020202020204" pitchFamily="34" charset="0"/>
              <a:buChar char="•"/>
            </a:pPr>
            <a:r>
              <a:rPr lang="en-US" altLang="en-US" sz="1400" dirty="0"/>
              <a:t>Investment cash-in for POLY sponsored awards ($10k/year) was postponed from 2020 to 2021 </a:t>
            </a:r>
            <a:r>
              <a:rPr lang="en-US" altLang="en-US" sz="1400" i="1" dirty="0"/>
              <a:t>($6k was expensed in 2020 for these but not cashed in from investments in 2020).</a:t>
            </a:r>
          </a:p>
        </p:txBody>
      </p:sp>
      <p:sp>
        <p:nvSpPr>
          <p:cNvPr id="11" name="Title 1">
            <a:extLst>
              <a:ext uri="{FF2B5EF4-FFF2-40B4-BE49-F238E27FC236}">
                <a16:creationId xmlns:a16="http://schemas.microsoft.com/office/drawing/2014/main" id="{7E736D12-3C9E-4A53-B03D-9A1DA0CADEAF}"/>
              </a:ext>
            </a:extLst>
          </p:cNvPr>
          <p:cNvSpPr txBox="1">
            <a:spLocks/>
          </p:cNvSpPr>
          <p:nvPr/>
        </p:nvSpPr>
        <p:spPr>
          <a:xfrm>
            <a:off x="1545280" y="149370"/>
            <a:ext cx="7143750" cy="1070930"/>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2400" b="1" dirty="0">
                <a:solidFill>
                  <a:schemeClr val="accent1">
                    <a:lumMod val="50000"/>
                  </a:schemeClr>
                </a:solidFill>
                <a:latin typeface="Arial" panose="020B0604020202020204" pitchFamily="34" charset="0"/>
                <a:cs typeface="Arial" panose="020B0604020202020204" pitchFamily="34" charset="0"/>
              </a:rPr>
              <a:t>2021 POLY APPROVED BUDGET AND ACTIVITY TO DATE </a:t>
            </a:r>
            <a:r>
              <a:rPr lang="en-US" sz="2000" i="1" dirty="0">
                <a:solidFill>
                  <a:srgbClr val="FF0000"/>
                </a:solidFill>
                <a:latin typeface="Arial" panose="020B0604020202020204" pitchFamily="34" charset="0"/>
                <a:cs typeface="Arial" panose="020B0604020202020204" pitchFamily="34" charset="0"/>
              </a:rPr>
              <a:t>(SUMMARY)</a:t>
            </a:r>
            <a:endParaRPr lang="en-US" sz="2400" i="1" dirty="0">
              <a:solidFill>
                <a:srgbClr val="FF0000"/>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2BA24F48-D96B-4878-8E0E-C8E4E5915BD4}"/>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pic>
        <p:nvPicPr>
          <p:cNvPr id="5" name="Picture 4">
            <a:extLst>
              <a:ext uri="{FF2B5EF4-FFF2-40B4-BE49-F238E27FC236}">
                <a16:creationId xmlns:a16="http://schemas.microsoft.com/office/drawing/2014/main" id="{51507386-7638-415D-93E5-549B4254C0F6}"/>
              </a:ext>
            </a:extLst>
          </p:cNvPr>
          <p:cNvPicPr>
            <a:picLocks noChangeAspect="1"/>
          </p:cNvPicPr>
          <p:nvPr/>
        </p:nvPicPr>
        <p:blipFill>
          <a:blip r:embed="rId3"/>
          <a:stretch>
            <a:fillRect/>
          </a:stretch>
        </p:blipFill>
        <p:spPr>
          <a:xfrm>
            <a:off x="664980" y="1140235"/>
            <a:ext cx="7372923" cy="4792973"/>
          </a:xfrm>
          <a:prstGeom prst="rect">
            <a:avLst/>
          </a:prstGeom>
        </p:spPr>
      </p:pic>
      <p:sp>
        <p:nvSpPr>
          <p:cNvPr id="15" name="Rectangle 1">
            <a:extLst>
              <a:ext uri="{FF2B5EF4-FFF2-40B4-BE49-F238E27FC236}">
                <a16:creationId xmlns:a16="http://schemas.microsoft.com/office/drawing/2014/main" id="{90A3408D-51B4-4D6C-9064-1357834A7E65}"/>
              </a:ext>
            </a:extLst>
          </p:cNvPr>
          <p:cNvSpPr>
            <a:spLocks noChangeArrowheads="1"/>
          </p:cNvSpPr>
          <p:nvPr/>
        </p:nvSpPr>
        <p:spPr bwMode="auto">
          <a:xfrm>
            <a:off x="5387115" y="5877633"/>
            <a:ext cx="3570514" cy="830997"/>
          </a:xfrm>
          <a:prstGeom prst="rect">
            <a:avLst/>
          </a:prstGeom>
          <a:noFill/>
          <a:ln w="9525">
            <a:solidFill>
              <a:srgbClr val="000000"/>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txBody>
          <a:bodyPr wrap="square">
            <a:spAutoFit/>
          </a:bodyPr>
          <a:lstStyle>
            <a:lvl1pPr marL="169863" indent="-1698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r>
              <a:rPr lang="en-US" altLang="en-US" sz="1200" b="1" i="1" dirty="0">
                <a:solidFill>
                  <a:schemeClr val="accent1">
                    <a:lumMod val="50000"/>
                  </a:schemeClr>
                </a:solidFill>
              </a:rPr>
              <a:t>Increase in value in investment accounts was:</a:t>
            </a:r>
          </a:p>
          <a:p>
            <a:pPr marL="0" indent="0"/>
            <a:r>
              <a:rPr lang="en-US" altLang="en-US" sz="1200" b="1" i="1" dirty="0">
                <a:solidFill>
                  <a:srgbClr val="0070C0"/>
                </a:solidFill>
              </a:rPr>
              <a:t> $169k in 2019</a:t>
            </a:r>
          </a:p>
          <a:p>
            <a:pPr marL="0" indent="0"/>
            <a:r>
              <a:rPr lang="en-US" altLang="en-US" sz="1200" b="1" i="1" dirty="0">
                <a:solidFill>
                  <a:srgbClr val="0070C0"/>
                </a:solidFill>
              </a:rPr>
              <a:t> $139k in 2020</a:t>
            </a:r>
          </a:p>
          <a:p>
            <a:pPr marL="0" indent="0"/>
            <a:r>
              <a:rPr lang="en-US" altLang="en-US" sz="1200" b="1" i="1" dirty="0">
                <a:solidFill>
                  <a:srgbClr val="0070C0"/>
                </a:solidFill>
              </a:rPr>
              <a:t> – and $78k YTD in 2021 (with cash-ins)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A9209-797A-4BFE-A84E-EBA03F9B7DB5}"/>
              </a:ext>
            </a:extLst>
          </p:cNvPr>
          <p:cNvSpPr>
            <a:spLocks noGrp="1"/>
          </p:cNvSpPr>
          <p:nvPr>
            <p:ph type="title"/>
          </p:nvPr>
        </p:nvSpPr>
        <p:spPr>
          <a:xfrm>
            <a:off x="1561221" y="42991"/>
            <a:ext cx="6892968" cy="851452"/>
          </a:xfrm>
        </p:spPr>
        <p:txBody>
          <a:bodyPr>
            <a:normAutofit fontScale="90000"/>
          </a:bodyPr>
          <a:lstStyle/>
          <a:p>
            <a:r>
              <a:rPr lang="en-US" b="1" dirty="0">
                <a:solidFill>
                  <a:schemeClr val="accent1">
                    <a:lumMod val="50000"/>
                  </a:schemeClr>
                </a:solidFill>
              </a:rPr>
              <a:t>Trends / Major Sources of Income</a:t>
            </a:r>
          </a:p>
        </p:txBody>
      </p:sp>
      <p:sp>
        <p:nvSpPr>
          <p:cNvPr id="6" name="Google Shape;183;p5">
            <a:extLst>
              <a:ext uri="{FF2B5EF4-FFF2-40B4-BE49-F238E27FC236}">
                <a16:creationId xmlns:a16="http://schemas.microsoft.com/office/drawing/2014/main" id="{0C6B0485-C18D-47A4-94C7-03709DCF1EEC}"/>
              </a:ext>
            </a:extLst>
          </p:cNvPr>
          <p:cNvSpPr txBox="1"/>
          <p:nvPr/>
        </p:nvSpPr>
        <p:spPr>
          <a:xfrm>
            <a:off x="1212933" y="4800935"/>
            <a:ext cx="4392636" cy="1200288"/>
          </a:xfrm>
          <a:prstGeom prst="rect">
            <a:avLst/>
          </a:prstGeom>
          <a:solidFill>
            <a:srgbClr val="DAE5F1"/>
          </a:solidFill>
          <a:ln w="9525" cap="flat" cmpd="sng">
            <a:solidFill>
              <a:srgbClr val="000000"/>
            </a:solidFill>
            <a:prstDash val="solid"/>
            <a:miter lim="800000"/>
            <a:headEnd type="none" w="sm" len="sm"/>
            <a:tailEnd type="none" w="sm" len="sm"/>
          </a:ln>
        </p:spPr>
        <p:txBody>
          <a:bodyPr spcFirstLastPara="1" wrap="square" lIns="91425" tIns="45700" rIns="91425" bIns="45700" anchor="t" anchorCtr="0">
            <a:spAutoFit/>
          </a:bodyPr>
          <a:lstStyle/>
          <a:p>
            <a:r>
              <a:rPr lang="en-US" b="1" i="0" u="none" strike="noStrike" cap="none" dirty="0">
                <a:solidFill>
                  <a:schemeClr val="dk1"/>
                </a:solidFill>
                <a:latin typeface="Arial"/>
                <a:ea typeface="Arial"/>
                <a:cs typeface="Arial"/>
                <a:sym typeface="Arial"/>
              </a:rPr>
              <a:t>2021SP </a:t>
            </a:r>
            <a:r>
              <a:rPr lang="en-US" b="1" dirty="0">
                <a:solidFill>
                  <a:schemeClr val="dk1"/>
                </a:solidFill>
                <a:latin typeface="Arial"/>
                <a:ea typeface="Arial"/>
                <a:cs typeface="Arial"/>
                <a:sym typeface="Arial"/>
              </a:rPr>
              <a:t>   $36,810 +$60</a:t>
            </a:r>
            <a:endParaRPr lang="en-US" b="1" i="0" u="none" strike="noStrike" cap="none" dirty="0">
              <a:solidFill>
                <a:schemeClr val="dk1"/>
              </a:solidFill>
              <a:latin typeface="Arial"/>
              <a:ea typeface="Arial"/>
              <a:cs typeface="Arial"/>
              <a:sym typeface="Arial"/>
            </a:endParaRPr>
          </a:p>
          <a:p>
            <a:pPr lvl="0"/>
            <a:r>
              <a:rPr lang="en-US" altLang="en-US" dirty="0"/>
              <a:t>- this was for July-December 2020</a:t>
            </a:r>
          </a:p>
          <a:p>
            <a:pPr lvl="0"/>
            <a:r>
              <a:rPr lang="en-US" altLang="en-US" dirty="0"/>
              <a:t>- will receive payment in September for Jan-June 2021 membership. </a:t>
            </a:r>
          </a:p>
        </p:txBody>
      </p:sp>
      <p:sp>
        <p:nvSpPr>
          <p:cNvPr id="7" name="Google Shape;184;p5">
            <a:extLst>
              <a:ext uri="{FF2B5EF4-FFF2-40B4-BE49-F238E27FC236}">
                <a16:creationId xmlns:a16="http://schemas.microsoft.com/office/drawing/2014/main" id="{F4B27088-3823-4948-8A26-393AA3934113}"/>
              </a:ext>
            </a:extLst>
          </p:cNvPr>
          <p:cNvSpPr txBox="1"/>
          <p:nvPr/>
        </p:nvSpPr>
        <p:spPr>
          <a:xfrm>
            <a:off x="7364390" y="5873155"/>
            <a:ext cx="4610242" cy="677068"/>
          </a:xfrm>
          <a:prstGeom prst="rect">
            <a:avLst/>
          </a:prstGeom>
          <a:solidFill>
            <a:srgbClr val="DAE5F1"/>
          </a:solidFill>
          <a:ln w="9525" cap="flat" cmpd="sng">
            <a:solidFill>
              <a:srgbClr val="0000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b="1" i="0" u="none" strike="noStrike" cap="none" dirty="0">
                <a:solidFill>
                  <a:schemeClr val="dk1"/>
                </a:solidFill>
                <a:latin typeface="Arial"/>
                <a:ea typeface="Arial"/>
                <a:cs typeface="Arial"/>
                <a:sym typeface="Arial"/>
              </a:rPr>
              <a:t>2021 – $56,424 x 2 = $112,848</a:t>
            </a:r>
          </a:p>
          <a:p>
            <a:pPr lvl="0"/>
            <a:r>
              <a:rPr lang="en-US" altLang="en-US" sz="2000" i="1" dirty="0"/>
              <a:t>Extra “COVID Allocation” for the 2020 year</a:t>
            </a:r>
            <a:r>
              <a:rPr lang="en-US" altLang="en-US" sz="2000" dirty="0"/>
              <a:t>.</a:t>
            </a:r>
            <a:endParaRPr sz="2000" b="1" dirty="0"/>
          </a:p>
        </p:txBody>
      </p:sp>
      <p:pic>
        <p:nvPicPr>
          <p:cNvPr id="8" name="Picture 1">
            <a:extLst>
              <a:ext uri="{FF2B5EF4-FFF2-40B4-BE49-F238E27FC236}">
                <a16:creationId xmlns:a16="http://schemas.microsoft.com/office/drawing/2014/main" id="{A1F32148-2CD4-41D7-BC4E-888217BA6A1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0" name="Content Placeholder 1">
            <a:extLst>
              <a:ext uri="{FF2B5EF4-FFF2-40B4-BE49-F238E27FC236}">
                <a16:creationId xmlns:a16="http://schemas.microsoft.com/office/drawing/2014/main" id="{C159AE50-AF3D-4099-8864-B12D09C308F0}"/>
              </a:ext>
            </a:extLst>
          </p:cNvPr>
          <p:cNvSpPr txBox="1">
            <a:spLocks/>
          </p:cNvSpPr>
          <p:nvPr/>
        </p:nvSpPr>
        <p:spPr>
          <a:xfrm>
            <a:off x="7375805" y="670536"/>
            <a:ext cx="2765815" cy="1165045"/>
          </a:xfrm>
          <a:prstGeom prst="rect">
            <a:avLst/>
          </a:prstGeom>
          <a:solidFill>
            <a:schemeClr val="accent1">
              <a:lumMod val="20000"/>
              <a:lumOff val="80000"/>
            </a:schemeClr>
          </a:solidFill>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Wingdings" panose="05000000000000000000" pitchFamily="2" charset="2"/>
              <a:buChar char="q"/>
            </a:pPr>
            <a:r>
              <a:rPr lang="en-US" altLang="en-US" sz="1800" dirty="0"/>
              <a:t>Membership Dues</a:t>
            </a:r>
          </a:p>
          <a:p>
            <a:pPr marL="0" indent="0">
              <a:lnSpc>
                <a:spcPct val="100000"/>
              </a:lnSpc>
              <a:spcBef>
                <a:spcPts val="0"/>
              </a:spcBef>
              <a:spcAft>
                <a:spcPts val="0"/>
              </a:spcAft>
              <a:buFont typeface="Wingdings" panose="05000000000000000000" pitchFamily="2" charset="2"/>
              <a:buChar char="q"/>
            </a:pPr>
            <a:r>
              <a:rPr lang="en-US" altLang="en-US" sz="1800" dirty="0"/>
              <a:t>ACS Division Allocation</a:t>
            </a:r>
          </a:p>
          <a:p>
            <a:pPr marL="0" indent="0">
              <a:lnSpc>
                <a:spcPct val="100000"/>
              </a:lnSpc>
              <a:spcBef>
                <a:spcPts val="0"/>
              </a:spcBef>
              <a:spcAft>
                <a:spcPts val="0"/>
              </a:spcAft>
              <a:buFont typeface="Wingdings" panose="05000000000000000000" pitchFamily="2" charset="2"/>
              <a:buChar char="q"/>
            </a:pPr>
            <a:r>
              <a:rPr lang="en-US" altLang="en-US" sz="1800" dirty="0"/>
              <a:t>Workshops </a:t>
            </a:r>
          </a:p>
          <a:p>
            <a:pPr marL="0" indent="0">
              <a:lnSpc>
                <a:spcPct val="100000"/>
              </a:lnSpc>
              <a:spcBef>
                <a:spcPts val="0"/>
              </a:spcBef>
              <a:spcAft>
                <a:spcPts val="0"/>
              </a:spcAft>
              <a:buFont typeface="Wingdings" panose="05000000000000000000" pitchFamily="2" charset="2"/>
              <a:buChar char="q"/>
            </a:pPr>
            <a:r>
              <a:rPr lang="en-US" altLang="en-US" sz="1800" dirty="0"/>
              <a:t>Sponsors</a:t>
            </a:r>
            <a:endParaRPr lang="en-US" altLang="en-US" sz="1800" dirty="0">
              <a:solidFill>
                <a:srgbClr val="002060"/>
              </a:solidFill>
            </a:endParaRPr>
          </a:p>
        </p:txBody>
      </p:sp>
      <p:pic>
        <p:nvPicPr>
          <p:cNvPr id="5" name="Picture 4">
            <a:extLst>
              <a:ext uri="{FF2B5EF4-FFF2-40B4-BE49-F238E27FC236}">
                <a16:creationId xmlns:a16="http://schemas.microsoft.com/office/drawing/2014/main" id="{614F8C2C-5F9F-4786-B84A-0CBEE7A596B2}"/>
              </a:ext>
            </a:extLst>
          </p:cNvPr>
          <p:cNvPicPr>
            <a:picLocks noChangeAspect="1"/>
          </p:cNvPicPr>
          <p:nvPr/>
        </p:nvPicPr>
        <p:blipFill>
          <a:blip r:embed="rId3"/>
          <a:stretch>
            <a:fillRect/>
          </a:stretch>
        </p:blipFill>
        <p:spPr>
          <a:xfrm>
            <a:off x="672084" y="987405"/>
            <a:ext cx="5849112" cy="3525012"/>
          </a:xfrm>
          <a:prstGeom prst="rect">
            <a:avLst/>
          </a:prstGeom>
        </p:spPr>
      </p:pic>
      <p:pic>
        <p:nvPicPr>
          <p:cNvPr id="11" name="Picture 10">
            <a:extLst>
              <a:ext uri="{FF2B5EF4-FFF2-40B4-BE49-F238E27FC236}">
                <a16:creationId xmlns:a16="http://schemas.microsoft.com/office/drawing/2014/main" id="{F8E13B01-4715-4E71-992F-35A91C2AC90A}"/>
              </a:ext>
            </a:extLst>
          </p:cNvPr>
          <p:cNvPicPr>
            <a:picLocks noChangeAspect="1"/>
          </p:cNvPicPr>
          <p:nvPr/>
        </p:nvPicPr>
        <p:blipFill>
          <a:blip r:embed="rId4"/>
          <a:stretch>
            <a:fillRect/>
          </a:stretch>
        </p:blipFill>
        <p:spPr>
          <a:xfrm>
            <a:off x="6586433" y="2068182"/>
            <a:ext cx="5565613" cy="3379247"/>
          </a:xfrm>
          <a:prstGeom prst="rect">
            <a:avLst/>
          </a:prstGeom>
        </p:spPr>
      </p:pic>
      <p:sp>
        <p:nvSpPr>
          <p:cNvPr id="12" name="Rectangle 11">
            <a:extLst>
              <a:ext uri="{FF2B5EF4-FFF2-40B4-BE49-F238E27FC236}">
                <a16:creationId xmlns:a16="http://schemas.microsoft.com/office/drawing/2014/main" id="{F5DCC61A-682B-4C88-91BE-38F95F42620E}"/>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spTree>
    <p:extLst>
      <p:ext uri="{BB962C8B-B14F-4D97-AF65-F5344CB8AC3E}">
        <p14:creationId xmlns:p14="http://schemas.microsoft.com/office/powerpoint/2010/main" val="1952000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a:extLst>
              <a:ext uri="{FF2B5EF4-FFF2-40B4-BE49-F238E27FC236}">
                <a16:creationId xmlns:a16="http://schemas.microsoft.com/office/drawing/2014/main" id="{DFBD549A-3A61-46DE-9CED-57C9519561CB}"/>
              </a:ext>
            </a:extLst>
          </p:cNvPr>
          <p:cNvSpPr>
            <a:spLocks noChangeArrowheads="1"/>
          </p:cNvSpPr>
          <p:nvPr/>
        </p:nvSpPr>
        <p:spPr bwMode="auto">
          <a:xfrm>
            <a:off x="1981201" y="2209801"/>
            <a:ext cx="7908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a:latin typeface="Calibri" panose="020F0502020204030204" pitchFamily="34" charset="0"/>
                <a:cs typeface="Calibri" panose="020F0502020204030204" pitchFamily="34" charset="0"/>
              </a:rPr>
              <a:t>  </a:t>
            </a:r>
          </a:p>
        </p:txBody>
      </p:sp>
      <p:pic>
        <p:nvPicPr>
          <p:cNvPr id="9" name="Picture 1">
            <a:extLst>
              <a:ext uri="{FF2B5EF4-FFF2-40B4-BE49-F238E27FC236}">
                <a16:creationId xmlns:a16="http://schemas.microsoft.com/office/drawing/2014/main" id="{EF23B17D-44E6-4E24-A929-C47422C2ADE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4" name="Title 1">
            <a:extLst>
              <a:ext uri="{FF2B5EF4-FFF2-40B4-BE49-F238E27FC236}">
                <a16:creationId xmlns:a16="http://schemas.microsoft.com/office/drawing/2014/main" id="{49D7BC52-476B-4101-A128-ADB59102D9BA}"/>
              </a:ext>
            </a:extLst>
          </p:cNvPr>
          <p:cNvSpPr txBox="1">
            <a:spLocks/>
          </p:cNvSpPr>
          <p:nvPr/>
        </p:nvSpPr>
        <p:spPr>
          <a:xfrm>
            <a:off x="1489016" y="150705"/>
            <a:ext cx="6670668" cy="93186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2400" b="1" dirty="0">
                <a:solidFill>
                  <a:schemeClr val="accent1">
                    <a:lumMod val="50000"/>
                  </a:schemeClr>
                </a:solidFill>
                <a:latin typeface="Arial" panose="020B0604020202020204" pitchFamily="34" charset="0"/>
                <a:cs typeface="Arial" panose="020B0604020202020204" pitchFamily="34" charset="0"/>
              </a:rPr>
              <a:t>2021 APPROVED BUDGET AND ACTIVITY (continued)</a:t>
            </a:r>
            <a:endParaRPr lang="en-US" sz="2400" dirty="0">
              <a:solidFill>
                <a:schemeClr val="accent1">
                  <a:lumMod val="50000"/>
                </a:schemeClr>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6743C89-9487-489E-84FB-EEBE53CCC893}"/>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pic>
        <p:nvPicPr>
          <p:cNvPr id="4" name="Picture 3">
            <a:extLst>
              <a:ext uri="{FF2B5EF4-FFF2-40B4-BE49-F238E27FC236}">
                <a16:creationId xmlns:a16="http://schemas.microsoft.com/office/drawing/2014/main" id="{2C8EAF90-DC89-47EF-B1D0-E20C974653BB}"/>
              </a:ext>
            </a:extLst>
          </p:cNvPr>
          <p:cNvPicPr>
            <a:picLocks noChangeAspect="1"/>
          </p:cNvPicPr>
          <p:nvPr/>
        </p:nvPicPr>
        <p:blipFill>
          <a:blip r:embed="rId3"/>
          <a:stretch>
            <a:fillRect/>
          </a:stretch>
        </p:blipFill>
        <p:spPr>
          <a:xfrm>
            <a:off x="887992" y="1158375"/>
            <a:ext cx="8064419" cy="5054371"/>
          </a:xfrm>
          <a:prstGeom prst="rect">
            <a:avLst/>
          </a:prstGeom>
        </p:spPr>
      </p:pic>
      <p:sp>
        <p:nvSpPr>
          <p:cNvPr id="26" name="TextBox 7">
            <a:extLst>
              <a:ext uri="{FF2B5EF4-FFF2-40B4-BE49-F238E27FC236}">
                <a16:creationId xmlns:a16="http://schemas.microsoft.com/office/drawing/2014/main" id="{649B9DF0-5065-4313-87B4-7ACD2D208B8D}"/>
              </a:ext>
            </a:extLst>
          </p:cNvPr>
          <p:cNvSpPr txBox="1">
            <a:spLocks noChangeArrowheads="1"/>
          </p:cNvSpPr>
          <p:nvPr/>
        </p:nvSpPr>
        <p:spPr bwMode="auto">
          <a:xfrm>
            <a:off x="9226228" y="1168866"/>
            <a:ext cx="2769476" cy="4632037"/>
          </a:xfrm>
          <a:prstGeom prst="rect">
            <a:avLst/>
          </a:prstGeom>
          <a:noFill/>
          <a:ln w="2857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a:spcAft>
                <a:spcPts val="600"/>
              </a:spcAft>
              <a:buFont typeface="Arial" panose="020B0604020202020204" pitchFamily="34" charset="0"/>
              <a:buChar char="•"/>
            </a:pPr>
            <a:r>
              <a:rPr lang="en-US" altLang="en-US" sz="1400" b="1" dirty="0"/>
              <a:t>ACS Meeting Expenses and Support</a:t>
            </a:r>
            <a:r>
              <a:rPr lang="en-US" altLang="en-US" sz="1400" dirty="0"/>
              <a:t>: Expenses lower due to virtual and hybrid meetings.  POLY will support some symposia at the Fall 2021 meeting.</a:t>
            </a:r>
          </a:p>
          <a:p>
            <a:pPr marL="285750" indent="-285750">
              <a:spcAft>
                <a:spcPts val="600"/>
              </a:spcAft>
              <a:buFont typeface="Arial" panose="020B0604020202020204" pitchFamily="34" charset="0"/>
              <a:buChar char="•"/>
            </a:pPr>
            <a:r>
              <a:rPr lang="en-US" sz="1400" b="1" dirty="0"/>
              <a:t>Symposia sponsorship </a:t>
            </a:r>
            <a:r>
              <a:rPr lang="en-US" sz="1400" dirty="0"/>
              <a:t>income in 2020 will be expensed in 2021, 2022.</a:t>
            </a:r>
            <a:endParaRPr lang="en-US" altLang="en-US" sz="1400" dirty="0"/>
          </a:p>
          <a:p>
            <a:pPr marL="285750" indent="-285750">
              <a:spcAft>
                <a:spcPts val="600"/>
              </a:spcAft>
              <a:buFont typeface="Arial" panose="020B0604020202020204" pitchFamily="34" charset="0"/>
              <a:buChar char="•"/>
            </a:pPr>
            <a:r>
              <a:rPr lang="en-US" altLang="en-US" sz="1400" b="1" dirty="0"/>
              <a:t>2021 MACRO(Spring) CELEBRATION</a:t>
            </a:r>
            <a:r>
              <a:rPr lang="en-US" altLang="en-US" sz="1400" dirty="0"/>
              <a:t>: </a:t>
            </a:r>
            <a:r>
              <a:rPr lang="en-US" sz="1400" dirty="0"/>
              <a:t>– expenses will occur in 2021.</a:t>
            </a:r>
          </a:p>
          <a:p>
            <a:pPr marL="285750" indent="-285750">
              <a:spcAft>
                <a:spcPts val="600"/>
              </a:spcAft>
              <a:buFont typeface="Arial" panose="020B0604020202020204" pitchFamily="34" charset="0"/>
              <a:buChar char="•"/>
            </a:pPr>
            <a:r>
              <a:rPr lang="en-US" sz="1400" b="1" dirty="0"/>
              <a:t>PACIFICHEM 2021 (Hybrid)</a:t>
            </a:r>
            <a:r>
              <a:rPr lang="en-US" sz="1400" dirty="0"/>
              <a:t>– </a:t>
            </a:r>
            <a:r>
              <a:rPr lang="en-US" altLang="en-US" sz="1400" dirty="0"/>
              <a:t>$20k POLY support for symposia ($12k) and staff travel ($8k) if needed. </a:t>
            </a:r>
            <a:r>
              <a:rPr lang="en-US" altLang="en-US" sz="1400" i="1" dirty="0"/>
              <a:t>Funds will come from the  Vanguard International Investment account.</a:t>
            </a:r>
            <a:endParaRPr lang="en-US" sz="14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a:extLst>
              <a:ext uri="{FF2B5EF4-FFF2-40B4-BE49-F238E27FC236}">
                <a16:creationId xmlns:a16="http://schemas.microsoft.com/office/drawing/2014/main" id="{DFBD549A-3A61-46DE-9CED-57C9519561CB}"/>
              </a:ext>
            </a:extLst>
          </p:cNvPr>
          <p:cNvSpPr>
            <a:spLocks noChangeArrowheads="1"/>
          </p:cNvSpPr>
          <p:nvPr/>
        </p:nvSpPr>
        <p:spPr bwMode="auto">
          <a:xfrm>
            <a:off x="1981201" y="2209801"/>
            <a:ext cx="7908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400">
                <a:latin typeface="Calibri" panose="020F0502020204030204" pitchFamily="34" charset="0"/>
                <a:cs typeface="Calibri" panose="020F0502020204030204" pitchFamily="34" charset="0"/>
              </a:rPr>
              <a:t>  </a:t>
            </a:r>
          </a:p>
        </p:txBody>
      </p:sp>
      <p:pic>
        <p:nvPicPr>
          <p:cNvPr id="9" name="Picture 1">
            <a:extLst>
              <a:ext uri="{FF2B5EF4-FFF2-40B4-BE49-F238E27FC236}">
                <a16:creationId xmlns:a16="http://schemas.microsoft.com/office/drawing/2014/main" id="{EF23B17D-44E6-4E24-A929-C47422C2ADE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00" y="0"/>
            <a:ext cx="739983" cy="1070930"/>
          </a:xfrm>
          <a:prstGeom prst="rect">
            <a:avLst/>
          </a:prstGeom>
          <a:solidFill>
            <a:schemeClr val="dk1"/>
          </a:solidFill>
          <a:ln>
            <a:noFill/>
          </a:ln>
        </p:spPr>
      </p:pic>
      <p:sp>
        <p:nvSpPr>
          <p:cNvPr id="14" name="Title 1">
            <a:extLst>
              <a:ext uri="{FF2B5EF4-FFF2-40B4-BE49-F238E27FC236}">
                <a16:creationId xmlns:a16="http://schemas.microsoft.com/office/drawing/2014/main" id="{49D7BC52-476B-4101-A128-ADB59102D9BA}"/>
              </a:ext>
            </a:extLst>
          </p:cNvPr>
          <p:cNvSpPr txBox="1">
            <a:spLocks/>
          </p:cNvSpPr>
          <p:nvPr/>
        </p:nvSpPr>
        <p:spPr>
          <a:xfrm>
            <a:off x="1489016" y="150705"/>
            <a:ext cx="6670668" cy="93186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2400" b="1" dirty="0">
                <a:solidFill>
                  <a:schemeClr val="accent1">
                    <a:lumMod val="50000"/>
                  </a:schemeClr>
                </a:solidFill>
                <a:latin typeface="Arial" panose="020B0604020202020204" pitchFamily="34" charset="0"/>
                <a:cs typeface="Arial" panose="020B0604020202020204" pitchFamily="34" charset="0"/>
              </a:rPr>
              <a:t>2021 APPROVED BUDGET AND ACTIVITY (continued)</a:t>
            </a:r>
            <a:endParaRPr lang="en-US" sz="2400" dirty="0">
              <a:solidFill>
                <a:schemeClr val="accent1">
                  <a:lumMod val="50000"/>
                </a:schemeClr>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6743C89-9487-489E-84FB-EEBE53CCC893}"/>
              </a:ext>
            </a:extLst>
          </p:cNvPr>
          <p:cNvSpPr/>
          <p:nvPr/>
        </p:nvSpPr>
        <p:spPr>
          <a:xfrm>
            <a:off x="8689030" y="196911"/>
            <a:ext cx="3306674" cy="338554"/>
          </a:xfrm>
          <a:prstGeom prst="rect">
            <a:avLst/>
          </a:prstGeom>
          <a:noFill/>
        </p:spPr>
        <p:txBody>
          <a:bodyPr wrap="none">
            <a:spAutoFit/>
          </a:bodyPr>
          <a:lstStyle/>
          <a:p>
            <a:pPr algn="ctr">
              <a:defRPr/>
            </a:pPr>
            <a:r>
              <a:rPr lang="en-US" sz="1600" i="1" dirty="0">
                <a:ln w="0"/>
                <a:effectLst>
                  <a:outerShdw blurRad="38100" dist="19050" dir="2700000" algn="tl" rotWithShape="0">
                    <a:schemeClr val="dk1">
                      <a:alpha val="40000"/>
                    </a:schemeClr>
                  </a:outerShdw>
                </a:effectLst>
              </a:rPr>
              <a:t>by Treasurer, Christine Coltrain, 8/2021</a:t>
            </a:r>
          </a:p>
        </p:txBody>
      </p:sp>
      <p:pic>
        <p:nvPicPr>
          <p:cNvPr id="3" name="Picture 2">
            <a:extLst>
              <a:ext uri="{FF2B5EF4-FFF2-40B4-BE49-F238E27FC236}">
                <a16:creationId xmlns:a16="http://schemas.microsoft.com/office/drawing/2014/main" id="{CD5997CF-6693-4CF4-A9AF-AC6C853CF7DF}"/>
              </a:ext>
            </a:extLst>
          </p:cNvPr>
          <p:cNvPicPr>
            <a:picLocks noChangeAspect="1"/>
          </p:cNvPicPr>
          <p:nvPr/>
        </p:nvPicPr>
        <p:blipFill>
          <a:blip r:embed="rId3"/>
          <a:stretch>
            <a:fillRect/>
          </a:stretch>
        </p:blipFill>
        <p:spPr>
          <a:xfrm>
            <a:off x="952363" y="1259340"/>
            <a:ext cx="7687884" cy="4244477"/>
          </a:xfrm>
          <a:prstGeom prst="rect">
            <a:avLst/>
          </a:prstGeom>
        </p:spPr>
      </p:pic>
      <p:sp>
        <p:nvSpPr>
          <p:cNvPr id="15" name="TextBox 7">
            <a:extLst>
              <a:ext uri="{FF2B5EF4-FFF2-40B4-BE49-F238E27FC236}">
                <a16:creationId xmlns:a16="http://schemas.microsoft.com/office/drawing/2014/main" id="{1061058F-4068-456F-AF52-5F403603519C}"/>
              </a:ext>
            </a:extLst>
          </p:cNvPr>
          <p:cNvSpPr txBox="1">
            <a:spLocks noChangeArrowheads="1"/>
          </p:cNvSpPr>
          <p:nvPr/>
        </p:nvSpPr>
        <p:spPr bwMode="auto">
          <a:xfrm>
            <a:off x="9074331" y="1620812"/>
            <a:ext cx="2759124" cy="3354765"/>
          </a:xfrm>
          <a:prstGeom prst="rect">
            <a:avLst/>
          </a:prstGeom>
          <a:noFill/>
          <a:ln w="285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a:spcAft>
                <a:spcPts val="600"/>
              </a:spcAft>
              <a:buFont typeface="Arial" panose="020B0604020202020204" pitchFamily="34" charset="0"/>
              <a:buChar char="•"/>
            </a:pPr>
            <a:r>
              <a:rPr lang="en-US" altLang="en-US" sz="1600" b="1" dirty="0"/>
              <a:t>Workshops</a:t>
            </a:r>
            <a:r>
              <a:rPr lang="en-US" altLang="en-US" sz="1600" dirty="0"/>
              <a:t>: May hold 2 of the 5 proposed for 2021. </a:t>
            </a:r>
          </a:p>
          <a:p>
            <a:pPr marL="1028700" lvl="1">
              <a:spcAft>
                <a:spcPts val="600"/>
              </a:spcAft>
              <a:buFont typeface="Arial" panose="020B0604020202020204" pitchFamily="34" charset="0"/>
              <a:buChar char="•"/>
            </a:pPr>
            <a:r>
              <a:rPr lang="en-US" altLang="en-US" sz="1200" i="1" dirty="0"/>
              <a:t>Controlled Radical Polymerization (Nov)</a:t>
            </a:r>
          </a:p>
          <a:p>
            <a:pPr marL="1028700" lvl="1">
              <a:spcAft>
                <a:spcPts val="600"/>
              </a:spcAft>
              <a:buFont typeface="Arial" panose="020B0604020202020204" pitchFamily="34" charset="0"/>
              <a:buChar char="•"/>
            </a:pPr>
            <a:r>
              <a:rPr lang="en-US" altLang="en-US" sz="1200" i="1" dirty="0"/>
              <a:t>Silicon-Containing Polymers (Dec)</a:t>
            </a:r>
          </a:p>
          <a:p>
            <a:pPr marL="285750" indent="-285750">
              <a:spcAft>
                <a:spcPts val="600"/>
              </a:spcAft>
              <a:buFont typeface="Arial" panose="020B0604020202020204" pitchFamily="34" charset="0"/>
              <a:buChar char="•"/>
            </a:pPr>
            <a:r>
              <a:rPr lang="en-US" altLang="en-US" sz="1600" i="1" dirty="0"/>
              <a:t>POLY Workshop Income will not come in as anticipated.</a:t>
            </a:r>
          </a:p>
          <a:p>
            <a:pPr marL="285750" indent="-285750">
              <a:spcAft>
                <a:spcPts val="600"/>
              </a:spcAft>
              <a:buFont typeface="Arial" panose="020B0604020202020204" pitchFamily="34" charset="0"/>
              <a:buChar char="•"/>
            </a:pPr>
            <a:r>
              <a:rPr lang="en-US" altLang="en-US" sz="1600" b="1" dirty="0"/>
              <a:t>Administrative: </a:t>
            </a:r>
            <a:r>
              <a:rPr lang="en-US" altLang="en-US" sz="1600" dirty="0"/>
              <a:t>On target.  Lower staff travel expenses.</a:t>
            </a:r>
          </a:p>
        </p:txBody>
      </p:sp>
    </p:spTree>
    <p:extLst>
      <p:ext uri="{BB962C8B-B14F-4D97-AF65-F5344CB8AC3E}">
        <p14:creationId xmlns:p14="http://schemas.microsoft.com/office/powerpoint/2010/main" val="3629101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1486</TotalTime>
  <Words>1337</Words>
  <Application>Microsoft Office PowerPoint</Application>
  <PresentationFormat>Widescreen</PresentationFormat>
  <Paragraphs>191</Paragraphs>
  <Slides>17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Corbel</vt:lpstr>
      <vt:lpstr>Wingdings</vt:lpstr>
      <vt:lpstr>Parallax</vt:lpstr>
      <vt:lpstr>ACS  DIVISION OF POLYMER CHEMISTRY POLY Annual Business Meeting  BUDGET Report for FALL 2021 by Treasurer</vt:lpstr>
      <vt:lpstr>Outline</vt:lpstr>
      <vt:lpstr>POLY Business Office</vt:lpstr>
      <vt:lpstr>2021 Budget / Actuals</vt:lpstr>
      <vt:lpstr>PowerPoint Presentation</vt:lpstr>
      <vt:lpstr>PowerPoint Presentation</vt:lpstr>
      <vt:lpstr>Trends / Major Sources of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Major Sources of Income for POLY</vt:lpstr>
      <vt:lpstr>PowerPoint Presentation</vt:lpstr>
      <vt:lpstr>Major decision from EXCOM meeting in January 26,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POLY Finance Report Special EXCOM Meeting, April 2020</dc:title>
  <dc:creator>Coltrain, Christine J</dc:creator>
  <cp:lastModifiedBy>Owner</cp:lastModifiedBy>
  <cp:revision>112</cp:revision>
  <cp:lastPrinted>2021-08-02T20:04:07Z</cp:lastPrinted>
  <dcterms:created xsi:type="dcterms:W3CDTF">2020-04-15T23:34:31Z</dcterms:created>
  <dcterms:modified xsi:type="dcterms:W3CDTF">2021-08-19T19:38:10Z</dcterms:modified>
</cp:coreProperties>
</file>