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672" r:id="rId2"/>
    <p:sldMasterId id="2147483673" r:id="rId3"/>
    <p:sldMasterId id="2147483660" r:id="rId4"/>
  </p:sldMasterIdLst>
  <p:notesMasterIdLst>
    <p:notesMasterId r:id="rId12"/>
  </p:notesMasterIdLst>
  <p:sldIdLst>
    <p:sldId id="259" r:id="rId5"/>
    <p:sldId id="258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27B78-99EB-44C1-9389-82A0408BC71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8FA64-F4B2-46E4-B7AC-18859DBE6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19EAA8-C691-45C7-8D31-ED49C6378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4753" y="2188256"/>
            <a:ext cx="6473371" cy="869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F3BEFBD-236F-4981-82B8-9EEEC003C9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4753" y="3098800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26E0AB-CA4E-40E8-8C7C-8E57A6026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4753" y="3781198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Paper ID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8FCC5ED-F80F-4AE1-B118-649702675D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4753" y="4463596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Email </a:t>
            </a:r>
          </a:p>
        </p:txBody>
      </p:sp>
    </p:spTree>
    <p:extLst>
      <p:ext uri="{BB962C8B-B14F-4D97-AF65-F5344CB8AC3E}">
        <p14:creationId xmlns:p14="http://schemas.microsoft.com/office/powerpoint/2010/main" val="227249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2BCAB2-87E2-4C65-8875-6FDDC968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3654919-311D-422D-BE90-E4E396AAC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80236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C1C384-41F2-427E-94C8-AC3FD5B95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67AB21-2F20-42D0-908A-29E1AEEA27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470E48-E87B-4C8F-906E-0067B902B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75573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65C45B8-F997-4807-8C67-7E2F9177F6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629C293-EF02-4E92-964E-968B7FE1F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771" y="1367631"/>
            <a:ext cx="4928054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C569325-81B5-40AC-87F5-546323E6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688" y="1367631"/>
            <a:ext cx="5479368" cy="412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326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92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522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8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mailto:sumerlin@chem.ufl.edu" TargetMode="External"/><Relationship Id="rId7" Type="http://schemas.openxmlformats.org/officeDocument/2006/relationships/image" Target="../media/image19.jpg"/><Relationship Id="rId2" Type="http://schemas.openxmlformats.org/officeDocument/2006/relationships/hyperlink" Target="mailto:saitot@ornl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1.jpeg"/><Relationship Id="rId4" Type="http://schemas.openxmlformats.org/officeDocument/2006/relationships/hyperlink" Target="mailto:RAShort@PPG.com" TargetMode="External"/><Relationship Id="rId9" Type="http://schemas.openxmlformats.org/officeDocument/2006/relationships/hyperlink" Target="mailto:robert.h.lambeth2.civ@army.mi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7748A-246E-4059-9FF2-BBAB74F82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688" y="148588"/>
            <a:ext cx="10625137" cy="703716"/>
          </a:xfrm>
        </p:spPr>
        <p:txBody>
          <a:bodyPr/>
          <a:lstStyle/>
          <a:p>
            <a:r>
              <a:rPr lang="en-US" dirty="0"/>
              <a:t>POLY Webinars: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20DF6-7643-4D55-28A3-DD8574CD4286}"/>
              </a:ext>
            </a:extLst>
          </p:cNvPr>
          <p:cNvSpPr/>
          <p:nvPr/>
        </p:nvSpPr>
        <p:spPr>
          <a:xfrm>
            <a:off x="3892523" y="932842"/>
            <a:ext cx="4237273" cy="5173534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D43D2D-943A-DCF7-A583-103AD3DB2590}"/>
              </a:ext>
            </a:extLst>
          </p:cNvPr>
          <p:cNvSpPr/>
          <p:nvPr/>
        </p:nvSpPr>
        <p:spPr>
          <a:xfrm>
            <a:off x="4238968" y="604001"/>
            <a:ext cx="3544386" cy="979688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Polymers at the Interface of Biology: Engineering Polymers that Prevent Rejection of Gene Therapy and 3-D Printed Implants 4/13/2023</a:t>
            </a:r>
            <a:endParaRPr lang="en-US" sz="16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1210790F-F06A-4517-5222-30F119E1BF9B}"/>
              </a:ext>
            </a:extLst>
          </p:cNvPr>
          <p:cNvSpPr txBox="1"/>
          <p:nvPr/>
        </p:nvSpPr>
        <p:spPr>
          <a:xfrm>
            <a:off x="4042359" y="1463807"/>
            <a:ext cx="4087437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34038-5904-999C-22DF-5D64BB0C1329}"/>
              </a:ext>
            </a:extLst>
          </p:cNvPr>
          <p:cNvSpPr txBox="1"/>
          <p:nvPr/>
        </p:nvSpPr>
        <p:spPr>
          <a:xfrm>
            <a:off x="3953759" y="1516004"/>
            <a:ext cx="4114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Ke Zhang</a:t>
            </a:r>
            <a:b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Professor</a:t>
            </a:r>
            <a:b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 and Chemical Biology Northeastern University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Matthew Becker</a:t>
            </a:r>
            <a:endParaRPr lang="en-US" sz="1600" b="1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Hugo L. Blomquist Distinguished Professor</a:t>
            </a:r>
            <a:endParaRPr lang="en-US" sz="16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Duke University</a:t>
            </a:r>
            <a:endParaRPr lang="en-US" sz="16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C. Adrian Figg </a:t>
            </a: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(Moderator)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Assistant Professor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Virginia Tech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F640FF-6029-425B-A2DD-200453B5CDCF}"/>
              </a:ext>
            </a:extLst>
          </p:cNvPr>
          <p:cNvGrpSpPr/>
          <p:nvPr/>
        </p:nvGrpSpPr>
        <p:grpSpPr>
          <a:xfrm>
            <a:off x="143975" y="667922"/>
            <a:ext cx="3636562" cy="5322680"/>
            <a:chOff x="249557" y="1033670"/>
            <a:chExt cx="3636562" cy="54592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2F22D2-63BD-59E4-A467-8C6668F468F8}"/>
                </a:ext>
              </a:extLst>
            </p:cNvPr>
            <p:cNvSpPr/>
            <p:nvPr/>
          </p:nvSpPr>
          <p:spPr>
            <a:xfrm>
              <a:off x="249557" y="1408615"/>
              <a:ext cx="3636562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DE85776-CCB3-C8F5-D923-320F7750EE6C}"/>
                </a:ext>
              </a:extLst>
            </p:cNvPr>
            <p:cNvSpPr/>
            <p:nvPr/>
          </p:nvSpPr>
          <p:spPr>
            <a:xfrm>
              <a:off x="380552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CE295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Designing Polyelectrolyte Coatings: Coacervates, Assemblies, and Complex Materials, 1/26/2023</a:t>
              </a:r>
            </a:p>
          </p:txBody>
        </p: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CD11842E-1568-5BB6-CEAB-09C2D0E69C32}"/>
                </a:ext>
              </a:extLst>
            </p:cNvPr>
            <p:cNvSpPr txBox="1"/>
            <p:nvPr/>
          </p:nvSpPr>
          <p:spPr>
            <a:xfrm>
              <a:off x="450974" y="1827494"/>
              <a:ext cx="3374572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EBF597-DB32-FE63-74AF-BAF3DB747021}"/>
                </a:ext>
              </a:extLst>
            </p:cNvPr>
            <p:cNvSpPr txBox="1"/>
            <p:nvPr/>
          </p:nvSpPr>
          <p:spPr>
            <a:xfrm>
              <a:off x="311263" y="1934808"/>
              <a:ext cx="3513151" cy="3200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b="1" i="0" dirty="0">
                  <a:solidFill>
                    <a:srgbClr val="333333"/>
                  </a:solidFill>
                  <a:effectLst/>
                </a:rPr>
                <a:t>Jaime Grunlan</a:t>
              </a:r>
              <a:br>
                <a:rPr lang="en-US" sz="1600" b="0" i="0" dirty="0">
                  <a:solidFill>
                    <a:srgbClr val="333333"/>
                  </a:solidFill>
                  <a:effectLst/>
                </a:rPr>
              </a:br>
              <a:r>
                <a:rPr lang="en-US" sz="1600" dirty="0"/>
                <a:t>Leland T. Jordan ’29 Chair </a:t>
              </a:r>
              <a:r>
                <a:rPr lang="en-US" sz="1600" b="0" i="0" dirty="0">
                  <a:effectLst/>
                </a:rPr>
                <a:t>Professor</a:t>
              </a:r>
            </a:p>
            <a:p>
              <a:pPr algn="l"/>
              <a:r>
                <a:rPr lang="en-US" sz="1600" b="0" i="0" dirty="0">
                  <a:solidFill>
                    <a:srgbClr val="333333"/>
                  </a:solidFill>
                  <a:effectLst/>
                </a:rPr>
                <a:t>Department of Mechanical Engineering, Texas A&amp;M University</a:t>
              </a:r>
            </a:p>
            <a:p>
              <a:pPr algn="l">
                <a:spcBef>
                  <a:spcPts val="600"/>
                </a:spcBef>
              </a:pPr>
              <a:r>
                <a:rPr lang="en-US" sz="1600" b="1" i="0" dirty="0">
                  <a:solidFill>
                    <a:srgbClr val="333333"/>
                  </a:solidFill>
                  <a:effectLst/>
                </a:rPr>
                <a:t>Sarah Perry</a:t>
              </a:r>
              <a:br>
                <a:rPr lang="en-US" sz="1600" b="0" i="0" dirty="0">
                  <a:solidFill>
                    <a:srgbClr val="333333"/>
                  </a:solidFill>
                  <a:effectLst/>
                </a:rPr>
              </a:br>
              <a:r>
                <a:rPr lang="en-US" sz="1600" b="0" i="0" dirty="0">
                  <a:solidFill>
                    <a:srgbClr val="333333"/>
                  </a:solidFill>
                  <a:effectLst/>
                </a:rPr>
                <a:t>Associate Professor</a:t>
              </a:r>
            </a:p>
            <a:p>
              <a:pPr algn="l"/>
              <a:r>
                <a:rPr lang="en-US" sz="1600" b="0" i="0" dirty="0">
                  <a:solidFill>
                    <a:srgbClr val="333333"/>
                  </a:solidFill>
                  <a:effectLst/>
                </a:rPr>
                <a:t>Department of Chemical Engineering, University of Massachusetts Amherst</a:t>
              </a:r>
            </a:p>
            <a:p>
              <a:pPr algn="l">
                <a:spcBef>
                  <a:spcPts val="600"/>
                </a:spcBef>
              </a:pPr>
              <a:r>
                <a:rPr lang="en-US" sz="1600" b="1" i="0" dirty="0">
                  <a:solidFill>
                    <a:srgbClr val="333333"/>
                  </a:solidFill>
                  <a:effectLst/>
                </a:rPr>
                <a:t>Rong Yang </a:t>
              </a:r>
              <a:r>
                <a:rPr lang="en-US" sz="1600" i="0" dirty="0">
                  <a:solidFill>
                    <a:srgbClr val="333333"/>
                  </a:solidFill>
                  <a:effectLst/>
                </a:rPr>
                <a:t>(moderator)</a:t>
              </a:r>
              <a:br>
                <a:rPr lang="en-US" sz="1600" b="0" i="0" dirty="0">
                  <a:solidFill>
                    <a:srgbClr val="333333"/>
                  </a:solidFill>
                  <a:effectLst/>
                </a:rPr>
              </a:br>
              <a:r>
                <a:rPr lang="en-US" sz="1600" b="0" i="0" dirty="0">
                  <a:solidFill>
                    <a:srgbClr val="333333"/>
                  </a:solidFill>
                  <a:effectLst/>
                </a:rPr>
                <a:t>Assistant Professor</a:t>
              </a:r>
            </a:p>
            <a:p>
              <a:pPr algn="l"/>
              <a:r>
                <a:rPr lang="en-US" sz="1600" b="0" i="0" dirty="0">
                  <a:solidFill>
                    <a:srgbClr val="333333"/>
                  </a:solidFill>
                  <a:effectLst/>
                </a:rPr>
                <a:t>Chemical and Biomolecular Engineering, Cornell University</a:t>
              </a:r>
            </a:p>
          </p:txBody>
        </p:sp>
        <p:pic>
          <p:nvPicPr>
            <p:cNvPr id="15" name="Picture 2" descr="A wastewater treatment plant with the chemical symbols P, C, and N.  ">
              <a:extLst>
                <a:ext uri="{FF2B5EF4-FFF2-40B4-BE49-F238E27FC236}">
                  <a16:creationId xmlns:a16="http://schemas.microsoft.com/office/drawing/2014/main" id="{0679EF83-4423-3E9A-F947-0117CC62F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00" y="5135684"/>
              <a:ext cx="2833700" cy="131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9314036-86F1-2D69-7796-1CE2261FE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87" y="4654397"/>
            <a:ext cx="3604544" cy="14947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7C8D4-B2A9-E2C0-E5A9-66A49AD3F142}"/>
              </a:ext>
            </a:extLst>
          </p:cNvPr>
          <p:cNvGrpSpPr/>
          <p:nvPr/>
        </p:nvGrpSpPr>
        <p:grpSpPr>
          <a:xfrm>
            <a:off x="8157159" y="604001"/>
            <a:ext cx="3877184" cy="5322680"/>
            <a:chOff x="-35179" y="1033670"/>
            <a:chExt cx="3921298" cy="545920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E6E81E-A97D-B63A-3BC3-E7CBA8C13D40}"/>
                </a:ext>
              </a:extLst>
            </p:cNvPr>
            <p:cNvSpPr/>
            <p:nvPr/>
          </p:nvSpPr>
          <p:spPr>
            <a:xfrm>
              <a:off x="-35179" y="1408615"/>
              <a:ext cx="3921298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F37CEC6-6C5F-64E4-B1B1-C292515B27AE}"/>
                </a:ext>
              </a:extLst>
            </p:cNvPr>
            <p:cNvSpPr/>
            <p:nvPr/>
          </p:nvSpPr>
          <p:spPr>
            <a:xfrm>
              <a:off x="380552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Unbreakable Design: The Polymer Mechanochemistry of Self-healing Materials 11/16/2023</a:t>
              </a:r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AC19568F-B131-ED2D-1CCE-D936120A28D6}"/>
                </a:ext>
              </a:extLst>
            </p:cNvPr>
            <p:cNvSpPr txBox="1"/>
            <p:nvPr/>
          </p:nvSpPr>
          <p:spPr>
            <a:xfrm>
              <a:off x="450974" y="1827494"/>
              <a:ext cx="3374572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264F14-303C-646E-4218-63D6887A4D2D}"/>
                </a:ext>
              </a:extLst>
            </p:cNvPr>
            <p:cNvSpPr txBox="1"/>
            <p:nvPr/>
          </p:nvSpPr>
          <p:spPr>
            <a:xfrm>
              <a:off x="-35179" y="1934808"/>
              <a:ext cx="3921298" cy="3788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</a:rPr>
                <a:t>Jeffrey Moore</a:t>
              </a:r>
              <a:b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</a:rPr>
              </a:br>
              <a:r>
                <a:rPr lang="en-US" sz="1600" dirty="0">
                  <a:solidFill>
                    <a:srgbClr val="111111"/>
                  </a:solidFill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Stanley O. </a:t>
              </a:r>
              <a:r>
                <a:rPr lang="en-US" sz="1600" dirty="0" err="1">
                  <a:solidFill>
                    <a:srgbClr val="111111"/>
                  </a:solidFill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Ikenberry</a:t>
              </a:r>
              <a:r>
                <a:rPr lang="en-US" sz="1600" dirty="0">
                  <a:solidFill>
                    <a:srgbClr val="111111"/>
                  </a:solidFill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 Research Professor, Howard Hughes Medical Institute Professor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r>
                <a:rPr lang="en-US" sz="1600" dirty="0">
                  <a:effectLst/>
                  <a:ea typeface="Yu Mincho" panose="02020400000000000000" pitchFamily="18" charset="-128"/>
                </a:rPr>
                <a:t>Department of Chemistry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111111"/>
                  </a:solidFill>
                  <a:effectLst/>
                  <a:ea typeface="Yu Mincho" panose="02020400000000000000" pitchFamily="18" charset="-128"/>
                </a:rPr>
                <a:t>University of Illinois Urbana-Champaign</a:t>
              </a:r>
            </a:p>
            <a:p>
              <a:pPr marL="0" marR="0">
                <a:spcBef>
                  <a:spcPts val="60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</a:rPr>
                <a:t>Stephen Craig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</a:rPr>
                <a:t>William T. Miller Distinguished Professor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Department of Chemistry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Duke University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 fontAlgn="base">
                <a:spcBef>
                  <a:spcPts val="60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Junpeng Wang</a:t>
              </a:r>
              <a:r>
                <a:rPr lang="en-US" sz="1600" i="0" dirty="0">
                  <a:solidFill>
                    <a:srgbClr val="333333"/>
                  </a:solidFill>
                  <a:effectLst/>
                </a:rPr>
                <a:t> (moderator)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Assistant Professor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School of Polymer Science and Polymer Engineering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The University of Akron</a:t>
              </a:r>
              <a:endParaRPr lang="en-US" sz="1600" dirty="0">
                <a:effectLst/>
                <a:ea typeface="Yu Mincho" panose="02020400000000000000" pitchFamily="18" charset="-128"/>
              </a:endParaRP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A7E0BF1E-4EEE-82D9-556C-23CEB2BD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09" y="5134497"/>
            <a:ext cx="2568316" cy="17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4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F15259-B149-8145-1DEF-6B859F835359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6932702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First POLY/ACS Webinar in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47096-7EB1-341D-7851-F88058C8E2A4}"/>
              </a:ext>
            </a:extLst>
          </p:cNvPr>
          <p:cNvSpPr txBox="1"/>
          <p:nvPr/>
        </p:nvSpPr>
        <p:spPr>
          <a:xfrm>
            <a:off x="6262339" y="372448"/>
            <a:ext cx="350074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Speakers</a:t>
            </a:r>
          </a:p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</a:rPr>
              <a:t>Jaime Grunlan</a:t>
            </a:r>
            <a:br>
              <a:rPr lang="en-US" sz="1600" b="0" i="0" dirty="0">
                <a:solidFill>
                  <a:srgbClr val="333333"/>
                </a:solidFill>
                <a:effectLst/>
              </a:rPr>
            </a:br>
            <a:r>
              <a:rPr lang="en-US" sz="1600" dirty="0"/>
              <a:t>Leland T. Jordan ’29 Chair </a:t>
            </a:r>
            <a:r>
              <a:rPr lang="en-US" sz="1600" b="0" i="0" dirty="0">
                <a:effectLst/>
              </a:rPr>
              <a:t>Professor</a:t>
            </a:r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</a:rPr>
              <a:t>Department of Mechanical Engineering, Texas A&amp;M University</a:t>
            </a:r>
          </a:p>
          <a:p>
            <a:pPr algn="l">
              <a:spcBef>
                <a:spcPts val="600"/>
              </a:spcBef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Sarah Perry</a:t>
            </a:r>
            <a:br>
              <a:rPr lang="en-US" sz="1600" b="0" i="0" dirty="0">
                <a:solidFill>
                  <a:srgbClr val="333333"/>
                </a:solidFill>
                <a:effectLst/>
              </a:rPr>
            </a:br>
            <a:r>
              <a:rPr lang="en-US" sz="1600" b="0" i="0" dirty="0">
                <a:solidFill>
                  <a:srgbClr val="333333"/>
                </a:solidFill>
                <a:effectLst/>
              </a:rPr>
              <a:t>Associate Professor</a:t>
            </a:r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</a:rPr>
              <a:t>Department of Chemical Engineering, University of Massachusetts Amherst</a:t>
            </a: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5393B-5E39-BD22-F2BD-D94549E76F8E}"/>
              </a:ext>
            </a:extLst>
          </p:cNvPr>
          <p:cNvSpPr txBox="1"/>
          <p:nvPr/>
        </p:nvSpPr>
        <p:spPr>
          <a:xfrm>
            <a:off x="9762140" y="372448"/>
            <a:ext cx="234824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Moderator </a:t>
            </a:r>
          </a:p>
          <a:p>
            <a:pPr algn="l">
              <a:spcBef>
                <a:spcPts val="600"/>
              </a:spcBef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Rong Yang </a:t>
            </a:r>
          </a:p>
          <a:p>
            <a:pPr algn="l">
              <a:spcBef>
                <a:spcPts val="600"/>
              </a:spcBef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Assistant Professor</a:t>
            </a:r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</a:rPr>
              <a:t>Chemical and Biomolecular Engineering, Cornell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E48DB-784D-385A-9A4A-544300E5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2"/>
          <a:stretch/>
        </p:blipFill>
        <p:spPr>
          <a:xfrm>
            <a:off x="565608" y="685826"/>
            <a:ext cx="5364055" cy="5315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2E272-B3BB-7E3C-52C1-0FAFE1159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032" y="2863275"/>
            <a:ext cx="4250911" cy="3043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D4B1AC-46A3-CA5B-D075-8B3477966EAA}"/>
              </a:ext>
            </a:extLst>
          </p:cNvPr>
          <p:cNvSpPr txBox="1"/>
          <p:nvPr/>
        </p:nvSpPr>
        <p:spPr>
          <a:xfrm>
            <a:off x="6115579" y="3746342"/>
            <a:ext cx="12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  <a:p>
            <a:pPr algn="ctr"/>
            <a:r>
              <a:rPr lang="en-US" sz="3600" dirty="0"/>
              <a:t>249</a:t>
            </a:r>
          </a:p>
        </p:txBody>
      </p:sp>
    </p:spTree>
    <p:extLst>
      <p:ext uri="{BB962C8B-B14F-4D97-AF65-F5344CB8AC3E}">
        <p14:creationId xmlns:p14="http://schemas.microsoft.com/office/powerpoint/2010/main" val="260951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F15259-B149-8145-1DEF-6B859F835359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6932702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Second POLY/ACS Webinar in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D8301-6F27-D925-535A-E1B46DC10D4E}"/>
              </a:ext>
            </a:extLst>
          </p:cNvPr>
          <p:cNvSpPr txBox="1"/>
          <p:nvPr/>
        </p:nvSpPr>
        <p:spPr>
          <a:xfrm>
            <a:off x="6061281" y="586940"/>
            <a:ext cx="3732168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Speakers</a:t>
            </a:r>
          </a:p>
          <a:p>
            <a:pPr>
              <a:spcAft>
                <a:spcPts val="4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Ke Zhang</a:t>
            </a:r>
            <a:b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Professor,  Department of Chemistry and Chemical Biology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Northeastern University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Matthew Becker</a:t>
            </a:r>
            <a:endParaRPr lang="en-US" sz="1600" b="1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Hugo L. Blomquist Distinguished Professor</a:t>
            </a:r>
            <a:endParaRPr lang="en-US" sz="16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Duke University</a:t>
            </a:r>
            <a:endParaRPr lang="en-US" sz="16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C6CA9-7E5D-1976-0FCF-62F5B4900031}"/>
              </a:ext>
            </a:extLst>
          </p:cNvPr>
          <p:cNvSpPr txBox="1"/>
          <p:nvPr/>
        </p:nvSpPr>
        <p:spPr>
          <a:xfrm>
            <a:off x="9919987" y="586940"/>
            <a:ext cx="2348247" cy="165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800" dirty="0"/>
              <a:t>Moderator </a:t>
            </a:r>
          </a:p>
          <a:p>
            <a:pPr marL="0" marR="0"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C. Adrian Figg </a:t>
            </a: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(Moderator)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Assistant Professor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Virginia Tech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1E0F00-FC29-EC7C-4B2A-468E7E307F05}"/>
              </a:ext>
            </a:extLst>
          </p:cNvPr>
          <p:cNvSpPr txBox="1"/>
          <p:nvPr/>
        </p:nvSpPr>
        <p:spPr>
          <a:xfrm>
            <a:off x="5983324" y="3721231"/>
            <a:ext cx="12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  <a:p>
            <a:pPr algn="ctr"/>
            <a:r>
              <a:rPr lang="en-US" sz="3600" dirty="0"/>
              <a:t>174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CC043-E3EE-C0C5-81FD-0EC1413E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2" y="781032"/>
            <a:ext cx="5106681" cy="5118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BC47B2-B985-81F3-7EED-FE519627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632" y="2832968"/>
            <a:ext cx="4342709" cy="32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3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F15259-B149-8145-1DEF-6B859F835359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6932702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Third POLY/ACS Webinar in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D8301-6F27-D925-535A-E1B46DC10D4E}"/>
              </a:ext>
            </a:extLst>
          </p:cNvPr>
          <p:cNvSpPr txBox="1"/>
          <p:nvPr/>
        </p:nvSpPr>
        <p:spPr>
          <a:xfrm>
            <a:off x="6041854" y="535644"/>
            <a:ext cx="3500931" cy="359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/>
              <a:t>Speakers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ea typeface="Yu Mincho" panose="02020400000000000000" pitchFamily="18" charset="-128"/>
              </a:rPr>
              <a:t>Jeffrey Moore</a:t>
            </a:r>
            <a:b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</a:rPr>
            </a:br>
            <a:r>
              <a:rPr lang="en-US" sz="160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Stanley O. </a:t>
            </a:r>
            <a:r>
              <a:rPr lang="en-US" sz="1600" dirty="0" err="1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Ikenberry</a:t>
            </a:r>
            <a:r>
              <a:rPr lang="en-US" sz="1600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Research Professor, Howard Hughes Medical Institute Professor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r>
              <a:rPr lang="en-US" sz="1600" dirty="0">
                <a:effectLst/>
                <a:ea typeface="Yu Mincho" panose="02020400000000000000" pitchFamily="18" charset="-128"/>
              </a:rPr>
              <a:t>Department of Chemistry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111111"/>
                </a:solidFill>
                <a:effectLst/>
                <a:ea typeface="Yu Mincho" panose="02020400000000000000" pitchFamily="18" charset="-128"/>
              </a:rPr>
              <a:t>University of Illinois Urbana-Champaign</a:t>
            </a:r>
            <a:br>
              <a:rPr lang="en-US" sz="1600" dirty="0">
                <a:effectLst/>
                <a:ea typeface="Yu Mincho" panose="02020400000000000000" pitchFamily="18" charset="-128"/>
              </a:rPr>
            </a:b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ea typeface="Yu Mincho" panose="02020400000000000000" pitchFamily="18" charset="-128"/>
              </a:rPr>
              <a:t>Stephen Craig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</a:rPr>
              <a:t>William T. Miller Distinguished Professor of Chemistry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Department of Chemistry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Duke University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C6CA9-7E5D-1976-0FCF-62F5B4900031}"/>
              </a:ext>
            </a:extLst>
          </p:cNvPr>
          <p:cNvSpPr txBox="1"/>
          <p:nvPr/>
        </p:nvSpPr>
        <p:spPr>
          <a:xfrm>
            <a:off x="9762719" y="598390"/>
            <a:ext cx="2348247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/>
              <a:t>Moderator 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Junpeng Wang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Assistant Professor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School of Polymer Science and Polymer Engineering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The University of Akron</a:t>
            </a:r>
            <a:endParaRPr lang="en-US" sz="1600" dirty="0">
              <a:effectLst/>
              <a:ea typeface="Yu Mincho" panose="02020400000000000000" pitchFamily="18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1E0F00-FC29-EC7C-4B2A-468E7E307F05}"/>
              </a:ext>
            </a:extLst>
          </p:cNvPr>
          <p:cNvSpPr txBox="1"/>
          <p:nvPr/>
        </p:nvSpPr>
        <p:spPr>
          <a:xfrm>
            <a:off x="6208677" y="3941078"/>
            <a:ext cx="12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  <a:p>
            <a:pPr algn="ctr"/>
            <a:r>
              <a:rPr lang="en-US" sz="3600" dirty="0"/>
              <a:t>307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7F2FD-BE4A-D0D8-1845-0225010F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4" y="798023"/>
            <a:ext cx="5039867" cy="5034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DF9E59-1843-865D-68C3-DAD57357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581" y="3101418"/>
            <a:ext cx="3809385" cy="28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6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7748A-246E-4059-9FF2-BBAB74F82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688" y="148588"/>
            <a:ext cx="10625137" cy="703716"/>
          </a:xfrm>
        </p:spPr>
        <p:txBody>
          <a:bodyPr/>
          <a:lstStyle/>
          <a:p>
            <a:r>
              <a:rPr lang="en-US" dirty="0"/>
              <a:t>POLY Webinars: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20DF6-7643-4D55-28A3-DD8574CD4286}"/>
              </a:ext>
            </a:extLst>
          </p:cNvPr>
          <p:cNvSpPr/>
          <p:nvPr/>
        </p:nvSpPr>
        <p:spPr>
          <a:xfrm>
            <a:off x="3892523" y="932842"/>
            <a:ext cx="4237273" cy="5173534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D43D2D-943A-DCF7-A583-103AD3DB2590}"/>
              </a:ext>
            </a:extLst>
          </p:cNvPr>
          <p:cNvSpPr/>
          <p:nvPr/>
        </p:nvSpPr>
        <p:spPr>
          <a:xfrm>
            <a:off x="4238968" y="604001"/>
            <a:ext cx="3544386" cy="979688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Alternative Approaches to ROP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5/2/2024</a:t>
            </a: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1210790F-F06A-4517-5222-30F119E1BF9B}"/>
              </a:ext>
            </a:extLst>
          </p:cNvPr>
          <p:cNvSpPr txBox="1"/>
          <p:nvPr/>
        </p:nvSpPr>
        <p:spPr>
          <a:xfrm>
            <a:off x="4042359" y="1463807"/>
            <a:ext cx="4087437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34038-5904-999C-22DF-5D64BB0C1329}"/>
              </a:ext>
            </a:extLst>
          </p:cNvPr>
          <p:cNvSpPr txBox="1"/>
          <p:nvPr/>
        </p:nvSpPr>
        <p:spPr>
          <a:xfrm>
            <a:off x="4176599" y="1516004"/>
            <a:ext cx="3770197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Jia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Niu</a:t>
            </a:r>
            <a:endParaRPr lang="en-US" sz="1500" b="1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Associate Professor of Chemistry </a:t>
            </a:r>
            <a:endParaRPr lang="en-US" sz="15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  <a:endParaRPr lang="en-US" sz="15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Boston College</a:t>
            </a:r>
            <a:endParaRPr lang="en-US" sz="15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300"/>
              </a:spcBef>
              <a:spcAft>
                <a:spcPts val="0"/>
              </a:spcAft>
            </a:pPr>
            <a:r>
              <a:rPr lang="en-US" sz="15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Julien Nicolas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CNRS Research Director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Institut</a:t>
            </a:r>
            <a:r>
              <a:rPr lang="en-US" sz="1500" dirty="0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Galien</a:t>
            </a:r>
            <a:r>
              <a:rPr lang="en-US" sz="1500" dirty="0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 Paris-</a:t>
            </a:r>
            <a:r>
              <a:rPr lang="en-US" sz="1500" dirty="0" err="1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Saclay</a:t>
            </a:r>
            <a:r>
              <a:rPr lang="en-US" sz="1500" dirty="0">
                <a:solidFill>
                  <a:srgbClr val="000000"/>
                </a:solidFill>
                <a:effectLst/>
                <a:ea typeface="Yu Gothic" panose="020B0400000000000000" pitchFamily="34" charset="-128"/>
              </a:rPr>
              <a:t>, CNRS UMR 8612</a:t>
            </a:r>
            <a:endParaRPr lang="en-US" sz="1500" dirty="0">
              <a:effectLst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Faculté de Pharmacie, Université Paris-Saclay </a:t>
            </a:r>
            <a:endParaRPr lang="en-US" sz="15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300"/>
              </a:spcBef>
              <a:spcAft>
                <a:spcPts val="0"/>
              </a:spcAft>
            </a:pPr>
            <a:r>
              <a:rPr lang="en-US" sz="15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Josh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Worch</a:t>
            </a:r>
            <a:r>
              <a:rPr lang="en-US" sz="15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 </a:t>
            </a:r>
            <a:r>
              <a:rPr lang="en-US" sz="1500" i="0" dirty="0">
                <a:solidFill>
                  <a:srgbClr val="333333"/>
                </a:solidFill>
                <a:effectLst/>
              </a:rPr>
              <a:t>(moderator)</a:t>
            </a:r>
            <a:endParaRPr lang="en-US" sz="15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Assistant Professor of Chemistry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Department of Chemistry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Virginia Tech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F640FF-6029-425B-A2DD-200453B5CDCF}"/>
              </a:ext>
            </a:extLst>
          </p:cNvPr>
          <p:cNvGrpSpPr/>
          <p:nvPr/>
        </p:nvGrpSpPr>
        <p:grpSpPr>
          <a:xfrm>
            <a:off x="134467" y="667922"/>
            <a:ext cx="3646070" cy="5322680"/>
            <a:chOff x="240049" y="1033670"/>
            <a:chExt cx="3646070" cy="54592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2F22D2-63BD-59E4-A467-8C6668F468F8}"/>
                </a:ext>
              </a:extLst>
            </p:cNvPr>
            <p:cNvSpPr/>
            <p:nvPr/>
          </p:nvSpPr>
          <p:spPr>
            <a:xfrm>
              <a:off x="249557" y="1408615"/>
              <a:ext cx="3636562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DE85776-CCB3-C8F5-D923-320F7750EE6C}"/>
                </a:ext>
              </a:extLst>
            </p:cNvPr>
            <p:cNvSpPr/>
            <p:nvPr/>
          </p:nvSpPr>
          <p:spPr>
            <a:xfrm>
              <a:off x="380552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CE295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Better Ion Transport Through Polymer Chemistry </a:t>
              </a: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/8/2024</a:t>
              </a:r>
            </a:p>
          </p:txBody>
        </p: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CD11842E-1568-5BB6-CEAB-09C2D0E69C32}"/>
                </a:ext>
              </a:extLst>
            </p:cNvPr>
            <p:cNvSpPr txBox="1"/>
            <p:nvPr/>
          </p:nvSpPr>
          <p:spPr>
            <a:xfrm>
              <a:off x="450974" y="1827494"/>
              <a:ext cx="3374572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EBF597-DB32-FE63-74AF-BAF3DB747021}"/>
                </a:ext>
              </a:extLst>
            </p:cNvPr>
            <p:cNvSpPr txBox="1"/>
            <p:nvPr/>
          </p:nvSpPr>
          <p:spPr>
            <a:xfrm>
              <a:off x="240049" y="1849969"/>
              <a:ext cx="3463343" cy="3724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</a:rPr>
                <a:t>Alexei Sokolov</a:t>
              </a:r>
              <a:br>
                <a:rPr lang="en-US" sz="15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</a:rPr>
              </a:br>
              <a:r>
                <a:rPr lang="en-US" sz="15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ORNL/UT Governor's Chair, Professor</a:t>
              </a:r>
              <a:endParaRPr lang="en-US" sz="1500" dirty="0">
                <a:effectLst/>
                <a:latin typeface="Calibri" panose="020F0502020204030204" pitchFamily="34" charset="0"/>
                <a:ea typeface="Yu Mincho" panose="02020400000000000000" pitchFamily="18" charset="-128"/>
              </a:endParaRPr>
            </a:p>
            <a:p>
              <a:r>
                <a:rPr lang="en-US" sz="15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Chemical Sciences Division </a:t>
              </a:r>
              <a:endParaRPr lang="en-US" sz="1500" dirty="0">
                <a:effectLst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Oak Ridge National Laboratory</a:t>
              </a:r>
              <a:endParaRPr lang="en-US" sz="1500" dirty="0">
                <a:effectLst/>
                <a:latin typeface="Calibri" panose="020F0502020204030204" pitchFamily="34" charset="0"/>
                <a:ea typeface="Yu Mincho" panose="02020400000000000000" pitchFamily="18" charset="-128"/>
              </a:endParaRPr>
            </a:p>
            <a:p>
              <a:r>
                <a:rPr lang="en-US" sz="15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</a:rPr>
                <a:t>Department of Chemistry</a:t>
              </a:r>
            </a:p>
            <a:p>
              <a:r>
                <a:rPr lang="en-US" sz="15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</a:rPr>
                <a:t>University of Tennessee, Knoxville</a:t>
              </a:r>
            </a:p>
            <a:p>
              <a:pPr marL="0" marR="0">
                <a:spcBef>
                  <a:spcPts val="30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</a:rPr>
                <a:t>Michael Hickner</a:t>
              </a:r>
              <a:endParaRPr lang="en-US" sz="1500" dirty="0">
                <a:effectLst/>
                <a:latin typeface="Calibri" panose="020F0502020204030204" pitchFamily="34" charset="0"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effectLst/>
                  <a:latin typeface="-webkit-standard"/>
                  <a:ea typeface="Yu Mincho" panose="02020400000000000000" pitchFamily="18" charset="-128"/>
                </a:rPr>
                <a:t>Craig A. Rogerson Endowed Professor</a:t>
              </a:r>
              <a:endParaRPr lang="en-US" sz="1500" dirty="0">
                <a:effectLst/>
                <a:latin typeface="Calibri" panose="020F0502020204030204" pitchFamily="34" charset="0"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effectLst/>
                  <a:latin typeface="-webkit-standard"/>
                  <a:ea typeface="Yu Mincho" panose="02020400000000000000" pitchFamily="18" charset="-128"/>
                </a:rPr>
                <a:t>Department of Chemical Engineering and Materials Science</a:t>
              </a:r>
              <a:endParaRPr lang="en-US" sz="1500" dirty="0">
                <a:effectLst/>
                <a:latin typeface="Calibri" panose="020F0502020204030204" pitchFamily="34" charset="0"/>
                <a:ea typeface="Yu Mincho" panose="02020400000000000000" pitchFamily="18" charset="-128"/>
              </a:endParaRPr>
            </a:p>
            <a:p>
              <a:pPr marL="0" marR="0">
                <a:spcAft>
                  <a:spcPts val="0"/>
                </a:spcAft>
              </a:pPr>
              <a:r>
                <a:rPr lang="en-US" sz="1500" dirty="0">
                  <a:effectLst/>
                  <a:latin typeface="-webkit-standard"/>
                  <a:ea typeface="Yu Mincho" panose="02020400000000000000" pitchFamily="18" charset="-128"/>
                </a:rPr>
                <a:t>Michigan State University</a:t>
              </a:r>
              <a:endParaRPr lang="en-US" sz="1500" dirty="0">
                <a:solidFill>
                  <a:srgbClr val="333333"/>
                </a:solidFill>
                <a:latin typeface="-webkit-standard"/>
                <a:ea typeface="Yu Mincho" panose="02020400000000000000" pitchFamily="18" charset="-128"/>
              </a:endParaRPr>
            </a:p>
            <a:p>
              <a:pPr marL="0" marR="0">
                <a:spcBef>
                  <a:spcPts val="300"/>
                </a:spcBef>
                <a:spcAft>
                  <a:spcPts val="0"/>
                </a:spcAft>
              </a:pPr>
              <a:r>
                <a:rPr lang="en-US" sz="1500" b="1" i="0" dirty="0">
                  <a:solidFill>
                    <a:srgbClr val="333333"/>
                  </a:solidFill>
                  <a:effectLst/>
                </a:rPr>
                <a:t>X. Chelsea Chen </a:t>
              </a:r>
              <a:r>
                <a:rPr lang="en-US" sz="1500" i="0" dirty="0">
                  <a:solidFill>
                    <a:srgbClr val="333333"/>
                  </a:solidFill>
                  <a:effectLst/>
                </a:rPr>
                <a:t>(moderator)</a:t>
              </a:r>
              <a:endParaRPr lang="en-US" sz="1500" b="1" i="0" dirty="0">
                <a:solidFill>
                  <a:srgbClr val="333333"/>
                </a:solidFill>
                <a:effectLst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R&amp;D Staff - Polymer Scientist </a:t>
              </a:r>
              <a:endParaRPr lang="en-US" sz="1500" dirty="0">
                <a:effectLst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Chemical Sciences Division </a:t>
              </a:r>
              <a:endParaRPr lang="en-US" sz="1500" dirty="0">
                <a:effectLst/>
                <a:ea typeface="Yu Mincho" panose="02020400000000000000" pitchFamily="18" charset="-128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000000"/>
                  </a:solidFill>
                  <a:effectLst/>
                  <a:ea typeface="Yu Mincho" panose="02020400000000000000" pitchFamily="18" charset="-128"/>
                  <a:cs typeface="Calibri" panose="020F0502020204030204" pitchFamily="34" charset="0"/>
                </a:rPr>
                <a:t>Oak Ridge National Laboratory </a:t>
              </a:r>
              <a:endParaRPr lang="en-US" sz="1500" dirty="0">
                <a:effectLst/>
                <a:ea typeface="Yu Mincho" panose="02020400000000000000" pitchFamily="18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7C8D4-B2A9-E2C0-E5A9-66A49AD3F142}"/>
              </a:ext>
            </a:extLst>
          </p:cNvPr>
          <p:cNvGrpSpPr/>
          <p:nvPr/>
        </p:nvGrpSpPr>
        <p:grpSpPr>
          <a:xfrm>
            <a:off x="8157159" y="604001"/>
            <a:ext cx="3877184" cy="5322680"/>
            <a:chOff x="-35179" y="1033670"/>
            <a:chExt cx="3921298" cy="545920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E6E81E-A97D-B63A-3BC3-E7CBA8C13D40}"/>
                </a:ext>
              </a:extLst>
            </p:cNvPr>
            <p:cNvSpPr/>
            <p:nvPr/>
          </p:nvSpPr>
          <p:spPr>
            <a:xfrm>
              <a:off x="-35179" y="1408615"/>
              <a:ext cx="3921298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F37CEC6-6C5F-64E4-B1B1-C292515B27AE}"/>
                </a:ext>
              </a:extLst>
            </p:cNvPr>
            <p:cNvSpPr/>
            <p:nvPr/>
          </p:nvSpPr>
          <p:spPr>
            <a:xfrm>
              <a:off x="287533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TBD    </a:t>
              </a:r>
            </a:p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9/19/2024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264F14-303C-646E-4218-63D6887A4D2D}"/>
                </a:ext>
              </a:extLst>
            </p:cNvPr>
            <p:cNvSpPr txBox="1"/>
            <p:nvPr/>
          </p:nvSpPr>
          <p:spPr>
            <a:xfrm>
              <a:off x="50406" y="1934808"/>
              <a:ext cx="3835712" cy="347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effectLst/>
                <a:ea typeface="Yu Mincho" panose="02020400000000000000" pitchFamily="18" charset="-128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1E5ACFA-37DB-53F6-132F-5245D94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2" y="5154364"/>
            <a:ext cx="2508714" cy="16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2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F15259-B149-8145-1DEF-6B859F835359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6932702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First POLY/ACS Webinar in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47096-7EB1-341D-7851-F88058C8E2A4}"/>
              </a:ext>
            </a:extLst>
          </p:cNvPr>
          <p:cNvSpPr txBox="1"/>
          <p:nvPr/>
        </p:nvSpPr>
        <p:spPr>
          <a:xfrm>
            <a:off x="6059017" y="60442"/>
            <a:ext cx="3318437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Speakers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Alexei Sokolov</a:t>
            </a:r>
            <a:b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ORNL/UT Governor's Chair, Professor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Chemical Sciences Division 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Oak Ridge National Laboratory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Department of Chemistry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University of Tennessee, Knoxville      </a:t>
            </a:r>
          </a:p>
          <a:p>
            <a:endParaRPr lang="en-US" sz="1600" b="0" i="0" dirty="0">
              <a:solidFill>
                <a:srgbClr val="333333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Michael Hickner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-webkit-standard"/>
                <a:ea typeface="Yu Mincho" panose="02020400000000000000" pitchFamily="18" charset="-128"/>
              </a:rPr>
              <a:t>Craig A. Rogerson Endowed Professor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-webkit-standard"/>
                <a:ea typeface="Yu Mincho" panose="02020400000000000000" pitchFamily="18" charset="-128"/>
              </a:rPr>
              <a:t>Department of Chemical Engineering and Materials Science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-webkit-standard"/>
                <a:ea typeface="Yu Mincho" panose="02020400000000000000" pitchFamily="18" charset="-128"/>
              </a:rPr>
              <a:t>Michigan State University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5393B-5E39-BD22-F2BD-D94549E76F8E}"/>
              </a:ext>
            </a:extLst>
          </p:cNvPr>
          <p:cNvSpPr txBox="1"/>
          <p:nvPr/>
        </p:nvSpPr>
        <p:spPr>
          <a:xfrm>
            <a:off x="9377454" y="391301"/>
            <a:ext cx="28468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Moderator </a:t>
            </a:r>
          </a:p>
          <a:p>
            <a:pPr algn="l">
              <a:spcBef>
                <a:spcPts val="600"/>
              </a:spcBef>
            </a:pPr>
            <a:r>
              <a:rPr lang="en-US" sz="1600" b="1" i="0" dirty="0">
                <a:solidFill>
                  <a:srgbClr val="333333"/>
                </a:solidFill>
                <a:effectLst/>
              </a:rPr>
              <a:t>X. Chelsea Chen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R&amp;D Staff - Polymer Scientist 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Chemical Sciences Division </a:t>
            </a:r>
            <a:endParaRPr lang="en-US" sz="1600" dirty="0">
              <a:effectLst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Oak Ridge National Laboratory </a:t>
            </a:r>
            <a:endParaRPr lang="en-US" sz="1600" dirty="0">
              <a:effectLst/>
              <a:ea typeface="Yu Mincho" panose="02020400000000000000" pitchFamily="18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4B1AC-46A3-CA5B-D075-8B3477966EAA}"/>
              </a:ext>
            </a:extLst>
          </p:cNvPr>
          <p:cNvSpPr txBox="1"/>
          <p:nvPr/>
        </p:nvSpPr>
        <p:spPr>
          <a:xfrm>
            <a:off x="6115579" y="3746342"/>
            <a:ext cx="12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  <a:p>
            <a:pPr algn="ctr"/>
            <a:r>
              <a:rPr lang="en-US" sz="3600" dirty="0"/>
              <a:t>335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9513C-21DA-007D-5C09-FC564D50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27" y="666963"/>
            <a:ext cx="5189662" cy="5210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ACC38-733C-2F2D-3315-0FEE1CFF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03" y="3138167"/>
            <a:ext cx="3919897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7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C4342-8BE6-2791-655F-63C7D5CA2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114" y="194973"/>
            <a:ext cx="10625137" cy="703716"/>
          </a:xfrm>
        </p:spPr>
        <p:txBody>
          <a:bodyPr/>
          <a:lstStyle/>
          <a:p>
            <a:r>
              <a:rPr lang="en-US" dirty="0"/>
              <a:t>POLY Webinar Committee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122292D-5725-14A1-6472-2EE97EC804E1}"/>
              </a:ext>
            </a:extLst>
          </p:cNvPr>
          <p:cNvSpPr txBox="1">
            <a:spLocks/>
          </p:cNvSpPr>
          <p:nvPr/>
        </p:nvSpPr>
        <p:spPr>
          <a:xfrm>
            <a:off x="4234178" y="3794614"/>
            <a:ext cx="7678332" cy="14679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Tomonori Saito (chair), Oak Ridge National Laboratory </a:t>
            </a:r>
            <a:r>
              <a:rPr lang="en-US" sz="2000" dirty="0">
                <a:hlinkClick r:id="rId2"/>
              </a:rPr>
              <a:t>saitot@ornl.gov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Brent Sumerlin, University of Florida </a:t>
            </a:r>
            <a:r>
              <a:rPr lang="en-US" sz="2000" dirty="0">
                <a:hlinkClick r:id="rId3"/>
              </a:rPr>
              <a:t>sumerlin@chem.ufl.edu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2000" dirty="0"/>
              <a:t>Rebecca Olson Short, </a:t>
            </a:r>
            <a:r>
              <a:rPr lang="en-US" sz="2000" dirty="0"/>
              <a:t>PPG 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  <a:hlinkClick r:id="rId4"/>
              </a:rPr>
              <a:t>RAShort@PPG.com</a:t>
            </a:r>
            <a:endParaRPr lang="en-US" sz="2000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63E8A11-B612-8D27-471F-B2C6311FF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" y="3452196"/>
            <a:ext cx="1557962" cy="2256494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A7A4EDD-95D6-E9B4-48AE-30DDD35127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" r="10154" b="18557"/>
          <a:stretch/>
        </p:blipFill>
        <p:spPr>
          <a:xfrm>
            <a:off x="1837374" y="2995924"/>
            <a:ext cx="1078956" cy="1254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4F8BD0-C093-998B-2B6B-03FC354CD034}"/>
              </a:ext>
            </a:extLst>
          </p:cNvPr>
          <p:cNvSpPr txBox="1"/>
          <p:nvPr/>
        </p:nvSpPr>
        <p:spPr>
          <a:xfrm>
            <a:off x="3077112" y="888231"/>
            <a:ext cx="8908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send your ideas and feedback to any of us.</a:t>
            </a:r>
          </a:p>
        </p:txBody>
      </p:sp>
      <p:pic>
        <p:nvPicPr>
          <p:cNvPr id="8" name="Picture 7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8247EBAD-A2D7-09C4-401B-3CC331B33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4" y="4580443"/>
            <a:ext cx="1021121" cy="1276401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8E198AE-8FF2-2620-97CA-38D0682B1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12" y="3794614"/>
            <a:ext cx="996284" cy="13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C27B8-2683-36F9-0E8A-B99421D1D446}"/>
              </a:ext>
            </a:extLst>
          </p:cNvPr>
          <p:cNvSpPr txBox="1"/>
          <p:nvPr/>
        </p:nvSpPr>
        <p:spPr>
          <a:xfrm>
            <a:off x="496495" y="826676"/>
            <a:ext cx="6157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Future Webinar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D140E-93B8-6273-34BE-53EF6C47E308}"/>
              </a:ext>
            </a:extLst>
          </p:cNvPr>
          <p:cNvSpPr txBox="1"/>
          <p:nvPr/>
        </p:nvSpPr>
        <p:spPr>
          <a:xfrm>
            <a:off x="1987833" y="1787324"/>
            <a:ext cx="7678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The committee welcomes a new committee member, Bob Lambeth, Amy Research Laboratory </a:t>
            </a:r>
            <a:r>
              <a:rPr lang="en-US" sz="2000" dirty="0">
                <a:hlinkClick r:id="rId9"/>
              </a:rPr>
              <a:t>robert.h.lambeth2.civ@army.mil</a:t>
            </a:r>
            <a:endParaRPr lang="en-US" sz="2000" dirty="0"/>
          </a:p>
        </p:txBody>
      </p:sp>
      <p:pic>
        <p:nvPicPr>
          <p:cNvPr id="11" name="Picture 10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9B8AF4F-A44E-A39D-E736-6ECB0F3AF6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65" y="1527963"/>
            <a:ext cx="1174369" cy="14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9439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639</Words>
  <Application>Microsoft Office PowerPoint</Application>
  <PresentationFormat>Widescreen</PresentationFormat>
  <Paragraphs>136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-webkit-standard</vt:lpstr>
      <vt:lpstr>Arial</vt:lpstr>
      <vt:lpstr>Calibri</vt:lpstr>
      <vt:lpstr>Wingdings</vt:lpstr>
      <vt:lpstr>3_Custom Design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Schafer</dc:creator>
  <cp:lastModifiedBy>Saito, Tomonori</cp:lastModifiedBy>
  <cp:revision>50</cp:revision>
  <dcterms:created xsi:type="dcterms:W3CDTF">2021-02-09T21:21:47Z</dcterms:created>
  <dcterms:modified xsi:type="dcterms:W3CDTF">2024-03-14T15:13:38Z</dcterms:modified>
</cp:coreProperties>
</file>