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F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7" d="100"/>
          <a:sy n="97" d="100"/>
        </p:scale>
        <p:origin x="416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285ADF-8E73-4FDD-AF0D-DF0C375947A1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464422-30FE-45A3-B028-FDCC92B24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5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48DEA9-6F4F-4540-9E5D-C6F39079AF7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32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8D6EC-5FEC-4720-96B1-D0D8B67A9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C4E9A-1231-4575-8CEA-06999B793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D8837-6284-41A6-961E-F31F50390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FB65E-CE6C-44F3-9A3E-A7E07148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3AD2-AEC1-46DF-9AB9-3EB80C0E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70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FFC79-2A5D-47EC-B100-0CE0ECB3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4B4EE4-0510-4A99-ADB4-844273B03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F987A-4228-43A7-BED2-F97FA0E5D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E47D4-3975-42BB-8B5F-0F1E9B2CB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B0153-3FC8-4C12-91BE-79F24841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37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769753-38D1-4E1B-B4BE-74BEBFE3F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51335-743B-4544-8F8C-5889ABF43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3AAA8-032A-413F-943A-604A4C30E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9B8B9-F3BF-41CD-AE96-38159803E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1CC09-B985-4A44-A7BB-BB7C78AB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6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F48D9-C197-407D-9B8E-65FFF4DA3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4471E-83F4-4469-81E9-ECB87D700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F9BAF-E844-4D69-8A6E-43053412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DC784-813D-4AF9-A9D3-BF4C50FC0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EF953-E1F0-4569-9810-97FF343F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2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FB42A-592F-4D22-AAA9-472AD4638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89AAB7-0775-4952-B7B5-0FF00F336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AA966-DF70-4DF3-9676-3388D0EF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27D66-FEEC-4377-883F-331D4CD82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63D96-2227-402F-9AAB-6CB68334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2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C7F68-6A5B-49A1-A49E-5DA8B5513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AF251-87E8-4C4D-9D47-000E02CE5B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5F698-E392-410E-800D-FC7BE7BAD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2A415-6579-44FA-8E83-F3B0DE4EF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31D00-3D60-417A-AA97-7D6B9D7A3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71629F-7A07-48CD-A260-ABB1124E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95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18157-83A2-40F9-A3CC-8203FB573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01025-6DFF-4593-BFDF-B78C7A4A7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85AC2-611F-4012-9B69-B401137D6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7ABAA-2490-479A-8B21-C4F3F84946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C8206F-C50B-48B8-9DDE-B4C11C41C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70C42-923B-4536-A32A-590A407DF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091C0B-CC79-43B0-BA86-5606488C7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FCE34C-3A8F-44BF-ADC0-7AFF85DF4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1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0C76E-4F10-4BEE-A925-0C268191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BCE37-14C3-41AF-9512-730C6DB4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0A01E-A4D0-4798-B146-34833B9C8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A7F46-68B0-41D1-BC47-906CC9E0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155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503A1B-3CFB-48C8-8CF9-1388877E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1569C0-7318-4B9F-8D83-BA7AB64D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97FD5-3F2B-422A-9C21-DA6C95707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50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2347E-7687-4124-81A8-2009F26FA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9F382-FB55-49D5-8037-6A670C247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E8A5E-9F07-4D68-8233-2CFA89989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A36F67-5305-4E80-999B-050F3733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D7E1A-6589-4DC7-A67D-51C674066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9DFF7-AB05-480D-A7C7-188E820A5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01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EBA5E-265B-4193-BAC2-110E47A2B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1F6DBE-240F-4055-BEB5-66A157DFB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B9373-5E28-44DD-8B9E-6700A5FDF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F4B92-CF84-408B-9928-71E3EE3BF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A52DB-543A-40BE-9242-9A6B2D1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CA1D46-D269-457E-B8B6-2DD7354D5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5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B1334-6D20-48B2-84CC-02BD5C39A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C9714-263F-4373-82FA-CCD730E06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536B5-5969-4E46-8C69-558751208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5E9C6-187A-43AB-85F7-6AA98428C44C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EAF86-E10E-45BB-A54C-7EA053D3A1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1778E-3EF0-4CD0-B099-98AB46E14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00161-6BEA-4B79-A666-7E9BFB3A67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2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a@polychemistry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saitot@ornl.gov" TargetMode="External"/><Relationship Id="rId4" Type="http://schemas.openxmlformats.org/officeDocument/2006/relationships/hyperlink" Target="mailto:sumerlin@chem.ufl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0B643-7A91-4DF8-A7B1-B57A95B3E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519" y="-145940"/>
            <a:ext cx="10515600" cy="1325563"/>
          </a:xfrm>
        </p:spPr>
        <p:txBody>
          <a:bodyPr/>
          <a:lstStyle/>
          <a:p>
            <a:r>
              <a:rPr lang="en-US" dirty="0"/>
              <a:t>Five POLY Webinars 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39A793-F356-45AC-A556-47A0CCFA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148"/>
            <a:ext cx="4114800" cy="365125"/>
          </a:xfrm>
        </p:spPr>
        <p:txBody>
          <a:bodyPr/>
          <a:lstStyle/>
          <a:p>
            <a:r>
              <a:rPr lang="en-US" dirty="0">
                <a:solidFill>
                  <a:srgbClr val="E32F74"/>
                </a:solidFill>
              </a:rPr>
              <a:t>POLY division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976851-FE21-4646-98F0-F5FC65E04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0148"/>
            <a:ext cx="2743200" cy="365125"/>
          </a:xfrm>
        </p:spPr>
        <p:txBody>
          <a:bodyPr/>
          <a:lstStyle/>
          <a:p>
            <a:fld id="{0FD50806-BABF-4915-9689-3B9956D1C75C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95571C6-E78B-432E-820B-E4F5E4306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418" y="957468"/>
            <a:ext cx="4332534" cy="5459205"/>
            <a:chOff x="838200" y="3752850"/>
            <a:chExt cx="3028950" cy="3629778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5517C826-C471-4169-9892-EEBF4B4D8645}"/>
                </a:ext>
              </a:extLst>
            </p:cNvPr>
            <p:cNvSpPr/>
            <p:nvPr/>
          </p:nvSpPr>
          <p:spPr>
            <a:xfrm>
              <a:off x="838200" y="4002148"/>
              <a:ext cx="3028950" cy="3380480"/>
            </a:xfrm>
            <a:prstGeom prst="rect">
              <a:avLst/>
            </a:prstGeom>
            <a:pattFill prst="ltDnDiag">
              <a:fgClr>
                <a:schemeClr val="bg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321790F-CD39-47FB-80ED-9EBD430089D0}"/>
                </a:ext>
              </a:extLst>
            </p:cNvPr>
            <p:cNvSpPr/>
            <p:nvPr/>
          </p:nvSpPr>
          <p:spPr>
            <a:xfrm>
              <a:off x="1066800" y="3752850"/>
              <a:ext cx="2533650" cy="498598"/>
            </a:xfrm>
            <a:prstGeom prst="roundRect">
              <a:avLst>
                <a:gd name="adj" fmla="val 5000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IAB co-organized </a:t>
              </a:r>
            </a:p>
          </p:txBody>
        </p:sp>
        <p:sp>
          <p:nvSpPr>
            <p:cNvPr id="50" name="TextBox 47">
              <a:extLst>
                <a:ext uri="{FF2B5EF4-FFF2-40B4-BE49-F238E27FC236}">
                  <a16:creationId xmlns:a16="http://schemas.microsoft.com/office/drawing/2014/main" id="{93A7AF6A-22BC-4CD2-A354-D732C3FA233C}"/>
                </a:ext>
              </a:extLst>
            </p:cNvPr>
            <p:cNvSpPr txBox="1"/>
            <p:nvPr/>
          </p:nvSpPr>
          <p:spPr>
            <a:xfrm>
              <a:off x="1005963" y="4280657"/>
              <a:ext cx="2810734" cy="3008178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Thurs 1/28/2021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Upcycling Plastic Waste via Novel Chemical Pathways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Kat Knauer,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Biocellection</a:t>
              </a:r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Philippe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Reutenauer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</a:t>
              </a:r>
              <a:r>
                <a:rPr lang="en-US" sz="1400" i="1" dirty="0" err="1">
                  <a:effectLst/>
                  <a:ea typeface="Calibri" panose="020F0502020204030204" pitchFamily="34" charset="0"/>
                  <a:cs typeface="Calibri" panose="020F0502020204030204" pitchFamily="34" charset="0"/>
                </a:rPr>
                <a:t>é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Nature 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Moderator Peter Boul, Aramco</a:t>
              </a: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Thurs 10/21/2021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Polymers and Nanomaterials for Reduced Emissions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Emily B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Pentzer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Texas A&amp;M</a:t>
              </a:r>
            </a:p>
            <a:p>
              <a:pPr algn="ctr"/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Vinu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Ajayan, Newcastle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Moderators: Peter Boul, Aramco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Laura Stratton, PCI</a:t>
              </a: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Thurs 7/1/2021 	                Bonus </a:t>
              </a:r>
              <a:r>
                <a:rPr lang="en-US" sz="1400" i="1" u="sng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ACS organized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Designing Bio-Sourced Polymers that Enable Recycling 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Stefan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Mecking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University of Konstanz Moderator: Mark Jones, Dow Chemical (retired)</a:t>
              </a: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ctr"/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CAE9C21-B3D7-4679-B837-F4BA7320CF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47887" y="957468"/>
            <a:ext cx="4237273" cy="5484368"/>
            <a:chOff x="4600575" y="3752850"/>
            <a:chExt cx="3028950" cy="5249066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E964EA2-E75F-4ACF-84AC-8F703B06F6D6}"/>
                </a:ext>
              </a:extLst>
            </p:cNvPr>
            <p:cNvSpPr/>
            <p:nvPr/>
          </p:nvSpPr>
          <p:spPr>
            <a:xfrm>
              <a:off x="4600575" y="4111313"/>
              <a:ext cx="3028950" cy="4866125"/>
            </a:xfrm>
            <a:prstGeom prst="rect">
              <a:avLst/>
            </a:prstGeom>
            <a:pattFill prst="ltDnDiag">
              <a:fgClr>
                <a:schemeClr val="bg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Rectangle: Rounded Corners 87">
              <a:extLst>
                <a:ext uri="{FF2B5EF4-FFF2-40B4-BE49-F238E27FC236}">
                  <a16:creationId xmlns:a16="http://schemas.microsoft.com/office/drawing/2014/main" id="{5B1D1B62-74EE-4306-A194-676901404487}"/>
                </a:ext>
              </a:extLst>
            </p:cNvPr>
            <p:cNvSpPr/>
            <p:nvPr/>
          </p:nvSpPr>
          <p:spPr>
            <a:xfrm>
              <a:off x="4829175" y="3752850"/>
              <a:ext cx="2533650" cy="640016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POLY co-organized</a:t>
              </a:r>
            </a:p>
          </p:txBody>
        </p:sp>
        <p:sp>
          <p:nvSpPr>
            <p:cNvPr id="89" name="TextBox 47">
              <a:extLst>
                <a:ext uri="{FF2B5EF4-FFF2-40B4-BE49-F238E27FC236}">
                  <a16:creationId xmlns:a16="http://schemas.microsoft.com/office/drawing/2014/main" id="{1DD221D1-F384-4A12-B3A1-9380E515AA4D}"/>
                </a:ext>
              </a:extLst>
            </p:cNvPr>
            <p:cNvSpPr txBox="1"/>
            <p:nvPr/>
          </p:nvSpPr>
          <p:spPr>
            <a:xfrm>
              <a:off x="4707683" y="4465512"/>
              <a:ext cx="2921842" cy="453640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Wed 6/16/2021 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Polymers of the Pandemic 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Michael Schulz, Virginia Tech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Emilie Rexeisen, 3M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Moderator: Tomonori Saito, Oak Ridge National Laboratory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Wed 9/15/2021 </a:t>
              </a:r>
            </a:p>
            <a:p>
              <a:pPr algn="ctr"/>
              <a:r>
                <a:rPr lang="en-US" sz="1400" b="1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Organocatalysts</a:t>
              </a:r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in Polymer Science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Robert M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Waymouth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Stanford University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Andrew Dove, University of Birmingham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Moderator: Rachel A </a:t>
              </a:r>
              <a:r>
                <a:rPr lang="en-US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Letteri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University of Virginia</a:t>
              </a: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Thurs 10/21/2021 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Polymers and Nanomaterials for Reduced Emissions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Emily Pentzer, Texas A&amp;M University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Ajayan Vinu, University of Newcastle</a:t>
              </a:r>
            </a:p>
            <a:p>
              <a:pPr algn="ctr"/>
              <a:endParaRPr lang="en-US" sz="1400" i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Wed 11/17/2021 </a:t>
              </a:r>
            </a:p>
            <a:p>
              <a:pPr algn="ctr"/>
              <a:r>
                <a:rPr lang="en-US" sz="1400" b="1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Polymers in Space</a:t>
              </a:r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(title to be refined)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Stephanie Vivod, NASA John H Glenn Research Ctr.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Christopher Wohl, NANA, Langley Research Ctr.</a:t>
              </a:r>
            </a:p>
            <a:p>
              <a:pPr algn="ctr"/>
              <a:r>
                <a:rPr lang="en-US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Moderator: Not yet announced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6F24C558-0189-4057-9F4E-DF71D7873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703095" y="948110"/>
            <a:ext cx="3388990" cy="5468562"/>
            <a:chOff x="4600397" y="3739295"/>
            <a:chExt cx="3388990" cy="5354161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827A7180-F4B1-4428-920C-21FEF63F28E6}"/>
                </a:ext>
              </a:extLst>
            </p:cNvPr>
            <p:cNvSpPr/>
            <p:nvPr/>
          </p:nvSpPr>
          <p:spPr>
            <a:xfrm>
              <a:off x="4600575" y="4115557"/>
              <a:ext cx="3388812" cy="4977899"/>
            </a:xfrm>
            <a:prstGeom prst="rect">
              <a:avLst/>
            </a:prstGeom>
            <a:pattFill prst="ltDnDiag">
              <a:fgClr>
                <a:schemeClr val="bg2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Rectangle: Rounded Corners 96">
              <a:extLst>
                <a:ext uri="{FF2B5EF4-FFF2-40B4-BE49-F238E27FC236}">
                  <a16:creationId xmlns:a16="http://schemas.microsoft.com/office/drawing/2014/main" id="{97ADD497-A19D-4612-BEA2-0A08536668AC}"/>
                </a:ext>
              </a:extLst>
            </p:cNvPr>
            <p:cNvSpPr/>
            <p:nvPr/>
          </p:nvSpPr>
          <p:spPr>
            <a:xfrm>
              <a:off x="4600397" y="3739295"/>
              <a:ext cx="3388990" cy="725531"/>
            </a:xfrm>
            <a:prstGeom prst="roundRect">
              <a:avLst>
                <a:gd name="adj" fmla="val 50000"/>
              </a:avLst>
            </a:prstGeom>
            <a:solidFill>
              <a:srgbClr val="7F7F7F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2020 Summary </a:t>
              </a:r>
            </a:p>
          </p:txBody>
        </p:sp>
        <p:sp>
          <p:nvSpPr>
            <p:cNvPr id="98" name="TextBox 47">
              <a:extLst>
                <a:ext uri="{FF2B5EF4-FFF2-40B4-BE49-F238E27FC236}">
                  <a16:creationId xmlns:a16="http://schemas.microsoft.com/office/drawing/2014/main" id="{2B00CA3E-327F-492E-8233-637749B20261}"/>
                </a:ext>
              </a:extLst>
            </p:cNvPr>
            <p:cNvSpPr txBox="1"/>
            <p:nvPr/>
          </p:nvSpPr>
          <p:spPr>
            <a:xfrm>
              <a:off x="4768339" y="7369907"/>
              <a:ext cx="3070060" cy="1723549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 charge to POLY Division</a:t>
              </a:r>
            </a:p>
            <a:p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Please send your ideas and feedback to any of us:</a:t>
              </a: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hlinkClick r:id="rId3"/>
                </a:rPr>
                <a:t>laura@polychemistry.com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hlinkClick r:id="rId4"/>
                </a:rPr>
                <a:t>sumerlin@chem.ufl.edu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hlinkClick r:id="rId5"/>
                </a:rPr>
                <a:t>saitot@ornl.gov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marL="342900" indent="-342900">
                <a:buAutoNum type="arabicParenR"/>
              </a:pP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F99F15A6-1005-4919-844A-DC792B7441D2}"/>
                </a:ext>
              </a:extLst>
            </p:cNvPr>
            <p:cNvGrpSpPr/>
            <p:nvPr/>
          </p:nvGrpSpPr>
          <p:grpSpPr>
            <a:xfrm>
              <a:off x="6042981" y="8973423"/>
              <a:ext cx="666649" cy="116554"/>
              <a:chOff x="2261554" y="8977409"/>
              <a:chExt cx="666649" cy="116554"/>
            </a:xfrm>
          </p:grpSpPr>
          <p:sp>
            <p:nvSpPr>
              <p:cNvPr id="100" name="Rectangle: Rounded Corners 99">
                <a:extLst>
                  <a:ext uri="{FF2B5EF4-FFF2-40B4-BE49-F238E27FC236}">
                    <a16:creationId xmlns:a16="http://schemas.microsoft.com/office/drawing/2014/main" id="{E3CAE9A1-EAF1-4D84-8445-91DB24FF15FF}"/>
                  </a:ext>
                </a:extLst>
              </p:cNvPr>
              <p:cNvSpPr/>
              <p:nvPr/>
            </p:nvSpPr>
            <p:spPr>
              <a:xfrm rot="18900000">
                <a:off x="2261554" y="8977409"/>
                <a:ext cx="116554" cy="116554"/>
              </a:xfrm>
              <a:prstGeom prst="roundRect">
                <a:avLst/>
              </a:prstGeom>
              <a:solidFill>
                <a:srgbClr val="CE29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1" name="Rectangle: Rounded Corners 100">
                <a:extLst>
                  <a:ext uri="{FF2B5EF4-FFF2-40B4-BE49-F238E27FC236}">
                    <a16:creationId xmlns:a16="http://schemas.microsoft.com/office/drawing/2014/main" id="{0E2495B4-60C8-4DE6-9FC6-8875DAB46AC9}"/>
                  </a:ext>
                </a:extLst>
              </p:cNvPr>
              <p:cNvSpPr/>
              <p:nvPr/>
            </p:nvSpPr>
            <p:spPr>
              <a:xfrm rot="18900000">
                <a:off x="2536601" y="8977409"/>
                <a:ext cx="116554" cy="116554"/>
              </a:xfrm>
              <a:prstGeom prst="roundRect">
                <a:avLst/>
              </a:prstGeom>
              <a:solidFill>
                <a:srgbClr val="CE29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Rectangle: Rounded Corners 101">
                <a:extLst>
                  <a:ext uri="{FF2B5EF4-FFF2-40B4-BE49-F238E27FC236}">
                    <a16:creationId xmlns:a16="http://schemas.microsoft.com/office/drawing/2014/main" id="{09C96969-49B1-4D8A-95DF-3FAB21DA87C9}"/>
                  </a:ext>
                </a:extLst>
              </p:cNvPr>
              <p:cNvSpPr/>
              <p:nvPr/>
            </p:nvSpPr>
            <p:spPr>
              <a:xfrm rot="18900000">
                <a:off x="2811649" y="8977409"/>
                <a:ext cx="116554" cy="116554"/>
              </a:xfrm>
              <a:prstGeom prst="roundRect">
                <a:avLst/>
              </a:prstGeom>
              <a:solidFill>
                <a:srgbClr val="CE29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80340D1E-6308-45B6-A25D-D1AD4D829CE4}"/>
              </a:ext>
            </a:extLst>
          </p:cNvPr>
          <p:cNvSpPr/>
          <p:nvPr/>
        </p:nvSpPr>
        <p:spPr>
          <a:xfrm>
            <a:off x="8681943" y="1960356"/>
            <a:ext cx="3419021" cy="962601"/>
          </a:xfrm>
          <a:prstGeom prst="rect">
            <a:avLst/>
          </a:prstGeom>
          <a:solidFill>
            <a:srgbClr val="CE2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3,757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Total attendees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9FDB858-8353-4388-AFE0-0D94DF273445}"/>
              </a:ext>
            </a:extLst>
          </p:cNvPr>
          <p:cNvSpPr/>
          <p:nvPr/>
        </p:nvSpPr>
        <p:spPr>
          <a:xfrm>
            <a:off x="8681943" y="3713838"/>
            <a:ext cx="3419021" cy="4191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>
                <a:solidFill>
                  <a:srgbClr val="FFFFFF"/>
                </a:solidFill>
                <a:latin typeface="Segoe UI Light"/>
              </a:rPr>
              <a:t>49% attended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46FB4F7-8957-4AA2-B223-EA9267FFB1C0}"/>
              </a:ext>
            </a:extLst>
          </p:cNvPr>
          <p:cNvSpPr/>
          <p:nvPr/>
        </p:nvSpPr>
        <p:spPr>
          <a:xfrm>
            <a:off x="8681943" y="3297395"/>
            <a:ext cx="3419021" cy="4191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7,649 registered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822202F-BF3C-43AD-A6EB-09B4A434D673}"/>
              </a:ext>
            </a:extLst>
          </p:cNvPr>
          <p:cNvSpPr/>
          <p:nvPr/>
        </p:nvSpPr>
        <p:spPr>
          <a:xfrm>
            <a:off x="8681943" y="2880951"/>
            <a:ext cx="3419021" cy="4191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2,149 POLY leads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492C42AB-4E44-496C-B06B-F8BB4A328C07}"/>
              </a:ext>
            </a:extLst>
          </p:cNvPr>
          <p:cNvSpPr/>
          <p:nvPr/>
        </p:nvSpPr>
        <p:spPr>
          <a:xfrm rot="18900000">
            <a:off x="1929803" y="6295405"/>
            <a:ext cx="116554" cy="119044"/>
          </a:xfrm>
          <a:prstGeom prst="roundRect">
            <a:avLst/>
          </a:prstGeom>
          <a:solidFill>
            <a:srgbClr val="CE2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36B9F4F5-FE2E-4690-8812-59EDA5393821}"/>
              </a:ext>
            </a:extLst>
          </p:cNvPr>
          <p:cNvSpPr/>
          <p:nvPr/>
        </p:nvSpPr>
        <p:spPr>
          <a:xfrm rot="18900000">
            <a:off x="2204850" y="6295405"/>
            <a:ext cx="116554" cy="119044"/>
          </a:xfrm>
          <a:prstGeom prst="roundRect">
            <a:avLst/>
          </a:prstGeom>
          <a:solidFill>
            <a:srgbClr val="CE2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1AE900C2-E6F5-4268-96D3-6EA409CBB171}"/>
              </a:ext>
            </a:extLst>
          </p:cNvPr>
          <p:cNvSpPr/>
          <p:nvPr/>
        </p:nvSpPr>
        <p:spPr>
          <a:xfrm rot="18900000">
            <a:off x="2479898" y="6295405"/>
            <a:ext cx="116554" cy="119044"/>
          </a:xfrm>
          <a:prstGeom prst="roundRect">
            <a:avLst/>
          </a:prstGeom>
          <a:solidFill>
            <a:srgbClr val="CE29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42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248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Light</vt:lpstr>
      <vt:lpstr>Office Theme</vt:lpstr>
      <vt:lpstr>Five POLY Webinars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Stratton</dc:creator>
  <cp:lastModifiedBy>Owner</cp:lastModifiedBy>
  <cp:revision>14</cp:revision>
  <cp:lastPrinted>2021-08-17T22:44:41Z</cp:lastPrinted>
  <dcterms:created xsi:type="dcterms:W3CDTF">2021-08-17T18:54:06Z</dcterms:created>
  <dcterms:modified xsi:type="dcterms:W3CDTF">2021-08-19T19:41:54Z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3d96334-8088-4d06-a309-a4c590f70b42_Enabled">
    <vt:lpwstr>true</vt:lpwstr>
  </property>
  <property fmtid="{D5CDD505-2E9C-101B-9397-08002B2CF9AE}" pid="3" name="MSIP_Label_b3d96334-8088-4d06-a309-a4c590f70b42_SetDate">
    <vt:lpwstr>2021-08-18T14:38:01Z</vt:lpwstr>
  </property>
  <property fmtid="{D5CDD505-2E9C-101B-9397-08002B2CF9AE}" pid="4" name="MSIP_Label_b3d96334-8088-4d06-a309-a4c590f70b42_Method">
    <vt:lpwstr>Privileged</vt:lpwstr>
  </property>
  <property fmtid="{D5CDD505-2E9C-101B-9397-08002B2CF9AE}" pid="5" name="MSIP_Label_b3d96334-8088-4d06-a309-a4c590f70b42_Name">
    <vt:lpwstr>ASC-Non-Business-Use</vt:lpwstr>
  </property>
  <property fmtid="{D5CDD505-2E9C-101B-9397-08002B2CF9AE}" pid="6" name="MSIP_Label_b3d96334-8088-4d06-a309-a4c590f70b42_SiteId">
    <vt:lpwstr>3793a1e6-1687-4a33-a150-6d1a5640ff06</vt:lpwstr>
  </property>
  <property fmtid="{D5CDD505-2E9C-101B-9397-08002B2CF9AE}" pid="7" name="MSIP_Label_b3d96334-8088-4d06-a309-a4c590f70b42_ActionId">
    <vt:lpwstr>16fb9e62-b401-4cd3-a804-0000d3b0327a</vt:lpwstr>
  </property>
</Properties>
</file>