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65" r:id="rId2"/>
    <p:sldId id="429" r:id="rId3"/>
    <p:sldId id="425" r:id="rId4"/>
    <p:sldId id="419" r:id="rId5"/>
    <p:sldId id="426" r:id="rId6"/>
    <p:sldId id="430" r:id="rId7"/>
    <p:sldId id="423" r:id="rId8"/>
    <p:sldId id="431" r:id="rId9"/>
    <p:sldId id="428" r:id="rId10"/>
    <p:sldId id="427" r:id="rId11"/>
    <p:sldId id="421" r:id="rId12"/>
  </p:sldIdLst>
  <p:sldSz cx="12192000" cy="6858000"/>
  <p:notesSz cx="7102475" cy="93884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" lastIdx="18" clrIdx="0"/>
  <p:cmAuthor id="2" name="Marc A Hillmyer" initials="" lastIdx="5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1893"/>
    <a:srgbClr val="040707"/>
    <a:srgbClr val="262F4F"/>
    <a:srgbClr val="F6BC78"/>
    <a:srgbClr val="FE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93D81CF-94F2-401A-BA57-92F5A7B2D0C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33" autoAdjust="0"/>
    <p:restoredTop sz="95035" autoAdjust="0"/>
  </p:normalViewPr>
  <p:slideViewPr>
    <p:cSldViewPr snapToGrid="0">
      <p:cViewPr varScale="1">
        <p:scale>
          <a:sx n="59" d="100"/>
          <a:sy n="59" d="100"/>
        </p:scale>
        <p:origin x="980" y="52"/>
      </p:cViewPr>
      <p:guideLst>
        <p:guide pos="3840"/>
        <p:guide orient="horz" pos="2160"/>
      </p:guideLst>
    </p:cSldViewPr>
  </p:slideViewPr>
  <p:notesTextViewPr>
    <p:cViewPr>
      <p:scale>
        <a:sx n="140" d="100"/>
        <a:sy n="140" d="100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1986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623D6A5-772A-42D2-A7E8-71176D7C3D6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71488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dirty="0">
              <a:latin typeface="Arial" panose="020B060402020202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69B889-75E1-4510-8872-82CE082E0E3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2725" y="0"/>
            <a:ext cx="3078163" cy="471488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2C5CADE-CFE7-0240-BDF7-76689770AD26}" type="datetimeFigureOut">
              <a:rPr lang="en-US">
                <a:latin typeface="Arial" panose="020B0604020202020204" pitchFamily="34" charset="0"/>
              </a:rPr>
              <a:pPr>
                <a:defRPr/>
              </a:pPr>
              <a:t>8/16/2025</a:t>
            </a:fld>
            <a:endParaRPr dirty="0">
              <a:latin typeface="Arial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5CB650-411F-487A-9232-BF636897C42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916988"/>
            <a:ext cx="3078163" cy="471487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dirty="0">
              <a:latin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23C50B-2107-4D8F-B343-203050AD537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2725" y="8916988"/>
            <a:ext cx="3078163" cy="471487"/>
          </a:xfrm>
          <a:prstGeom prst="rect">
            <a:avLst/>
          </a:prstGeom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EB7D27DD-F120-354B-8497-D8AA2DEEC556}" type="slidenum">
              <a:rPr lang="en-US" altLang="en-US">
                <a:latin typeface="Arial" panose="020B0604020202020204" pitchFamily="34" charset="0"/>
              </a:rPr>
              <a:pPr/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455970C-BBEF-4C40-9C3C-7F61D724F31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71488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4DE9F2-F169-400F-9C73-63147A5C89E0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71488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b="0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F3DA8A8-258A-3644-AC38-636E2D7BE49B}" type="datetimeFigureOut">
              <a:rPr lang="en-US" smtClean="0"/>
              <a:pPr>
                <a:defRPr/>
              </a:pPr>
              <a:t>8/16/2025</a:t>
            </a:fld>
            <a:endParaRPr lang="en-US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F4510D6B-B61B-44CD-B4D8-98513007E3E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pPr lvl="0"/>
            <a:endParaRPr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A0C81216-1FBE-4D8B-9715-EC2813880B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9613" y="4518025"/>
            <a:ext cx="5683250" cy="3168650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noProof="0" dirty="0"/>
              <a:t>Click to edit Master text styles</a:t>
            </a:r>
          </a:p>
          <a:p>
            <a:pPr lvl="1"/>
            <a:r>
              <a:rPr noProof="0" dirty="0"/>
              <a:t>Second level</a:t>
            </a:r>
          </a:p>
          <a:p>
            <a:pPr lvl="2"/>
            <a:r>
              <a:rPr noProof="0" dirty="0"/>
              <a:t>Third level</a:t>
            </a:r>
          </a:p>
          <a:p>
            <a:pPr lvl="3"/>
            <a:r>
              <a:rPr noProof="0" dirty="0"/>
              <a:t>Fourth level</a:t>
            </a:r>
          </a:p>
          <a:p>
            <a:pPr lvl="4"/>
            <a:r>
              <a:rPr noProof="0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171933-56F8-4249-B685-8A3A1FCBF7C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916988"/>
            <a:ext cx="3078163" cy="471487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84D934-F400-4A97-9EA6-6E165A65F4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4022725" y="8916988"/>
            <a:ext cx="3078163" cy="471487"/>
          </a:xfrm>
          <a:prstGeom prst="rect">
            <a:avLst/>
          </a:prstGeom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 i="0">
                <a:latin typeface="Arial" panose="020B0604020202020204" pitchFamily="34" charset="0"/>
              </a:defRPr>
            </a:lvl1pPr>
          </a:lstStyle>
          <a:p>
            <a:fld id="{79910AD9-0C8C-F849-860B-FAE86A1D828C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>
            <a:extLst>
              <a:ext uri="{FF2B5EF4-FFF2-40B4-BE49-F238E27FC236}">
                <a16:creationId xmlns:a16="http://schemas.microsoft.com/office/drawing/2014/main" id="{0E00D525-857D-BCCB-C89D-F51589B978F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>
            <a:extLst>
              <a:ext uri="{FF2B5EF4-FFF2-40B4-BE49-F238E27FC236}">
                <a16:creationId xmlns:a16="http://schemas.microsoft.com/office/drawing/2014/main" id="{1CC0B7C6-D1FB-17F3-38A6-643A3BB79F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9460" name="Slide Number Placeholder 3">
            <a:extLst>
              <a:ext uri="{FF2B5EF4-FFF2-40B4-BE49-F238E27FC236}">
                <a16:creationId xmlns:a16="http://schemas.microsoft.com/office/drawing/2014/main" id="{910C19B4-21F9-D60D-371D-C3B9C6B9C5B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fld id="{08CF861E-E927-4049-8CF9-7141B3AD7388}" type="slidenum">
              <a:rPr lang="en-US" altLang="en-US">
                <a:latin typeface="Arial" panose="020B0604020202020204" pitchFamily="34" charset="0"/>
              </a:rPr>
              <a:pPr/>
              <a:t>1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6A30B7-F9C6-4721-97A1-E449D01409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0A7FB93-137A-0A76-21EB-A32A516633E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07A7FF0-45B3-BDC6-9408-6342804610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C3A8AC-0D26-1295-6BF4-F835B370AB9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910AD9-0C8C-F849-860B-FAE86A1D828C}" type="slidenum">
              <a:rPr lang="en-US" altLang="en-US" smtClean="0"/>
              <a:pPr/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882633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52AD0B-461B-FA7E-DEB8-BAA596E2A5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>
            <a:extLst>
              <a:ext uri="{FF2B5EF4-FFF2-40B4-BE49-F238E27FC236}">
                <a16:creationId xmlns:a16="http://schemas.microsoft.com/office/drawing/2014/main" id="{185B4697-10DC-DB8C-CDF3-C251D47E6A3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>
            <a:extLst>
              <a:ext uri="{FF2B5EF4-FFF2-40B4-BE49-F238E27FC236}">
                <a16:creationId xmlns:a16="http://schemas.microsoft.com/office/drawing/2014/main" id="{2772ADE4-4993-75E6-A419-3BAF80383D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z="4400" dirty="0"/>
          </a:p>
        </p:txBody>
      </p:sp>
      <p:sp>
        <p:nvSpPr>
          <p:cNvPr id="25604" name="Slide Number Placeholder 3">
            <a:extLst>
              <a:ext uri="{FF2B5EF4-FFF2-40B4-BE49-F238E27FC236}">
                <a16:creationId xmlns:a16="http://schemas.microsoft.com/office/drawing/2014/main" id="{F2A86779-5C09-EC2D-0FA5-46233B12B7C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fld id="{A6FF1576-CEDA-F240-8D72-FA6983049AD1}" type="slidenum">
              <a:rPr lang="en-US" altLang="en-US">
                <a:latin typeface="Arial" panose="020B0604020202020204" pitchFamily="34" charset="0"/>
              </a:rPr>
              <a:pPr/>
              <a:t>3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80956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910AD9-0C8C-F849-860B-FAE86A1D828C}" type="slidenum">
              <a:rPr lang="en-US" altLang="en-US" smtClean="0"/>
              <a:pPr/>
              <a:t>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161236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8F7E13-AC5A-0246-9595-54FB46CF09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3151FE0-5D21-0ABD-8821-862FEB5F1FF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6ECA5DA-16B9-7A1A-745C-F27A5B1EF4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Hayley, you can skip this slide if you’d like since NGRPC is on the next one as well, but I thought it would be good to list the student team and show the QR code (and past locations) too.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2EF929-CF84-B0A5-6368-66D8A67972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910AD9-0C8C-F849-860B-FAE86A1D828C}" type="slidenum">
              <a:rPr lang="en-US" altLang="en-US" smtClean="0"/>
              <a:pPr/>
              <a:t>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238476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id="{8F3D504E-6493-B4E6-8755-AF2A4F0ACDD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>
            <a:extLst>
              <a:ext uri="{FF2B5EF4-FFF2-40B4-BE49-F238E27FC236}">
                <a16:creationId xmlns:a16="http://schemas.microsoft.com/office/drawing/2014/main" id="{8F0DEC7C-BB52-199F-22AC-F1E3626760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id="{E3C3C5EF-16F8-FA52-6C0F-22C1795503D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fld id="{C5102B1B-1AEF-784C-B0A8-AF8BB53C5284}" type="slidenum">
              <a:rPr lang="en-US" altLang="en-US">
                <a:latin typeface="Arial" panose="020B0604020202020204" pitchFamily="34" charset="0"/>
              </a:rPr>
              <a:pPr/>
              <a:t>6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48218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F08CF2-DF72-07A3-3C09-BA2D4238CB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1C56E8B-8471-C285-E12E-C1AAF712EAE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1350B29-7842-A602-7926-DD78ECB729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Remaining 2027 workshop: </a:t>
            </a:r>
            <a:r>
              <a:rPr lang="en-US" b="0" dirty="0"/>
              <a:t>Beth has reached out to Brent to get a sense of what he is thinking while noting the repeating might be closer  to a ~3 year period given the move to only 2 annual workshops and the desires to both award successful workshops and encourage new ones.</a:t>
            </a:r>
          </a:p>
          <a:p>
            <a:endParaRPr lang="en-US" b="0" dirty="0"/>
          </a:p>
          <a:p>
            <a:r>
              <a:rPr lang="en-US" b="1" dirty="0"/>
              <a:t>**Can we get thoughts regarding open solicitation and specific review dates vs. planned solicitations**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FD3400-4E86-BD25-4D73-62A2BD9BDCB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910AD9-0C8C-F849-860B-FAE86A1D828C}" type="slidenum">
              <a:rPr lang="en-US" altLang="en-US" smtClean="0"/>
              <a:pPr/>
              <a:t>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970644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Remaining 2027 workshop: </a:t>
            </a:r>
            <a:r>
              <a:rPr lang="en-US" b="0" dirty="0"/>
              <a:t>Beth has reached out to Brent to get a sense of what he is thinking while noting the repeating might be closer  to a ~3 year period given the move to only 2 annual workshops and the desires to both award successful workshops and encourage new ones.</a:t>
            </a:r>
          </a:p>
          <a:p>
            <a:endParaRPr lang="en-US" b="0" dirty="0"/>
          </a:p>
          <a:p>
            <a:r>
              <a:rPr lang="en-US" b="1" dirty="0"/>
              <a:t>**Can we get thoughts regarding open solicitation and specific review dates vs. planned solicitations**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910AD9-0C8C-F849-860B-FAE86A1D828C}" type="slidenum">
              <a:rPr lang="en-US" altLang="en-US" smtClean="0"/>
              <a:pPr/>
              <a:t>10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238895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>
            <a:extLst>
              <a:ext uri="{FF2B5EF4-FFF2-40B4-BE49-F238E27FC236}">
                <a16:creationId xmlns:a16="http://schemas.microsoft.com/office/drawing/2014/main" id="{D3750D2E-5DA6-C412-0D59-EAD48EA47C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49"/>
          <a:stretch>
            <a:fillRect/>
          </a:stretch>
        </p:blipFill>
        <p:spPr bwMode="auto">
          <a:xfrm>
            <a:off x="1555750" y="-41275"/>
            <a:ext cx="8437563" cy="473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FE0C2AA-7D5A-7403-7D84-8290F01B3103}"/>
              </a:ext>
            </a:extLst>
          </p:cNvPr>
          <p:cNvSpPr/>
          <p:nvPr/>
        </p:nvSpPr>
        <p:spPr bwMode="ltGray">
          <a:xfrm>
            <a:off x="-2" y="4754880"/>
            <a:ext cx="12192002" cy="210312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ern="0" dirty="0">
              <a:solidFill>
                <a:prstClr val="white"/>
              </a:solidFill>
              <a:latin typeface="Euphemia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C94BE62-FEE5-4DFF-B667-EE4D18FE1F5E}"/>
              </a:ext>
            </a:extLst>
          </p:cNvPr>
          <p:cNvSpPr/>
          <p:nvPr/>
        </p:nvSpPr>
        <p:spPr bwMode="white">
          <a:xfrm>
            <a:off x="0" y="4724400"/>
            <a:ext cx="12188825" cy="7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b="0" i="0" dirty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999" y="4800600"/>
            <a:ext cx="9144002" cy="1143000"/>
          </a:xfrm>
        </p:spPr>
        <p:txBody>
          <a:bodyPr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5943600"/>
            <a:ext cx="9144002" cy="7620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none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294185002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Alternate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54EA219-E1F7-2420-60D9-CDF5EE0D5567}"/>
              </a:ext>
            </a:extLst>
          </p:cNvPr>
          <p:cNvSpPr/>
          <p:nvPr/>
        </p:nvSpPr>
        <p:spPr bwMode="ltGray">
          <a:xfrm>
            <a:off x="0" y="0"/>
            <a:ext cx="4873752" cy="68580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ern="0" dirty="0">
              <a:solidFill>
                <a:prstClr val="white"/>
              </a:solidFill>
              <a:latin typeface="Euphemi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0412" y="2362200"/>
            <a:ext cx="3200400" cy="1990725"/>
          </a:xfrm>
        </p:spPr>
        <p:txBody>
          <a:bodyPr>
            <a:normAutofit/>
          </a:bodyPr>
          <a:lstStyle>
            <a:lvl1pPr>
              <a:defRPr sz="3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0412" y="4367308"/>
            <a:ext cx="3200400" cy="1622012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2892" y="685800"/>
            <a:ext cx="637032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8E23A5E-574B-6931-F296-F63D7938B43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Date Placeholder 5">
            <a:extLst>
              <a:ext uri="{FF2B5EF4-FFF2-40B4-BE49-F238E27FC236}">
                <a16:creationId xmlns:a16="http://schemas.microsoft.com/office/drawing/2014/main" id="{E88F0DE4-7AF8-FC7A-CFF8-66622B3C2E8E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1214EB7C-7999-9388-66C7-26F5D4589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370C3B1-EAC2-394A-BF35-1ED1E387E0D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4150764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1218459-6688-D5EC-7F70-297134FFE04F}"/>
              </a:ext>
            </a:extLst>
          </p:cNvPr>
          <p:cNvSpPr/>
          <p:nvPr/>
        </p:nvSpPr>
        <p:spPr bwMode="ltGray">
          <a:xfrm>
            <a:off x="7315200" y="0"/>
            <a:ext cx="4873752" cy="68580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ern="0" dirty="0">
              <a:solidFill>
                <a:prstClr val="white"/>
              </a:solidFill>
              <a:latin typeface="Euphemi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3214" y="2362200"/>
            <a:ext cx="3200400" cy="1993392"/>
          </a:xfrm>
        </p:spPr>
        <p:txBody>
          <a:bodyPr>
            <a:normAutofit/>
          </a:bodyPr>
          <a:lstStyle>
            <a:lvl1pPr>
              <a:defRPr sz="3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0" y="0"/>
            <a:ext cx="7315200" cy="6858000"/>
          </a:xfrm>
          <a:solidFill>
            <a:schemeClr val="bg2">
              <a:lumMod val="90000"/>
            </a:schemeClr>
          </a:solidFill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  <a:endParaRPr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3214" y="4355592"/>
            <a:ext cx="3200400" cy="1644614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5782180-0515-F7BF-196E-1FEC24DBB1E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Date Placeholder 5">
            <a:extLst>
              <a:ext uri="{FF2B5EF4-FFF2-40B4-BE49-F238E27FC236}">
                <a16:creationId xmlns:a16="http://schemas.microsoft.com/office/drawing/2014/main" id="{999645EF-9B37-4A2F-AF7A-2DF6C15814E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A80DA118-A065-D94A-BBC5-A4BFC3808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CBEDE0-9DD5-3E4E-A8CC-AA95C6FECD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2671815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9C12D5-2018-DB90-64AE-918C6E3B446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6999E3-D236-E53D-408D-21269AD727F2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DE08CE-C206-A306-1527-FF55B2976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AEE955-AC93-EC46-90AE-E8C32DD314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8633168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36286F-2AF1-DEF9-61A4-9897C81F709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E6A23F-3564-1B5A-91F2-3E945667B59C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1D5E2A-C3C0-A992-B4E5-155FAAAAC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0690DB-0DC5-D34E-951C-F6BCADCDF90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7895084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6pPr>
              <a:defRPr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D8D983-5BFD-6698-FBCD-D5117D790F2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11C363-DA18-93A0-BAB6-ED2E3ED696C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63ABB8-1D6B-7752-0EC9-CA171CA90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8B75F-BD2B-F747-BF87-864B65691EC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0473430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3755B924-DE77-B82B-D1A2-A71C927517D9}"/>
              </a:ext>
            </a:extLst>
          </p:cNvPr>
          <p:cNvSpPr/>
          <p:nvPr/>
        </p:nvSpPr>
        <p:spPr bwMode="ltGray">
          <a:xfrm>
            <a:off x="0" y="0"/>
            <a:ext cx="12188826" cy="4572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ern="0" dirty="0">
              <a:solidFill>
                <a:prstClr val="white"/>
              </a:solidFill>
              <a:latin typeface="Euphemia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C8B61471-C592-6372-1EDD-CBBCBC9F684F}"/>
              </a:ext>
            </a:extLst>
          </p:cNvPr>
          <p:cNvSpPr/>
          <p:nvPr/>
        </p:nvSpPr>
        <p:spPr bwMode="white">
          <a:xfrm>
            <a:off x="0" y="411163"/>
            <a:ext cx="12188825" cy="46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b="0" i="0" dirty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143000"/>
            <a:ext cx="9144000" cy="2667000"/>
          </a:xfrm>
        </p:spPr>
        <p:txBody>
          <a:bodyPr>
            <a:normAutofit/>
          </a:bodyPr>
          <a:lstStyle>
            <a:lvl1pPr algn="ctr">
              <a:defRPr sz="5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3810000"/>
            <a:ext cx="9144000" cy="11430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40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A5BC3F1B-446D-CE8B-637D-C6347D3D15D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FAD7CD44-C7B2-285B-22EC-BCBFDFDE9A14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EE60DD3-846E-E18C-3F3D-300716798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3B293E-BCCA-A74B-B35D-9B8BC85AFE7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395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lternate Section Header">
    <p:bg>
      <p:bgPr>
        <a:gradFill rotWithShape="1">
          <a:gsLst>
            <a:gs pos="0">
              <a:srgbClr val="4F5571"/>
            </a:gs>
            <a:gs pos="50000">
              <a:srgbClr val="313A5B"/>
            </a:gs>
            <a:gs pos="100000">
              <a:srgbClr val="192343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143000"/>
            <a:ext cx="9144000" cy="2667000"/>
          </a:xfrm>
        </p:spPr>
        <p:txBody>
          <a:bodyPr>
            <a:normAutofit/>
          </a:bodyPr>
          <a:lstStyle>
            <a:lvl1pPr algn="ctr">
              <a:defRPr sz="52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3810000"/>
            <a:ext cx="9144000" cy="11430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4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21F66F-CB69-E9C4-88F3-717FA5907B1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098B59-2486-C112-A0F3-7EE5550A5E3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4133B9-EA2F-7F3A-C211-67323911B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D928C06-AB23-3647-B28F-245F731FA70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29367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4112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794470-F244-52E7-72D3-1195277BE63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A24CDD5-4CDC-DACD-4480-085CC4E713C3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36BA60-ACA0-8E7E-22D8-B82265966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446C21-2B42-7C44-B547-FEB46C503A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4549044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112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2D7856E-5338-3C6B-3489-B3B380C98D4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566727C0-7885-D019-6D36-F0C6C5BF490A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FBC29A-4337-362F-7F59-18DBA9696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36F09B-B819-1F47-86DC-F023EDA2E3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4195084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DCEF10-1F97-7C23-6628-89DEB8D9B4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4D409F-89CB-2E7D-74BC-161428710689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C30122-3D86-E362-28AE-D6789CDC5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FBC6FB-BE3A-4F44-80AA-472ED19EC46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0025889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363B076-CFE1-5AEE-3236-AE87D78BE8D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D365C5-C076-B79B-78C6-1C9B11F2090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BDF0B9-4407-DA66-C2FC-DE52EFA4F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3E5B119-A787-474A-BA01-0F5ADCDD02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9367957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0412" y="2362200"/>
            <a:ext cx="3200400" cy="1990725"/>
          </a:xfrm>
        </p:spPr>
        <p:txBody>
          <a:bodyPr>
            <a:normAutofit/>
          </a:bodyPr>
          <a:lstStyle>
            <a:lvl1pPr>
              <a:defRPr sz="34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0412" y="4367308"/>
            <a:ext cx="3200400" cy="1622012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4212" y="685800"/>
            <a:ext cx="7239001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5EA5CC-0C48-3BD4-88DA-649114AE6FC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4ADCCA7-0F0E-2B86-1DA6-63C1E662470B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5655A5-E41E-BDD8-7B40-C082271DC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AA45B9-6350-6443-BCF5-1BD83E1B82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4668894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1BB59FE6-39DD-9EB4-EF56-FA4FB12FF6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341438" y="466725"/>
            <a:ext cx="9509125" cy="123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6A176959-3B1B-48AD-405E-C4D4BDC7E4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341438" y="1901825"/>
            <a:ext cx="9509125" cy="412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2453688F-1CEA-4C44-94BF-1B51076D1C36}"/>
              </a:ext>
            </a:extLst>
          </p:cNvPr>
          <p:cNvSpPr/>
          <p:nvPr/>
        </p:nvSpPr>
        <p:spPr bwMode="ltGray">
          <a:xfrm>
            <a:off x="1587" y="6583680"/>
            <a:ext cx="12188826" cy="27432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ern="0" dirty="0">
              <a:solidFill>
                <a:prstClr val="white"/>
              </a:solidFill>
              <a:latin typeface="Euphemia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24C7B1-520C-41F3-B941-EDE6C69C1C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41438" y="6615113"/>
            <a:ext cx="7159625" cy="2365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 b="0" i="0" cap="all" baseline="0">
                <a:solidFill>
                  <a:schemeClr val="bg2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DC98261-EFFA-4D16-A942-A50A1C1D8D40}"/>
              </a:ext>
            </a:extLst>
          </p:cNvPr>
          <p:cNvSpPr/>
          <p:nvPr/>
        </p:nvSpPr>
        <p:spPr bwMode="white">
          <a:xfrm>
            <a:off x="1588" y="6583363"/>
            <a:ext cx="12188825" cy="46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b="0" i="0" dirty="0">
              <a:latin typeface="Arial" panose="020B0604020202020204" pitchFamily="34" charset="0"/>
            </a:endParaRPr>
          </a:p>
        </p:txBody>
      </p:sp>
      <p:sp>
        <p:nvSpPr>
          <p:cNvPr id="4" name="Date Placeholder 6">
            <a:extLst>
              <a:ext uri="{FF2B5EF4-FFF2-40B4-BE49-F238E27FC236}">
                <a16:creationId xmlns:a16="http://schemas.microsoft.com/office/drawing/2014/main" id="{086F80BF-246D-4AE5-888C-FE2C4E1D96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875713" y="6615113"/>
            <a:ext cx="960437" cy="2365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100" b="0" i="0">
                <a:solidFill>
                  <a:schemeClr val="bg2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7">
            <a:extLst>
              <a:ext uri="{FF2B5EF4-FFF2-40B4-BE49-F238E27FC236}">
                <a16:creationId xmlns:a16="http://schemas.microsoft.com/office/drawing/2014/main" id="{2AD7088B-E2D2-43C0-8184-445804AB88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10800" y="6615113"/>
            <a:ext cx="639763" cy="2365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100" b="0" i="0">
                <a:solidFill>
                  <a:schemeClr val="bg2"/>
                </a:solidFill>
                <a:latin typeface="Arial" panose="020B0604020202020204" pitchFamily="34" charset="0"/>
              </a:defRPr>
            </a:lvl1pPr>
          </a:lstStyle>
          <a:p>
            <a:fld id="{6455AE34-C9D4-5A48-AC09-7F9E4384D0C0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  <p:sldLayoutId id="2147483818" r:id="rId12"/>
    <p:sldLayoutId id="2147483819" r:id="rId13"/>
  </p:sldLayoutIdLst>
  <p:transition spd="med">
    <p:fade/>
  </p:transition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3400" b="0" i="0" kern="1200">
          <a:solidFill>
            <a:srgbClr val="1D243C"/>
          </a:solidFill>
          <a:latin typeface="Arial" panose="020B0604020202020204" pitchFamily="34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3400">
          <a:solidFill>
            <a:srgbClr val="1D243C"/>
          </a:solidFill>
          <a:latin typeface="Corbel" panose="020B0503020204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3400">
          <a:solidFill>
            <a:srgbClr val="1D243C"/>
          </a:solidFill>
          <a:latin typeface="Corbel" panose="020B0503020204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3400">
          <a:solidFill>
            <a:srgbClr val="1D243C"/>
          </a:solidFill>
          <a:latin typeface="Corbel" panose="020B0503020204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3400">
          <a:solidFill>
            <a:srgbClr val="1D243C"/>
          </a:solidFill>
          <a:latin typeface="Corbel" panose="020B0503020204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3400">
          <a:solidFill>
            <a:srgbClr val="1D243C"/>
          </a:solidFill>
          <a:latin typeface="Corbel" panose="020B0503020204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3400">
          <a:solidFill>
            <a:srgbClr val="1D243C"/>
          </a:solidFill>
          <a:latin typeface="Corbel" panose="020B0503020204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3400">
          <a:solidFill>
            <a:srgbClr val="1D243C"/>
          </a:solidFill>
          <a:latin typeface="Corbel" panose="020B0503020204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3400">
          <a:solidFill>
            <a:srgbClr val="1D243C"/>
          </a:solidFill>
          <a:latin typeface="Corbel" panose="020B0503020204020204" pitchFamily="34" charset="0"/>
        </a:defRPr>
      </a:lvl9pPr>
    </p:titleStyle>
    <p:bodyStyle>
      <a:lvl1pPr marL="273050" indent="-228600" algn="l" rtl="0" eaLnBrk="0" fontAlgn="base" hangingPunct="0">
        <a:lnSpc>
          <a:spcPct val="90000"/>
        </a:lnSpc>
        <a:spcBef>
          <a:spcPts val="1800"/>
        </a:spcBef>
        <a:spcAft>
          <a:spcPct val="0"/>
        </a:spcAft>
        <a:buClr>
          <a:schemeClr val="tx2"/>
        </a:buClr>
        <a:buSzPct val="100000"/>
        <a:buFont typeface="Arial" panose="020B0604020202020204" pitchFamily="34" charset="0"/>
        <a:buChar char="▪"/>
        <a:defRPr sz="2000" b="0" i="0" kern="1200">
          <a:solidFill>
            <a:schemeClr val="tx2"/>
          </a:solidFill>
          <a:latin typeface="Arial" panose="020B0604020202020204" pitchFamily="34" charset="0"/>
          <a:ea typeface="+mn-ea"/>
          <a:cs typeface="+mn-cs"/>
        </a:defRPr>
      </a:lvl1pPr>
      <a:lvl2pPr marL="593725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chemeClr val="tx2"/>
        </a:buClr>
        <a:buSzPct val="100000"/>
        <a:buFont typeface="Arial" panose="020B0604020202020204" pitchFamily="34" charset="0"/>
        <a:buChar char="▪"/>
        <a:defRPr b="0" i="0" kern="1200">
          <a:solidFill>
            <a:schemeClr val="tx2"/>
          </a:solidFill>
          <a:latin typeface="Arial" panose="020B0604020202020204" pitchFamily="34" charset="0"/>
          <a:ea typeface="+mn-ea"/>
          <a:cs typeface="+mn-cs"/>
        </a:defRPr>
      </a:lvl2pPr>
      <a:lvl3pPr marL="914400" indent="-228600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SzPct val="100000"/>
        <a:buFont typeface="Arial" panose="020B0604020202020204" pitchFamily="34" charset="0"/>
        <a:buChar char="▪"/>
        <a:defRPr sz="1600" b="0" i="0" kern="1200">
          <a:solidFill>
            <a:schemeClr val="tx2"/>
          </a:solidFill>
          <a:latin typeface="Arial" panose="020B0604020202020204" pitchFamily="34" charset="0"/>
          <a:ea typeface="+mn-ea"/>
          <a:cs typeface="+mn-cs"/>
        </a:defRPr>
      </a:lvl3pPr>
      <a:lvl4pPr marL="1233488" indent="-228600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SzPct val="100000"/>
        <a:buFont typeface="Arial" panose="020B0604020202020204" pitchFamily="34" charset="0"/>
        <a:buChar char="▪"/>
        <a:defRPr sz="1400" b="0" i="0" kern="1200">
          <a:solidFill>
            <a:schemeClr val="tx2"/>
          </a:solidFill>
          <a:latin typeface="Arial" panose="020B0604020202020204" pitchFamily="34" charset="0"/>
          <a:ea typeface="+mn-ea"/>
          <a:cs typeface="+mn-cs"/>
        </a:defRPr>
      </a:lvl4pPr>
      <a:lvl5pPr marL="1554163" indent="-228600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SzPct val="100000"/>
        <a:buFont typeface="Arial" panose="020B0604020202020204" pitchFamily="34" charset="0"/>
        <a:buChar char="▪"/>
        <a:defRPr sz="1400" b="0" i="0" kern="1200">
          <a:solidFill>
            <a:schemeClr val="tx2"/>
          </a:solidFill>
          <a:latin typeface="Arial" panose="020B0604020202020204" pitchFamily="34" charset="0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67000"/>
              </a:schemeClr>
            </a:gs>
            <a:gs pos="48000">
              <a:schemeClr val="accent3">
                <a:lumMod val="97000"/>
                <a:lumOff val="3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FB0CE96F-4E7C-FA2C-2A55-2FA76993A4C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524000" y="452120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POLY Workshops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0C127AAC-D412-4515-9EDF-0FCB2A7527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5746750"/>
            <a:ext cx="11857038" cy="762000"/>
          </a:xfrm>
        </p:spPr>
        <p:txBody>
          <a:bodyPr rtlCol="0">
            <a:normAutofit fontScale="85000"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Beth Elacqua: Workshop Chair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Committee:  Gobet Advincula, Mike Hickner, Helen Tran, Jena McCollum, Rakesh Nambiar, and Yongping Zha</a:t>
            </a:r>
          </a:p>
        </p:txBody>
      </p:sp>
      <p:pic>
        <p:nvPicPr>
          <p:cNvPr id="5" name="Picture 4" descr="A person holding a computer&#10;&#10;Description automatically generated">
            <a:extLst>
              <a:ext uri="{FF2B5EF4-FFF2-40B4-BE49-F238E27FC236}">
                <a16:creationId xmlns:a16="http://schemas.microsoft.com/office/drawing/2014/main" id="{1D4E4401-BBDD-4922-ABCE-4E3CB58B7D8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78833" y="2260843"/>
            <a:ext cx="4314127" cy="287554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500053-B20C-4587-91FF-16C6A2EA8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10800" y="6615113"/>
            <a:ext cx="639763" cy="236537"/>
          </a:xfrm>
        </p:spPr>
        <p:txBody>
          <a:bodyPr/>
          <a:lstStyle/>
          <a:p>
            <a:fld id="{0C48B75F-BD2B-F747-BF87-864B65691EC0}" type="slidenum">
              <a:rPr lang="en-US" altLang="en-US" smtClean="0"/>
              <a:pPr/>
              <a:t>10</a:t>
            </a:fld>
            <a:endParaRPr lang="en-US" alt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BE1E67D-A4E7-487B-B7A4-DCCC8263C4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402" y="338244"/>
            <a:ext cx="11110186" cy="557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400" b="0" i="0" kern="1200">
                <a:solidFill>
                  <a:srgbClr val="1D243C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400">
                <a:solidFill>
                  <a:srgbClr val="1D243C"/>
                </a:solidFill>
                <a:latin typeface="Corbel" panose="020B050302020402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400">
                <a:solidFill>
                  <a:srgbClr val="1D243C"/>
                </a:solidFill>
                <a:latin typeface="Corbel" panose="020B050302020402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400">
                <a:solidFill>
                  <a:srgbClr val="1D243C"/>
                </a:solidFill>
                <a:latin typeface="Corbel" panose="020B050302020402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400">
                <a:solidFill>
                  <a:srgbClr val="1D243C"/>
                </a:solidFill>
                <a:latin typeface="Corbel" panose="020B050302020402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400">
                <a:solidFill>
                  <a:srgbClr val="1D243C"/>
                </a:solidFill>
                <a:latin typeface="Corbel" panose="020B050302020402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400">
                <a:solidFill>
                  <a:srgbClr val="1D243C"/>
                </a:solidFill>
                <a:latin typeface="Corbel" panose="020B050302020402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400">
                <a:solidFill>
                  <a:srgbClr val="1D243C"/>
                </a:solidFill>
                <a:latin typeface="Corbel" panose="020B050302020402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400">
                <a:solidFill>
                  <a:srgbClr val="1D243C"/>
                </a:solidFill>
                <a:latin typeface="Corbel" panose="020B050302020402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C00000"/>
                </a:solidFill>
              </a:rPr>
              <a:t>Potential POLY Workshops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774640-11C8-447B-8FBF-508C7EDA1E4B}"/>
              </a:ext>
            </a:extLst>
          </p:cNvPr>
          <p:cNvSpPr txBox="1"/>
          <p:nvPr/>
        </p:nvSpPr>
        <p:spPr>
          <a:xfrm>
            <a:off x="506972" y="5177975"/>
            <a:ext cx="10733616" cy="1329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4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2 Workshops Annually</a:t>
            </a:r>
          </a:p>
          <a:p>
            <a:pPr marL="285750" indent="-285750">
              <a:lnSpc>
                <a:spcPct val="114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SPRING (May/June) or FALL (Oct/Nov) to avoid other meetings (i.e., ACS) and manage workload</a:t>
            </a:r>
          </a:p>
          <a:p>
            <a:pPr marL="285750" indent="-285750">
              <a:lnSpc>
                <a:spcPct val="114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Planned solicitation for open workshop spot (along with 2028-2029?) in time for discussion at Winter 2027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ExComm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meeting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70B139AD-6899-4E4C-B2E3-A4738344E7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3383437"/>
              </p:ext>
            </p:extLst>
          </p:nvPr>
        </p:nvGraphicFramePr>
        <p:xfrm>
          <a:off x="506971" y="1435946"/>
          <a:ext cx="11408803" cy="3219370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6917582">
                  <a:extLst>
                    <a:ext uri="{9D8B030D-6E8A-4147-A177-3AD203B41FA5}">
                      <a16:colId xmlns:a16="http://schemas.microsoft.com/office/drawing/2014/main" val="43030255"/>
                    </a:ext>
                  </a:extLst>
                </a:gridCol>
                <a:gridCol w="4491221">
                  <a:extLst>
                    <a:ext uri="{9D8B030D-6E8A-4147-A177-3AD203B41FA5}">
                      <a16:colId xmlns:a16="http://schemas.microsoft.com/office/drawing/2014/main" val="1397231024"/>
                    </a:ext>
                  </a:extLst>
                </a:gridCol>
              </a:tblGrid>
              <a:tr h="1512490">
                <a:tc>
                  <a:txBody>
                    <a:bodyPr/>
                    <a:lstStyle/>
                    <a:p>
                      <a:pPr eaLnBrk="1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2600" b="1" dirty="0">
                          <a:solidFill>
                            <a:srgbClr val="01189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Controlled Radical Polymerization (CRP)</a:t>
                      </a:r>
                    </a:p>
                    <a:p>
                      <a:pPr eaLnBrk="1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pl-PL" sz="2000" b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Organizers</a:t>
                      </a:r>
                      <a:r>
                        <a:rPr lang="pl-PL" sz="20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</a:t>
                      </a:r>
                      <a:r>
                        <a:rPr lang="pl-PL" sz="2000" b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Brent</a:t>
                      </a:r>
                      <a:r>
                        <a:rPr lang="pl-PL" sz="20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Sumerlin, Kris Matyjaszewski</a:t>
                      </a:r>
                    </a:p>
                  </a:txBody>
                  <a:tcPr marL="68576" marR="685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(International iteration, November 2025)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Proposal Anticipated for 4-year repeat</a:t>
                      </a:r>
                    </a:p>
                  </a:txBody>
                  <a:tcPr marL="68576" marR="685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8972311"/>
                  </a:ext>
                </a:extLst>
              </a:tr>
              <a:tr h="1604657">
                <a:tc>
                  <a:txBody>
                    <a:bodyPr/>
                    <a:lstStyle/>
                    <a:p>
                      <a:pPr eaLnBrk="1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sz="2600" b="1" dirty="0">
                        <a:solidFill>
                          <a:srgbClr val="011893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eaLnBrk="1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2600" b="1" dirty="0">
                          <a:solidFill>
                            <a:srgbClr val="01189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Fluoropolymers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b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Organizers</a:t>
                      </a:r>
                      <a:r>
                        <a:rPr lang="pl-PL" sz="20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Jena McCollum, and Dr. Bruno Ameduri, Cameron Parrish, Frank </a:t>
                      </a:r>
                      <a:r>
                        <a:rPr lang="en-US" sz="20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Leibfarth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eaLnBrk="1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sz="2000" b="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6" marR="685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Proposal Anticipated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6" marR="685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35507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1641470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D667F5C-E284-FBE6-864D-5A8910163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5B119-A787-474A-BA01-0F5ADCDD021A}" type="slidenum">
              <a:rPr lang="en-US" altLang="en-US" smtClean="0"/>
              <a:pPr/>
              <a:t>11</a:t>
            </a:fld>
            <a:endParaRPr lang="en-US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36094D-FFE8-E7BA-A1A3-3EC5BF85204B}"/>
              </a:ext>
            </a:extLst>
          </p:cNvPr>
          <p:cNvSpPr txBox="1"/>
          <p:nvPr/>
        </p:nvSpPr>
        <p:spPr>
          <a:xfrm flipH="1">
            <a:off x="1771065" y="2447951"/>
            <a:ext cx="87596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Arial" panose="020B0604020202020204" pitchFamily="34" charset="0"/>
              </a:rPr>
              <a:t>Thank you for your support and advice moving forward!</a:t>
            </a:r>
          </a:p>
        </p:txBody>
      </p:sp>
    </p:spTree>
    <p:extLst>
      <p:ext uri="{BB962C8B-B14F-4D97-AF65-F5344CB8AC3E}">
        <p14:creationId xmlns:p14="http://schemas.microsoft.com/office/powerpoint/2010/main" val="2804589745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3B489E-BB98-8432-0F92-1B9DEC4FF4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82A5903-45F4-9FF7-B11C-C058D61D59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0401" y="107907"/>
            <a:ext cx="11110186" cy="557933"/>
          </a:xfrm>
        </p:spPr>
        <p:txBody>
          <a:bodyPr/>
          <a:lstStyle/>
          <a:p>
            <a:pPr eaLnBrk="1" hangingPunct="1"/>
            <a:r>
              <a:rPr lang="en-US" altLang="en-US" sz="4000" b="1" dirty="0">
                <a:solidFill>
                  <a:srgbClr val="C00000"/>
                </a:solidFill>
              </a:rPr>
              <a:t>2024 POLY Workshops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F8C374-CA73-6046-592D-531F00506D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8806" y="706848"/>
            <a:ext cx="4676321" cy="2030660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CDB5990-B515-52AA-A1A3-661F9D3EA526}"/>
              </a:ext>
            </a:extLst>
          </p:cNvPr>
          <p:cNvGraphicFramePr>
            <a:graphicFrameLocks noGrp="1"/>
          </p:cNvGraphicFramePr>
          <p:nvPr/>
        </p:nvGraphicFramePr>
        <p:xfrm>
          <a:off x="5812701" y="745125"/>
          <a:ext cx="5713496" cy="1417828"/>
        </p:xfrm>
        <a:graphic>
          <a:graphicData uri="http://schemas.openxmlformats.org/drawingml/2006/table">
            <a:tbl>
              <a:tblPr firstRow="1" firstCol="1" bandRow="1">
                <a:tableStyleId>{0505E3EF-67EA-436B-97B2-0124C06EBD24}</a:tableStyleId>
              </a:tblPr>
              <a:tblGrid>
                <a:gridCol w="1525766">
                  <a:extLst>
                    <a:ext uri="{9D8B030D-6E8A-4147-A177-3AD203B41FA5}">
                      <a16:colId xmlns:a16="http://schemas.microsoft.com/office/drawing/2014/main" val="2119710191"/>
                    </a:ext>
                  </a:extLst>
                </a:gridCol>
                <a:gridCol w="4187730">
                  <a:extLst>
                    <a:ext uri="{9D8B030D-6E8A-4147-A177-3AD203B41FA5}">
                      <a16:colId xmlns:a16="http://schemas.microsoft.com/office/drawing/2014/main" val="3942159417"/>
                    </a:ext>
                  </a:extLst>
                </a:gridCol>
              </a:tblGrid>
              <a:tr h="1013154">
                <a:tc>
                  <a:txBody>
                    <a:bodyPr/>
                    <a:lstStyle/>
                    <a:p>
                      <a:pPr marL="61913" indent="0">
                        <a:lnSpc>
                          <a:spcPct val="150000"/>
                        </a:lnSpc>
                      </a:pPr>
                      <a:r>
                        <a:rPr lang="en-US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 Attendees</a:t>
                      </a:r>
                    </a:p>
                    <a:p>
                      <a:pPr marL="61913" indent="0">
                        <a:lnSpc>
                          <a:spcPct val="150000"/>
                        </a:lnSpc>
                      </a:pPr>
                      <a:r>
                        <a:rPr lang="en-US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 Speakers</a:t>
                      </a:r>
                    </a:p>
                    <a:p>
                      <a:pPr marL="61913" indent="0">
                        <a:lnSpc>
                          <a:spcPct val="150000"/>
                        </a:lnSpc>
                      </a:pPr>
                      <a:r>
                        <a:rPr lang="en-US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Posters </a:t>
                      </a:r>
                    </a:p>
                    <a:p>
                      <a:pPr marL="61913" indent="0">
                        <a:lnSpc>
                          <a:spcPct val="150000"/>
                        </a:lnSpc>
                      </a:pPr>
                      <a:r>
                        <a:rPr lang="en-US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Sponsors</a:t>
                      </a:r>
                      <a:endParaRPr lang="en-US" sz="1600" b="0" dirty="0"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85800" algn="r"/>
                          <a:tab pos="800100" algn="l"/>
                        </a:tabLst>
                      </a:pPr>
                      <a:r>
                        <a:rPr lang="en-US" sz="1600" b="0" u="sng" dirty="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Budget Overview</a:t>
                      </a:r>
                      <a:r>
                        <a:rPr lang="en-US" sz="1600" b="0" dirty="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:</a:t>
                      </a:r>
                    </a:p>
                    <a:p>
                      <a:pPr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85800" algn="r"/>
                          <a:tab pos="800100" algn="l"/>
                        </a:tabLst>
                      </a:pPr>
                      <a:r>
                        <a:rPr lang="en-US" sz="1600" b="0" dirty="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	$101,534 	Income</a:t>
                      </a: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85800" algn="r"/>
                          <a:tab pos="800100" algn="l"/>
                        </a:tabLst>
                      </a:pPr>
                      <a:r>
                        <a:rPr lang="en-US" sz="1600" b="0" dirty="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	</a:t>
                      </a:r>
                      <a:r>
                        <a:rPr lang="en-US" sz="1600" b="0" u="sng" dirty="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$78,881 Expenses </a:t>
                      </a:r>
                      <a:r>
                        <a:rPr lang="en-US" sz="1200" b="0" i="1" u="sng" dirty="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(including 20k Admin Fee)</a:t>
                      </a: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85800" algn="r"/>
                          <a:tab pos="800100" algn="l"/>
                        </a:tabLst>
                      </a:pPr>
                      <a:r>
                        <a:rPr lang="en-US" sz="1600" b="0" dirty="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	</a:t>
                      </a:r>
                      <a:r>
                        <a:rPr lang="en-US" sz="1600" b="1" dirty="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$22,653 Meeting Gains Donated to POLY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8892845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8C35B038-5F47-E1AC-7154-3652F14B8E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3567" y="2894082"/>
            <a:ext cx="4697988" cy="2222500"/>
          </a:xfrm>
          <a:prstGeom prst="rect">
            <a:avLst/>
          </a:prstGeom>
        </p:spPr>
      </p:pic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6D461E29-7D16-B5BD-879D-F46E93804733}"/>
              </a:ext>
            </a:extLst>
          </p:cNvPr>
          <p:cNvGraphicFramePr>
            <a:graphicFrameLocks noGrp="1"/>
          </p:cNvGraphicFramePr>
          <p:nvPr/>
        </p:nvGraphicFramePr>
        <p:xfrm>
          <a:off x="5848521" y="2938804"/>
          <a:ext cx="5677676" cy="1457897"/>
        </p:xfrm>
        <a:graphic>
          <a:graphicData uri="http://schemas.openxmlformats.org/drawingml/2006/table">
            <a:tbl>
              <a:tblPr firstRow="1" firstCol="1" bandRow="1">
                <a:tableStyleId>{0505E3EF-67EA-436B-97B2-0124C06EBD24}</a:tableStyleId>
              </a:tblPr>
              <a:tblGrid>
                <a:gridCol w="1529901">
                  <a:extLst>
                    <a:ext uri="{9D8B030D-6E8A-4147-A177-3AD203B41FA5}">
                      <a16:colId xmlns:a16="http://schemas.microsoft.com/office/drawing/2014/main" val="2119710191"/>
                    </a:ext>
                  </a:extLst>
                </a:gridCol>
                <a:gridCol w="4147775">
                  <a:extLst>
                    <a:ext uri="{9D8B030D-6E8A-4147-A177-3AD203B41FA5}">
                      <a16:colId xmlns:a16="http://schemas.microsoft.com/office/drawing/2014/main" val="3942159417"/>
                    </a:ext>
                  </a:extLst>
                </a:gridCol>
              </a:tblGrid>
              <a:tr h="1013154">
                <a:tc>
                  <a:txBody>
                    <a:bodyPr/>
                    <a:lstStyle/>
                    <a:p>
                      <a:pPr marL="61913" indent="0">
                        <a:lnSpc>
                          <a:spcPct val="150000"/>
                        </a:lnSpc>
                      </a:pPr>
                      <a:r>
                        <a:rPr lang="en-US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106 Attendees</a:t>
                      </a:r>
                    </a:p>
                    <a:p>
                      <a:pPr marL="61913" indent="0">
                        <a:lnSpc>
                          <a:spcPct val="150000"/>
                        </a:lnSpc>
                      </a:pPr>
                      <a:r>
                        <a:rPr lang="en-US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Speakers</a:t>
                      </a:r>
                    </a:p>
                    <a:p>
                      <a:pPr marL="61913" indent="0">
                        <a:lnSpc>
                          <a:spcPct val="150000"/>
                        </a:lnSpc>
                      </a:pPr>
                      <a:r>
                        <a:rPr lang="en-US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 Posters </a:t>
                      </a:r>
                    </a:p>
                    <a:p>
                      <a:pPr marL="61913" indent="0">
                        <a:lnSpc>
                          <a:spcPct val="150000"/>
                        </a:lnSpc>
                      </a:pPr>
                      <a:r>
                        <a:rPr lang="en-US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 Sponsors</a:t>
                      </a:r>
                      <a:endParaRPr lang="en-US" sz="1600" b="0" dirty="0"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85800" algn="r"/>
                          <a:tab pos="800100" algn="l"/>
                        </a:tabLst>
                      </a:pPr>
                      <a:r>
                        <a:rPr lang="en-US" sz="1600" b="0" u="sng" dirty="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Budget Overview</a:t>
                      </a:r>
                      <a:r>
                        <a:rPr lang="en-US" sz="1600" b="0" dirty="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:</a:t>
                      </a:r>
                    </a:p>
                    <a:p>
                      <a:pPr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85800" algn="r"/>
                          <a:tab pos="800100" algn="l"/>
                        </a:tabLst>
                      </a:pPr>
                      <a:r>
                        <a:rPr lang="en-US" sz="1600" b="0" dirty="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	$137,216 	Income</a:t>
                      </a: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85800" algn="r"/>
                          <a:tab pos="800100" algn="l"/>
                        </a:tabLst>
                      </a:pPr>
                      <a:r>
                        <a:rPr lang="en-US" sz="1600" b="0" dirty="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	</a:t>
                      </a:r>
                      <a:r>
                        <a:rPr lang="en-US" sz="1600" b="0" u="sng" dirty="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$133,921.77 Expenses </a:t>
                      </a:r>
                      <a:r>
                        <a:rPr lang="en-US" sz="1200" b="0" i="1" u="sng" dirty="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(including 20k Admin Fee)</a:t>
                      </a: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85800" algn="r"/>
                          <a:tab pos="800100" algn="l"/>
                        </a:tabLst>
                      </a:pPr>
                      <a:r>
                        <a:rPr lang="en-US" sz="1600" b="0" dirty="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	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$3,294</a:t>
                      </a:r>
                      <a:r>
                        <a:rPr lang="en-US" sz="1600" b="1" dirty="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Meeting Gains Donated to POLY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8892845"/>
                  </a:ext>
                </a:extLst>
              </a:tr>
            </a:tbl>
          </a:graphicData>
        </a:graphic>
      </p:graphicFrame>
      <p:pic>
        <p:nvPicPr>
          <p:cNvPr id="15" name="Picture 14">
            <a:extLst>
              <a:ext uri="{FF2B5EF4-FFF2-40B4-BE49-F238E27FC236}">
                <a16:creationId xmlns:a16="http://schemas.microsoft.com/office/drawing/2014/main" id="{06CF3ACC-5036-5D28-25D7-EF56D73BEA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3567" y="5172615"/>
            <a:ext cx="6210300" cy="1257300"/>
          </a:xfrm>
          <a:prstGeom prst="rect">
            <a:avLst/>
          </a:prstGeom>
        </p:spPr>
      </p:pic>
      <p:sp>
        <p:nvSpPr>
          <p:cNvPr id="17" name="Explosion: 14 Points 1">
            <a:extLst>
              <a:ext uri="{FF2B5EF4-FFF2-40B4-BE49-F238E27FC236}">
                <a16:creationId xmlns:a16="http://schemas.microsoft.com/office/drawing/2014/main" id="{A68090AA-6DB6-8F59-2588-DB7E9501BBB6}"/>
              </a:ext>
            </a:extLst>
          </p:cNvPr>
          <p:cNvSpPr/>
          <p:nvPr/>
        </p:nvSpPr>
        <p:spPr>
          <a:xfrm rot="21268443">
            <a:off x="6891786" y="5072285"/>
            <a:ext cx="4574843" cy="1457961"/>
          </a:xfrm>
          <a:prstGeom prst="irregularSeal2">
            <a:avLst/>
          </a:prstGeom>
          <a:solidFill>
            <a:srgbClr val="040707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cherus Grotesque Black" panose="02000505000000020004" pitchFamily="2" charset="0"/>
              </a:rPr>
              <a:t>Up for a </a:t>
            </a:r>
            <a:r>
              <a:rPr lang="en-US" b="1" dirty="0" err="1">
                <a:latin typeface="Acherus Grotesque Black" panose="02000505000000020004" pitchFamily="2" charset="0"/>
              </a:rPr>
              <a:t>ChemLuminary</a:t>
            </a:r>
            <a:endParaRPr lang="en-US" b="1" dirty="0">
              <a:latin typeface="Acherus Grotesque Black" panose="02000505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1020076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B9CF97-E1A6-F467-A09B-6C96AEEF0F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3">
            <a:extLst>
              <a:ext uri="{FF2B5EF4-FFF2-40B4-BE49-F238E27FC236}">
                <a16:creationId xmlns:a16="http://schemas.microsoft.com/office/drawing/2014/main" id="{D755EA1A-1B46-8FB4-F5AE-B4F574B2E6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10300010" y="10194655"/>
            <a:ext cx="639763" cy="2365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fld id="{451D2A14-30A8-2448-B841-4C6C5FB2178A}" type="slidenum">
              <a:rPr lang="en-US" altLang="en-US">
                <a:solidFill>
                  <a:schemeClr val="bg2"/>
                </a:solidFill>
                <a:latin typeface="Arial" panose="020B0604020202020204" pitchFamily="34" charset="0"/>
              </a:rPr>
              <a:pPr/>
              <a:t>3</a:t>
            </a:fld>
            <a:endParaRPr lang="en-US" altLang="en-US" dirty="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0ACE290-7DF3-6EC5-1CF9-BDF817103C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0403" y="128414"/>
            <a:ext cx="11110186" cy="557933"/>
          </a:xfrm>
        </p:spPr>
        <p:txBody>
          <a:bodyPr/>
          <a:lstStyle/>
          <a:p>
            <a:pPr eaLnBrk="1" hangingPunct="1"/>
            <a:r>
              <a:rPr lang="en-US" altLang="en-US" sz="4000" b="1" dirty="0">
                <a:solidFill>
                  <a:srgbClr val="C00000"/>
                </a:solidFill>
              </a:rPr>
              <a:t>2025 POLY Workshops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7F2E61F-2642-80F5-1586-B115D74FD2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658"/>
          <a:stretch/>
        </p:blipFill>
        <p:spPr>
          <a:xfrm>
            <a:off x="374253" y="4855390"/>
            <a:ext cx="6084009" cy="154912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D5006B4-5825-2A76-F1FB-BCA0FB9D8592}"/>
              </a:ext>
            </a:extLst>
          </p:cNvPr>
          <p:cNvSpPr txBox="1"/>
          <p:nvPr/>
        </p:nvSpPr>
        <p:spPr>
          <a:xfrm>
            <a:off x="1449383" y="6024030"/>
            <a:ext cx="4000390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Safety Harbor, FL – November 2-5, 2025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F86BE4A-DF94-A743-D377-C2AE21A5F8B0}"/>
              </a:ext>
            </a:extLst>
          </p:cNvPr>
          <p:cNvSpPr/>
          <p:nvPr/>
        </p:nvSpPr>
        <p:spPr>
          <a:xfrm>
            <a:off x="6918628" y="4855390"/>
            <a:ext cx="4949565" cy="154912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400050" algn="l"/>
              </a:tabLst>
            </a:pPr>
            <a:r>
              <a:rPr lang="en-US" sz="16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Organizers:</a:t>
            </a:r>
          </a:p>
          <a:p>
            <a:pPr>
              <a:tabLst>
                <a:tab pos="400050" algn="l"/>
              </a:tabLst>
            </a:pP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Brian C.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Benicewicz</a:t>
            </a:r>
            <a:b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Michael Hickner</a:t>
            </a:r>
            <a:b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 Zawodzinski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FCBEC5F-28AF-0947-80A2-F4D6F66151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5127" y="5003813"/>
            <a:ext cx="1204883" cy="1204883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DD0150D-091B-0EA5-B7F1-D132006D7F99}"/>
              </a:ext>
            </a:extLst>
          </p:cNvPr>
          <p:cNvGraphicFramePr>
            <a:graphicFrameLocks noGrp="1"/>
          </p:cNvGraphicFramePr>
          <p:nvPr/>
        </p:nvGraphicFramePr>
        <p:xfrm>
          <a:off x="6847252" y="2889066"/>
          <a:ext cx="5092314" cy="1543368"/>
        </p:xfrm>
        <a:graphic>
          <a:graphicData uri="http://schemas.openxmlformats.org/drawingml/2006/table">
            <a:tbl>
              <a:tblPr firstRow="1" firstCol="1" bandRow="1">
                <a:tableStyleId>{0505E3EF-67EA-436B-97B2-0124C06EBD24}</a:tableStyleId>
              </a:tblPr>
              <a:tblGrid>
                <a:gridCol w="1479330">
                  <a:extLst>
                    <a:ext uri="{9D8B030D-6E8A-4147-A177-3AD203B41FA5}">
                      <a16:colId xmlns:a16="http://schemas.microsoft.com/office/drawing/2014/main" val="2119710191"/>
                    </a:ext>
                  </a:extLst>
                </a:gridCol>
                <a:gridCol w="3612984">
                  <a:extLst>
                    <a:ext uri="{9D8B030D-6E8A-4147-A177-3AD203B41FA5}">
                      <a16:colId xmlns:a16="http://schemas.microsoft.com/office/drawing/2014/main" val="3942159417"/>
                    </a:ext>
                  </a:extLst>
                </a:gridCol>
              </a:tblGrid>
              <a:tr h="1013154">
                <a:tc>
                  <a:txBody>
                    <a:bodyPr/>
                    <a:lstStyle/>
                    <a:p>
                      <a:pPr marL="61913" indent="0">
                        <a:lnSpc>
                          <a:spcPct val="114000"/>
                        </a:lnSpc>
                      </a:pPr>
                      <a:r>
                        <a:rPr lang="en-US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 Attendees</a:t>
                      </a:r>
                    </a:p>
                    <a:p>
                      <a:pPr marL="61913" indent="0">
                        <a:lnSpc>
                          <a:spcPct val="114000"/>
                        </a:lnSpc>
                      </a:pPr>
                      <a:r>
                        <a:rPr lang="en-US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 Speakers</a:t>
                      </a:r>
                    </a:p>
                    <a:p>
                      <a:pPr marL="61913" indent="0">
                        <a:lnSpc>
                          <a:spcPct val="114000"/>
                        </a:lnSpc>
                      </a:pPr>
                      <a:r>
                        <a:rPr lang="en-US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Posters </a:t>
                      </a:r>
                    </a:p>
                    <a:p>
                      <a:pPr marL="61913" indent="0">
                        <a:lnSpc>
                          <a:spcPct val="114000"/>
                        </a:lnSpc>
                      </a:pPr>
                      <a:r>
                        <a:rPr lang="en-US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Sponsors</a:t>
                      </a:r>
                      <a:endParaRPr lang="en-US" sz="1600" b="0" dirty="0"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85800" algn="r"/>
                          <a:tab pos="800100" algn="l"/>
                        </a:tabLst>
                      </a:pPr>
                      <a:r>
                        <a:rPr lang="en-US" sz="1600" b="0" u="sng" dirty="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Budget Overview</a:t>
                      </a:r>
                      <a:r>
                        <a:rPr lang="en-US" sz="1600" b="0" dirty="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:</a:t>
                      </a:r>
                    </a:p>
                    <a:p>
                      <a:pPr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85800" algn="r"/>
                          <a:tab pos="800100" algn="l"/>
                        </a:tabLst>
                      </a:pPr>
                      <a:r>
                        <a:rPr lang="en-US" sz="1600" b="0" dirty="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	$60,394 	Income</a:t>
                      </a:r>
                    </a:p>
                    <a:p>
                      <a:pPr marL="0" marR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85800" algn="r"/>
                          <a:tab pos="800100" algn="l"/>
                        </a:tabLst>
                      </a:pPr>
                      <a:r>
                        <a:rPr lang="en-US" sz="1600" b="0" dirty="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	</a:t>
                      </a:r>
                      <a:r>
                        <a:rPr lang="en-US" sz="1600" b="0" u="sng" dirty="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$56,204 Expenses </a:t>
                      </a:r>
                      <a:r>
                        <a:rPr lang="en-US" sz="1200" b="0" i="1" u="sng" dirty="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(including 20k Admin Fee)</a:t>
                      </a:r>
                    </a:p>
                    <a:p>
                      <a:pPr marL="0" marR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85800" algn="r"/>
                          <a:tab pos="800100" algn="l"/>
                        </a:tabLst>
                      </a:pPr>
                      <a:r>
                        <a:rPr lang="en-US" sz="1600" b="0" dirty="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	</a:t>
                      </a:r>
                      <a:r>
                        <a:rPr lang="en-US" sz="1600" b="1" dirty="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$4,190 Meeting Gains </a:t>
                      </a:r>
                      <a:r>
                        <a:rPr lang="en-US" sz="1400" b="1" i="1" dirty="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Donated to POLY</a:t>
                      </a:r>
                      <a:endParaRPr lang="en-US" sz="1400" b="1" i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8892845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BA2F6227-E7C5-6A99-C266-58CEFDA625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171" y="2900347"/>
            <a:ext cx="5774173" cy="159601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A3198B9-9A24-93EE-1ABA-F903BA40845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799" r="14361"/>
          <a:stretch>
            <a:fillRect/>
          </a:stretch>
        </p:blipFill>
        <p:spPr>
          <a:xfrm>
            <a:off x="260397" y="748717"/>
            <a:ext cx="6378362" cy="1916003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9771221C-811B-79CB-600B-FFEEA2E519F8}"/>
              </a:ext>
            </a:extLst>
          </p:cNvPr>
          <p:cNvSpPr/>
          <p:nvPr/>
        </p:nvSpPr>
        <p:spPr>
          <a:xfrm>
            <a:off x="2009941" y="2100584"/>
            <a:ext cx="2367891" cy="43088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March 18-21, 2025</a:t>
            </a:r>
          </a:p>
        </p:txBody>
      </p:sp>
      <p:pic>
        <p:nvPicPr>
          <p:cNvPr id="21" name="Picture 6" descr="File:Arizona State University logo.svg - Wikimedia Commons">
            <a:extLst>
              <a:ext uri="{FF2B5EF4-FFF2-40B4-BE49-F238E27FC236}">
                <a16:creationId xmlns:a16="http://schemas.microsoft.com/office/drawing/2014/main" id="{2A9B53F7-C69E-0618-4E74-8BDA12F274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4860" y="895257"/>
            <a:ext cx="2373402" cy="454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399D508-FF45-276C-9152-5A6971BF2024}"/>
              </a:ext>
            </a:extLst>
          </p:cNvPr>
          <p:cNvSpPr/>
          <p:nvPr/>
        </p:nvSpPr>
        <p:spPr>
          <a:xfrm>
            <a:off x="6912983" y="959644"/>
            <a:ext cx="4955210" cy="1471529"/>
          </a:xfrm>
          <a:prstGeom prst="rect">
            <a:avLst/>
          </a:prstGeom>
          <a:gradFill flip="none" rotWithShape="1">
            <a:gsLst>
              <a:gs pos="0">
                <a:srgbClr val="714349">
                  <a:shade val="30000"/>
                  <a:satMod val="115000"/>
                </a:srgbClr>
              </a:gs>
              <a:gs pos="50000">
                <a:srgbClr val="714349">
                  <a:shade val="67500"/>
                  <a:satMod val="115000"/>
                </a:srgbClr>
              </a:gs>
              <a:gs pos="100000">
                <a:srgbClr val="714349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398713">
              <a:spcAft>
                <a:spcPts val="4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145</a:t>
            </a:r>
            <a:r>
              <a:rPr 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> Attendees</a:t>
            </a:r>
          </a:p>
          <a:p>
            <a:pPr marL="2398713">
              <a:spcAft>
                <a:spcPts val="4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46</a:t>
            </a:r>
            <a:r>
              <a:rPr 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> Speakers</a:t>
            </a:r>
          </a:p>
          <a:p>
            <a:pPr marL="2398713">
              <a:spcAft>
                <a:spcPts val="4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58</a:t>
            </a:r>
            <a:r>
              <a:rPr 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> Posters </a:t>
            </a:r>
          </a:p>
          <a:p>
            <a:pPr marL="2398713">
              <a:spcAft>
                <a:spcPts val="4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r>
              <a:rPr 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> Sponsors</a:t>
            </a:r>
            <a:endParaRPr lang="en-US" sz="1800" b="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316738E-D216-2A44-AEF8-E7E256320E6F}"/>
              </a:ext>
            </a:extLst>
          </p:cNvPr>
          <p:cNvSpPr/>
          <p:nvPr/>
        </p:nvSpPr>
        <p:spPr>
          <a:xfrm>
            <a:off x="7063708" y="1282292"/>
            <a:ext cx="22830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457200" algn="l"/>
              </a:tabLst>
            </a:pPr>
            <a:r>
              <a:rPr lang="en-US" sz="16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Organizers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tabLst>
                <a:tab pos="457200" algn="l"/>
              </a:tabLst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S. Eileen Seo</a:t>
            </a:r>
          </a:p>
          <a:p>
            <a:pPr>
              <a:tabLst>
                <a:tab pos="457200" algn="l"/>
              </a:tabLst>
            </a:pPr>
            <a:r>
              <a:rPr lang="en-US" sz="160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	Timothy E. Long</a:t>
            </a:r>
          </a:p>
        </p:txBody>
      </p:sp>
    </p:spTree>
    <p:extLst>
      <p:ext uri="{BB962C8B-B14F-4D97-AF65-F5344CB8AC3E}">
        <p14:creationId xmlns:p14="http://schemas.microsoft.com/office/powerpoint/2010/main" val="2170088656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UK farmers are still burning toxic plastics on agricultural land despite it  being illegal - EIA">
            <a:extLst>
              <a:ext uri="{FF2B5EF4-FFF2-40B4-BE49-F238E27FC236}">
                <a16:creationId xmlns:a16="http://schemas.microsoft.com/office/drawing/2014/main" id="{DA807B5E-F0A4-4F20-8446-28FB42F279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522"/>
          <a:stretch/>
        </p:blipFill>
        <p:spPr bwMode="auto">
          <a:xfrm>
            <a:off x="289991" y="944711"/>
            <a:ext cx="11776748" cy="2210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F8B81D1-1452-4A44-9797-5E88431F40F2}"/>
              </a:ext>
            </a:extLst>
          </p:cNvPr>
          <p:cNvSpPr/>
          <p:nvPr/>
        </p:nvSpPr>
        <p:spPr>
          <a:xfrm>
            <a:off x="7465512" y="3479709"/>
            <a:ext cx="4601227" cy="18813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 descr="Diagram&#10;&#10;AI-generated content may be incorrect.">
            <a:extLst>
              <a:ext uri="{FF2B5EF4-FFF2-40B4-BE49-F238E27FC236}">
                <a16:creationId xmlns:a16="http://schemas.microsoft.com/office/drawing/2014/main" id="{B21120D5-52B6-4455-AD8B-E229DF7EAD0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20000"/>
          </a:blip>
          <a:srcRect l="-2897" t="7740" r="2897" b="50558"/>
          <a:stretch/>
        </p:blipFill>
        <p:spPr>
          <a:xfrm>
            <a:off x="4064028" y="3535984"/>
            <a:ext cx="8002711" cy="18813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0D7AE96D-A265-4B1B-A099-2B893EDBB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fld id="{8D1D22D0-024A-174A-ADF6-CEE354F6F706}" type="slidenum">
              <a:rPr lang="en-US" altLang="en-US">
                <a:solidFill>
                  <a:schemeClr val="bg2"/>
                </a:solidFill>
                <a:latin typeface="Arial" panose="020B0604020202020204" pitchFamily="34" charset="0"/>
              </a:rPr>
              <a:pPr/>
              <a:t>4</a:t>
            </a:fld>
            <a:endParaRPr lang="en-US" altLang="en-US" dirty="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CF48ECD-4313-B46C-580E-DD022B8650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0403" y="128414"/>
            <a:ext cx="11110186" cy="557933"/>
          </a:xfrm>
        </p:spPr>
        <p:txBody>
          <a:bodyPr/>
          <a:lstStyle/>
          <a:p>
            <a:pPr eaLnBrk="1" hangingPunct="1"/>
            <a:r>
              <a:rPr lang="en-US" altLang="en-US" sz="4000" b="1" dirty="0">
                <a:solidFill>
                  <a:srgbClr val="C00000"/>
                </a:solidFill>
              </a:rPr>
              <a:t>2026 POLY Workshops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5C33D37-B55E-4E11-B093-381CCB3D93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91" y="952500"/>
            <a:ext cx="7167785" cy="2210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A210DDD-A76F-42C6-A2DE-F98C2A8EDBB1}"/>
              </a:ext>
            </a:extLst>
          </p:cNvPr>
          <p:cNvSpPr txBox="1"/>
          <p:nvPr/>
        </p:nvSpPr>
        <p:spPr>
          <a:xfrm>
            <a:off x="7853819" y="1602307"/>
            <a:ext cx="3273468" cy="1015663"/>
          </a:xfrm>
          <a:prstGeom prst="rect">
            <a:avLst/>
          </a:prstGeom>
          <a:solidFill>
            <a:srgbClr val="F6BC78">
              <a:alpha val="52157"/>
            </a:srgb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5425" algn="l"/>
              </a:tabLst>
              <a:defRPr/>
            </a:pPr>
            <a:endParaRPr lang="en-US" sz="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5425" algn="l"/>
              </a:tabLst>
              <a:defRPr/>
            </a:pPr>
            <a:r>
              <a:rPr lang="en-US" sz="1600" b="1" u="sng" dirty="0">
                <a:latin typeface="Arial" panose="020B0604020202020204" pitchFamily="34" charset="0"/>
                <a:cs typeface="Arial" panose="020B0604020202020204" pitchFamily="34" charset="0"/>
              </a:rPr>
              <a:t>Organizers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5425" algn="l"/>
              </a:tabLst>
              <a:defRPr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	Jaime Grunlan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5425" algn="l"/>
              </a:tabLst>
              <a:defRPr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	 Alex Morgan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5425" algn="l"/>
              </a:tabLst>
              <a:defRPr/>
            </a:pPr>
            <a:endParaRPr lang="en-US" sz="1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1EBBE65-E611-4F26-93FD-FEDBD15A8F8E}"/>
              </a:ext>
            </a:extLst>
          </p:cNvPr>
          <p:cNvSpPr txBox="1"/>
          <p:nvPr/>
        </p:nvSpPr>
        <p:spPr>
          <a:xfrm>
            <a:off x="7866345" y="3939994"/>
            <a:ext cx="257355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7338" algn="l"/>
              </a:tabLst>
              <a:defRPr/>
            </a:pPr>
            <a:r>
              <a:rPr lang="en-US" sz="1600" b="1" u="sng" kern="1200" dirty="0">
                <a:solidFill>
                  <a:schemeClr val="dk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Organizing Team: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7338" algn="l"/>
              </a:tabLst>
              <a:defRPr/>
            </a:pPr>
            <a:r>
              <a:rPr lang="en-US" sz="1600" b="1" kern="1200" dirty="0">
                <a:solidFill>
                  <a:schemeClr val="dk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	Brett Helms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7338" algn="l"/>
              </a:tabLst>
              <a:defRPr/>
            </a:pPr>
            <a:r>
              <a:rPr lang="en-US" sz="1600" b="1" kern="1200" dirty="0">
                <a:solidFill>
                  <a:schemeClr val="dk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	LaShanda Korley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7338" algn="l"/>
              </a:tabLst>
              <a:defRPr/>
            </a:pPr>
            <a:r>
              <a:rPr lang="en-US" sz="1600" b="1" kern="1200" dirty="0">
                <a:solidFill>
                  <a:schemeClr val="dk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	Megan Robertson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7338" algn="l"/>
              </a:tabLst>
              <a:defRPr/>
            </a:pPr>
            <a:r>
              <a:rPr lang="en-US" sz="1600" b="1" kern="1200" dirty="0">
                <a:solidFill>
                  <a:schemeClr val="dk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	Katrina Knauer</a:t>
            </a:r>
            <a:endParaRPr lang="en-US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E71E926-8D56-415A-B6C4-147D17C5730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2269" y="1163853"/>
            <a:ext cx="1731061" cy="173106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8444B3F-DD4C-4048-83A4-3480F5993B2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91" y="3429000"/>
            <a:ext cx="7275730" cy="20812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54BD575-720B-6839-CFCB-DF4BA0D7A16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6708" y="3789126"/>
            <a:ext cx="1360994" cy="1360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337099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D9A8F5-CC38-5AF4-D7BE-F9C2E1D6E4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173D0A3C-CF2C-CAA2-3DFA-8701AC5BA9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1692" y="0"/>
            <a:ext cx="11110186" cy="1194347"/>
          </a:xfrm>
        </p:spPr>
        <p:txBody>
          <a:bodyPr/>
          <a:lstStyle/>
          <a:p>
            <a:pPr eaLnBrk="1" hangingPunct="1"/>
            <a:r>
              <a:rPr lang="en-US" altLang="en-US" sz="4000" b="1" dirty="0">
                <a:solidFill>
                  <a:srgbClr val="C00000"/>
                </a:solidFill>
              </a:rPr>
              <a:t>POLY NGRPC</a:t>
            </a:r>
            <a:br>
              <a:rPr lang="en-US" altLang="en-US" sz="4000" b="1" dirty="0">
                <a:solidFill>
                  <a:srgbClr val="C00000"/>
                </a:solidFill>
              </a:rPr>
            </a:br>
            <a:r>
              <a:rPr lang="en-US" altLang="en-US" sz="3600" b="1" i="1" dirty="0">
                <a:solidFill>
                  <a:srgbClr val="C00000"/>
                </a:solidFill>
              </a:rPr>
              <a:t>National Graduate Research Polymer Conference</a:t>
            </a:r>
            <a:endParaRPr lang="en-US" altLang="en-US" sz="4000" b="1" i="1" dirty="0">
              <a:solidFill>
                <a:srgbClr val="C0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E9EC731-F001-9D11-EA22-0F7F02E42903}"/>
              </a:ext>
            </a:extLst>
          </p:cNvPr>
          <p:cNvSpPr txBox="1"/>
          <p:nvPr/>
        </p:nvSpPr>
        <p:spPr>
          <a:xfrm>
            <a:off x="7778181" y="1430207"/>
            <a:ext cx="4272127" cy="4884671"/>
          </a:xfrm>
          <a:prstGeom prst="rect">
            <a:avLst/>
          </a:prstGeom>
          <a:solidFill>
            <a:srgbClr val="262F4F"/>
          </a:solidFill>
        </p:spPr>
        <p:txBody>
          <a:bodyPr wrap="square">
            <a:spAutoFit/>
          </a:bodyPr>
          <a:lstStyle/>
          <a:p>
            <a:pPr algn="ctr" eaLnBrk="1" fontAlgn="auto" hangingPunct="1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Previous Graduate Conferences</a:t>
            </a:r>
          </a:p>
          <a:p>
            <a:pPr algn="ctr" eaLnBrk="1" fontAlgn="auto" hangingPunct="1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indent="-342900" eaLnBrk="1" fontAlgn="auto" hangingPunct="1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Penn State, 1994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indent="-342900" eaLnBrk="1" fontAlgn="auto" hangingPunct="1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Virginia Tech, 1996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indent="-342900" eaLnBrk="1" fontAlgn="auto" hangingPunct="1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University of Akron, 1998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indent="-342900" eaLnBrk="1" fontAlgn="auto" hangingPunct="1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Southern Mississippi Univ., 2000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indent="-342900" eaLnBrk="1" fontAlgn="auto" hangingPunct="1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Lehigh University, 2003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indent="-342900" eaLnBrk="1" fontAlgn="auto" hangingPunct="1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UMass Amherst, 2005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indent="-342900" eaLnBrk="1" fontAlgn="auto" hangingPunct="1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UT Knoxville, 2007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indent="-342900" eaLnBrk="1" fontAlgn="auto" hangingPunct="1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Univ. of NC at Chapel Hill, 2010 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indent="-342900" eaLnBrk="1" fontAlgn="auto" hangingPunct="1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Case Western Reserve Univ., 2012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indent="-342900" eaLnBrk="1" fontAlgn="auto" hangingPunct="1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Louisiana State Univ., 2014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indent="-342900" eaLnBrk="1" fontAlgn="auto" hangingPunct="1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University of Akron, 2016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indent="-342900" eaLnBrk="1" fontAlgn="auto" hangingPunct="1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University of Minnesota, 2018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indent="-342900" eaLnBrk="1" fontAlgn="auto" hangingPunct="1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Virginia Tech (virtual), 2021</a:t>
            </a:r>
          </a:p>
          <a:p>
            <a:pPr marL="342900" indent="-342900" eaLnBrk="1" fontAlgn="auto" hangingPunct="1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University of Michigan, 2023 </a:t>
            </a:r>
          </a:p>
          <a:p>
            <a:pPr marL="342900" indent="-342900" eaLnBrk="1" fontAlgn="auto" hangingPunct="1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Arizona State University, 2025	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B8DC15B-1E71-B0B7-5990-883BBA895E25}"/>
              </a:ext>
            </a:extLst>
          </p:cNvPr>
          <p:cNvSpPr txBox="1"/>
          <p:nvPr/>
        </p:nvSpPr>
        <p:spPr>
          <a:xfrm>
            <a:off x="141692" y="1212871"/>
            <a:ext cx="7300830" cy="26101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Applications were collected Early 2025:</a:t>
            </a:r>
          </a:p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CONGRATULATIONS: </a:t>
            </a:r>
          </a:p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POLY 2027 NGRPC Winner</a:t>
            </a:r>
          </a:p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A qr code with a few black squares&#10;&#10;AI-generated content may be incorrect.">
            <a:extLst>
              <a:ext uri="{FF2B5EF4-FFF2-40B4-BE49-F238E27FC236}">
                <a16:creationId xmlns:a16="http://schemas.microsoft.com/office/drawing/2014/main" id="{4AAAF5C9-AB78-65D9-F763-88A9A927E0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33" y="4750540"/>
            <a:ext cx="1789177" cy="178917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E0B0412-CB83-903F-B4DB-4079F5B91C86}"/>
              </a:ext>
            </a:extLst>
          </p:cNvPr>
          <p:cNvSpPr txBox="1"/>
          <p:nvPr/>
        </p:nvSpPr>
        <p:spPr>
          <a:xfrm>
            <a:off x="141694" y="3105938"/>
            <a:ext cx="7046184" cy="15760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 of Florida</a:t>
            </a:r>
          </a:p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u="sng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Organizers</a:t>
            </a:r>
            <a:r>
              <a:rPr lang="en-US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Austin Evans, Ariana Tamura, and Brent Sumerlin (faculty); Annabelle Palmer, Pouriya </a:t>
            </a:r>
            <a:r>
              <a:rPr lang="en-US" sz="18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Nayebpashaei</a:t>
            </a:r>
            <a:r>
              <a:rPr lang="en-US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Madeline Howell, Eva Vasquez,  and Andrei Potapenko (student team)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5E3A15E-F9AB-9909-FFF6-FBD280C69FCD}"/>
              </a:ext>
            </a:extLst>
          </p:cNvPr>
          <p:cNvSpPr txBox="1"/>
          <p:nvPr/>
        </p:nvSpPr>
        <p:spPr>
          <a:xfrm>
            <a:off x="2248383" y="4917894"/>
            <a:ext cx="4789019" cy="11051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u="sng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 Date</a:t>
            </a: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April/May 2027</a:t>
            </a:r>
            <a:endParaRPr lang="en-US" sz="2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6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</a:t>
            </a:r>
            <a:r>
              <a:rPr lang="en-US" sz="16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sites.google.com</a:t>
            </a:r>
            <a:r>
              <a:rPr lang="en-US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/view/ngrpc2027/home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200237618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itle 1">
            <a:extLst>
              <a:ext uri="{FF2B5EF4-FFF2-40B4-BE49-F238E27FC236}">
                <a16:creationId xmlns:a16="http://schemas.microsoft.com/office/drawing/2014/main" id="{59DDD098-E32F-70D3-A949-DB817A2296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0401" y="185731"/>
            <a:ext cx="11110186" cy="557933"/>
          </a:xfrm>
        </p:spPr>
        <p:txBody>
          <a:bodyPr/>
          <a:lstStyle/>
          <a:p>
            <a:pPr eaLnBrk="1" hangingPunct="1"/>
            <a:r>
              <a:rPr lang="en-US" altLang="en-US" sz="4000" b="1" dirty="0">
                <a:solidFill>
                  <a:srgbClr val="C00000"/>
                </a:solidFill>
              </a:rPr>
              <a:t>2027 POLY Workshops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F1C9AC3-D917-4843-9641-3A877C280CA8}"/>
              </a:ext>
            </a:extLst>
          </p:cNvPr>
          <p:cNvSpPr txBox="1"/>
          <p:nvPr/>
        </p:nvSpPr>
        <p:spPr>
          <a:xfrm>
            <a:off x="369746" y="3148237"/>
            <a:ext cx="6511820" cy="1877437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 dirty="0">
                <a:solidFill>
                  <a:srgbClr val="0118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Graduate Research Polymer Conference </a:t>
            </a:r>
            <a:r>
              <a:rPr lang="en-US" sz="2400" b="1" dirty="0">
                <a:solidFill>
                  <a:srgbClr val="0118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(NGRPC)</a:t>
            </a:r>
          </a:p>
          <a:p>
            <a:pPr algn="ct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b="0" kern="1200" dirty="0">
                <a:solidFill>
                  <a:schemeClr val="dk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University of Florida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>
                <a:solidFill>
                  <a:schemeClr val="dk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    April/May 2027</a:t>
            </a:r>
            <a:endParaRPr lang="en-US" b="0" kern="1200" dirty="0">
              <a:solidFill>
                <a:schemeClr val="dk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0" kern="1200" dirty="0">
                <a:solidFill>
                  <a:schemeClr val="dk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Organizers: Ariana Tamura, Austin Evans,</a:t>
            </a:r>
          </a:p>
          <a:p>
            <a:pPr algn="ct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0" kern="1200" dirty="0">
                <a:solidFill>
                  <a:schemeClr val="dk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and Brent </a:t>
            </a:r>
            <a:r>
              <a:rPr lang="en-US" sz="1600" b="0" kern="1200" dirty="0" err="1">
                <a:solidFill>
                  <a:schemeClr val="dk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Sumerlin</a:t>
            </a:r>
            <a:endParaRPr lang="en-US" sz="1600" b="0" kern="1200" dirty="0">
              <a:solidFill>
                <a:schemeClr val="dk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1BE4C19-783B-48FC-9AB6-7C5FE2D22828}"/>
              </a:ext>
            </a:extLst>
          </p:cNvPr>
          <p:cNvGrpSpPr/>
          <p:nvPr/>
        </p:nvGrpSpPr>
        <p:grpSpPr>
          <a:xfrm>
            <a:off x="398025" y="834044"/>
            <a:ext cx="6511820" cy="2141870"/>
            <a:chOff x="322612" y="756220"/>
            <a:chExt cx="6587233" cy="214187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57475F5-DD11-4E6D-A42E-95C9BE3E8853}"/>
                </a:ext>
              </a:extLst>
            </p:cNvPr>
            <p:cNvSpPr/>
            <p:nvPr/>
          </p:nvSpPr>
          <p:spPr>
            <a:xfrm>
              <a:off x="322613" y="774432"/>
              <a:ext cx="6540099" cy="212365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2" descr="Grape Vine Clip Art Free">
              <a:extLst>
                <a:ext uri="{FF2B5EF4-FFF2-40B4-BE49-F238E27FC236}">
                  <a16:creationId xmlns:a16="http://schemas.microsoft.com/office/drawing/2014/main" id="{F3EAA383-4717-4AEC-ADCB-22A303293C3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5278" b="8261"/>
            <a:stretch/>
          </p:blipFill>
          <p:spPr bwMode="auto">
            <a:xfrm>
              <a:off x="369749" y="756220"/>
              <a:ext cx="689916" cy="17043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D1CC021-37E0-42B9-AD79-D6B4D096BE5C}"/>
                </a:ext>
              </a:extLst>
            </p:cNvPr>
            <p:cNvSpPr/>
            <p:nvPr/>
          </p:nvSpPr>
          <p:spPr>
            <a:xfrm>
              <a:off x="954241" y="929342"/>
              <a:ext cx="3382254" cy="813684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>
                <a:lnSpc>
                  <a:spcPts val="5100"/>
                </a:lnSpc>
              </a:pPr>
              <a:r>
                <a:rPr lang="en-US" sz="6000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Gigi" panose="04040504061007020D02" pitchFamily="82" charset="0"/>
                </a:rPr>
                <a:t>A</a:t>
              </a:r>
              <a:r>
                <a:rPr lang="en-US" sz="45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scadia Code SemiBold" panose="020B0609020000020004" pitchFamily="49" charset="0"/>
                  <a:ea typeface="Cascadia Code SemiBold" panose="020B0609020000020004" pitchFamily="49" charset="0"/>
                  <a:cs typeface="Cascadia Code SemiBold" panose="020B0609020000020004" pitchFamily="49" charset="0"/>
                </a:rPr>
                <a:t>dvances</a:t>
              </a:r>
              <a:endParaRPr lang="en-US" sz="4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A5A2D49-03DF-4B39-826F-1E3E8992335E}"/>
                </a:ext>
              </a:extLst>
            </p:cNvPr>
            <p:cNvSpPr/>
            <p:nvPr/>
          </p:nvSpPr>
          <p:spPr>
            <a:xfrm>
              <a:off x="1644157" y="1429205"/>
              <a:ext cx="4742082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r>
                <a:rPr lang="en-US" sz="35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scadia Code SemiBold" panose="020B0609020000020004" pitchFamily="49" charset="0"/>
                  <a:ea typeface="Cascadia Code SemiBold" panose="020B0609020000020004" pitchFamily="49" charset="0"/>
                  <a:cs typeface="Cascadia Code SemiBold" panose="020B0609020000020004" pitchFamily="49" charset="0"/>
                </a:rPr>
                <a:t>in </a:t>
              </a:r>
              <a:r>
                <a:rPr lang="en-US" sz="60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Gigi" panose="04040504061007020D02" pitchFamily="82" charset="0"/>
                </a:rPr>
                <a:t>P</a:t>
              </a:r>
              <a:r>
                <a:rPr lang="en-US" sz="45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scadia Code SemiBold" panose="020B0609020000020004" pitchFamily="49" charset="0"/>
                  <a:ea typeface="Cascadia Code SemiBold" panose="020B0609020000020004" pitchFamily="49" charset="0"/>
                  <a:cs typeface="Cascadia Code SemiBold" panose="020B0609020000020004" pitchFamily="49" charset="0"/>
                </a:rPr>
                <a:t>olyolefins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6B2ED0D-A2BF-4521-BEF6-4F2AFCEABFA7}"/>
                </a:ext>
              </a:extLst>
            </p:cNvPr>
            <p:cNvSpPr txBox="1"/>
            <p:nvPr/>
          </p:nvSpPr>
          <p:spPr>
            <a:xfrm>
              <a:off x="5069404" y="785763"/>
              <a:ext cx="184044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/>
                <a:t>June 6-9, 2027</a:t>
              </a:r>
            </a:p>
            <a:p>
              <a:r>
                <a:rPr lang="en-US" sz="1400" i="1" dirty="0"/>
                <a:t>Doubletree by Hilton </a:t>
              </a:r>
            </a:p>
            <a:p>
              <a:r>
                <a:rPr lang="en-US" sz="1400" i="1" dirty="0"/>
                <a:t>Rohnert Park, CA, USA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1DEBE82-E097-4EBF-9C4C-BAF04A8F5128}"/>
                </a:ext>
              </a:extLst>
            </p:cNvPr>
            <p:cNvSpPr txBox="1"/>
            <p:nvPr/>
          </p:nvSpPr>
          <p:spPr>
            <a:xfrm>
              <a:off x="322612" y="2224548"/>
              <a:ext cx="654009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i="1" dirty="0">
                  <a:latin typeface="Gigi" panose="04040504061007020D02" pitchFamily="82" charset="0"/>
                </a:rPr>
                <a:t>Organizers:</a:t>
              </a:r>
            </a:p>
            <a:p>
              <a:pPr algn="ctr"/>
              <a:r>
                <a:rPr lang="en-US" sz="1600" b="1" dirty="0"/>
                <a:t>  J. </a:t>
              </a:r>
              <a:r>
                <a:rPr lang="en-US" sz="1600" b="1" dirty="0" err="1"/>
                <a:t>Klosin</a:t>
              </a:r>
              <a:r>
                <a:rPr lang="en-US" sz="1600" b="1" dirty="0"/>
                <a:t>, R. Register, K. </a:t>
              </a:r>
              <a:r>
                <a:rPr lang="en-US" sz="1600" b="1" dirty="0" err="1"/>
                <a:t>Ragaert</a:t>
              </a:r>
              <a:r>
                <a:rPr lang="en-US" sz="1600" b="1" dirty="0"/>
                <a:t>, K. B. Wagener, J. B. P Soars</a:t>
              </a:r>
            </a:p>
          </p:txBody>
        </p:sp>
      </p:grp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FAA16147-A795-4732-BBBB-F0E4BA30366F}"/>
              </a:ext>
            </a:extLst>
          </p:cNvPr>
          <p:cNvSpPr/>
          <p:nvPr/>
        </p:nvSpPr>
        <p:spPr>
          <a:xfrm>
            <a:off x="7242923" y="1007166"/>
            <a:ext cx="4373746" cy="4641451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POLY holds 2 Topical Workshops Annually </a:t>
            </a:r>
          </a:p>
          <a:p>
            <a:pPr marL="631825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SPRING (May/June) </a:t>
            </a:r>
          </a:p>
          <a:p>
            <a:pPr marL="631825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FALL (Oct/Nov)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Plus ONE Graduate Student Focused Meeting Odd-Years (application due fall even-years)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If interested in proposing a future workshop, email POLY Workshop Chair: </a:t>
            </a:r>
          </a:p>
          <a:p>
            <a:pPr marL="690563" lvl="1">
              <a:spcAft>
                <a:spcPts val="1200"/>
              </a:spcAft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Beth Elacqua eze31@psu.edu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69BC1277-6B03-49A7-9E63-3F6D7511CEEC}"/>
              </a:ext>
            </a:extLst>
          </p:cNvPr>
          <p:cNvSpPr/>
          <p:nvPr/>
        </p:nvSpPr>
        <p:spPr>
          <a:xfrm>
            <a:off x="369746" y="5286764"/>
            <a:ext cx="6540099" cy="123899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Fall 2027</a:t>
            </a:r>
          </a:p>
          <a:p>
            <a:pPr algn="ctr"/>
            <a:r>
              <a:rPr lang="en-US" sz="2400" b="1" i="1" dirty="0"/>
              <a:t>To be determined</a:t>
            </a: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7D8F177A-4FA3-22BD-D5AF-D27B3CB37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10800" y="6615113"/>
            <a:ext cx="639763" cy="236537"/>
          </a:xfrm>
        </p:spPr>
        <p:txBody>
          <a:bodyPr/>
          <a:lstStyle/>
          <a:p>
            <a:r>
              <a:rPr lang="en-US" altLang="en-US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163730575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4E8F2-E9E6-41CC-BCF5-C7DCE1A07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FOR EXCOMM MEETING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57F0EE-5380-47CD-AE0D-16A5C91CE5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/>
              <a:t>Hayley to Present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6B13B1-7F0F-4EB2-B236-621A76A2C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8B75F-BD2B-F747-BF87-864B65691EC0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8620513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D667F5C-E284-FBE6-864D-5A8910163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5B119-A787-474A-BA01-0F5ADCDD021A}" type="slidenum">
              <a:rPr lang="en-US" altLang="en-US" smtClean="0"/>
              <a:pPr/>
              <a:t>8</a:t>
            </a:fld>
            <a:endParaRPr lang="en-US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36094D-FFE8-E7BA-A1A3-3EC5BF85204B}"/>
              </a:ext>
            </a:extLst>
          </p:cNvPr>
          <p:cNvSpPr txBox="1"/>
          <p:nvPr/>
        </p:nvSpPr>
        <p:spPr>
          <a:xfrm flipH="1">
            <a:off x="206498" y="1057072"/>
            <a:ext cx="11795002" cy="5770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b="1" u="sng" dirty="0">
                <a:solidFill>
                  <a:srgbClr val="01189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NEW WORKSHOPS</a:t>
            </a:r>
            <a:r>
              <a:rPr lang="en-US" dirty="0">
                <a:solidFill>
                  <a:srgbClr val="01189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2024 Fire and Polymers (very successful-repeating 2026) and 2026 Upcycling &amp; Sustainable Polymers</a:t>
            </a:r>
            <a:endPara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b="1" u="sng" dirty="0">
                <a:solidFill>
                  <a:srgbClr val="01189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ORGANIZER ROTATION</a:t>
            </a:r>
            <a:r>
              <a:rPr lang="en-US" u="sng" dirty="0">
                <a:solidFill>
                  <a:srgbClr val="01189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r>
              <a:rPr lang="en-US" dirty="0">
                <a:solidFill>
                  <a:srgbClr val="01189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strongly encouraged &amp; long-time workshops have new organizers</a:t>
            </a:r>
            <a:endPara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b="1" u="sng" dirty="0">
                <a:solidFill>
                  <a:srgbClr val="01189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8 RETIRED WORKSHOP OVER 10 YEARS</a:t>
            </a:r>
            <a:r>
              <a:rPr lang="en-US" dirty="0">
                <a:solidFill>
                  <a:srgbClr val="01189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(Polymer in Med, Polymer Colloids, Next Generation Smart Materials, Layered Polymeric Systems, Poly and Nanotechnology, Silicone-Containing Polymers Composites, Advanced Polymer Materials, &amp; Advances in Water Purifications)</a:t>
            </a:r>
            <a:endPara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b="1" u="sng" dirty="0">
                <a:solidFill>
                  <a:srgbClr val="01189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HISTORICAL WORKSHOPS ARE IMPORTANT</a:t>
            </a:r>
            <a:r>
              <a:rPr lang="en-US" b="1" u="sng" dirty="0">
                <a:solidFill>
                  <a:srgbClr val="01189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r>
              <a:rPr lang="en-US" dirty="0">
                <a:solidFill>
                  <a:srgbClr val="01189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APO, Fluoropolymers, &amp; Fuel Cells remain active.</a:t>
            </a:r>
            <a:r>
              <a:rPr lang="en-US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Others have only repeated 2-3 times.</a:t>
            </a:r>
            <a:endPara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b="1" u="sng" dirty="0">
                <a:solidFill>
                  <a:srgbClr val="01189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SCHEDULE ADJUSTMENTS</a:t>
            </a:r>
            <a:r>
              <a:rPr lang="en-US" dirty="0">
                <a:solidFill>
                  <a:srgbClr val="01189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repeats are going to 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2.5 – </a:t>
            </a: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 years (verses 2 yrs.) Example: CRP to 4 year and APO 2 ½ years, other changes to follow</a:t>
            </a:r>
            <a:endPara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b="1" u="sng" dirty="0">
                <a:solidFill>
                  <a:srgbClr val="01189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FUTURE TOPICS</a:t>
            </a:r>
            <a:r>
              <a:rPr lang="en-US" dirty="0">
                <a:solidFill>
                  <a:srgbClr val="01189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“Call for Potential Workshops” will be circulated later this year.</a:t>
            </a:r>
            <a:endPara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b="1" u="sng" dirty="0">
                <a:solidFill>
                  <a:srgbClr val="01189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CHANGE TAKES TIME</a:t>
            </a: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Workshop change take 2-3 years to implement</a:t>
            </a:r>
            <a:endParaRPr lang="en-US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0" lvl="0">
              <a:spcAft>
                <a:spcPts val="1000"/>
              </a:spcAft>
            </a:pPr>
            <a:endParaRPr lang="en-US" u="sng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0" lvl="0">
              <a:spcAft>
                <a:spcPts val="1000"/>
              </a:spcAft>
            </a:pPr>
            <a:r>
              <a:rPr lang="en-US" sz="2000" b="1" u="sng" dirty="0">
                <a:solidFill>
                  <a:srgbClr val="01189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SUMMARY</a:t>
            </a:r>
            <a:r>
              <a:rPr lang="en-US" sz="2000" b="1" dirty="0">
                <a:solidFill>
                  <a:srgbClr val="01189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</a:p>
          <a:p>
            <a:pPr marR="0" lvl="0">
              <a:spcAft>
                <a:spcPts val="1000"/>
              </a:spcAft>
            </a:pP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New workshops </a:t>
            </a:r>
            <a:r>
              <a:rPr lang="en-US" sz="2000" u="sng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ARE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included; things </a:t>
            </a:r>
            <a:r>
              <a:rPr lang="en-US" sz="2000" u="sng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ARE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continuously changing, &amp; new organizers </a:t>
            </a:r>
            <a:r>
              <a:rPr lang="en-US" sz="2000" u="sng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ARE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engaged (all accomplished while reducing from 4 workshops to 2 per year)</a:t>
            </a:r>
            <a:endParaRPr lang="en-US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618CBB6-00A7-4C58-A816-A542FD3F40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340" y="338244"/>
            <a:ext cx="10769248" cy="557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400" b="0" i="0" kern="1200">
                <a:solidFill>
                  <a:srgbClr val="1D243C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400">
                <a:solidFill>
                  <a:srgbClr val="1D243C"/>
                </a:solidFill>
                <a:latin typeface="Corbel" panose="020B050302020402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400">
                <a:solidFill>
                  <a:srgbClr val="1D243C"/>
                </a:solidFill>
                <a:latin typeface="Corbel" panose="020B050302020402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400">
                <a:solidFill>
                  <a:srgbClr val="1D243C"/>
                </a:solidFill>
                <a:latin typeface="Corbel" panose="020B050302020402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400">
                <a:solidFill>
                  <a:srgbClr val="1D243C"/>
                </a:solidFill>
                <a:latin typeface="Corbel" panose="020B050302020402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400">
                <a:solidFill>
                  <a:srgbClr val="1D243C"/>
                </a:solidFill>
                <a:latin typeface="Corbel" panose="020B050302020402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400">
                <a:solidFill>
                  <a:srgbClr val="1D243C"/>
                </a:solidFill>
                <a:latin typeface="Corbel" panose="020B050302020402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400">
                <a:solidFill>
                  <a:srgbClr val="1D243C"/>
                </a:solidFill>
                <a:latin typeface="Corbel" panose="020B050302020402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400">
                <a:solidFill>
                  <a:srgbClr val="1D243C"/>
                </a:solidFill>
                <a:latin typeface="Corbel" panose="020B050302020402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C00000"/>
                </a:solidFill>
              </a:rPr>
              <a:t>Workshop Progress</a:t>
            </a:r>
          </a:p>
        </p:txBody>
      </p:sp>
    </p:spTree>
    <p:extLst>
      <p:ext uri="{BB962C8B-B14F-4D97-AF65-F5344CB8AC3E}">
        <p14:creationId xmlns:p14="http://schemas.microsoft.com/office/powerpoint/2010/main" val="1548586986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0E10D5-89AB-DD2D-1345-E28FFD86A9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3E5AA8-1631-4950-6A46-36EFCCB66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10800" y="6615113"/>
            <a:ext cx="639763" cy="236537"/>
          </a:xfrm>
        </p:spPr>
        <p:txBody>
          <a:bodyPr/>
          <a:lstStyle/>
          <a:p>
            <a:fld id="{0C48B75F-BD2B-F747-BF87-864B65691EC0}" type="slidenum">
              <a:rPr lang="en-US" altLang="en-US" smtClean="0"/>
              <a:pPr/>
              <a:t>9</a:t>
            </a:fld>
            <a:endParaRPr lang="en-US" alt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D8F92DC-88AC-4827-3571-ABA39C3067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402" y="6350"/>
            <a:ext cx="11110186" cy="889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400" b="0" i="0" kern="1200">
                <a:solidFill>
                  <a:srgbClr val="1D243C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400">
                <a:solidFill>
                  <a:srgbClr val="1D243C"/>
                </a:solidFill>
                <a:latin typeface="Corbel" panose="020B050302020402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400">
                <a:solidFill>
                  <a:srgbClr val="1D243C"/>
                </a:solidFill>
                <a:latin typeface="Corbel" panose="020B050302020402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400">
                <a:solidFill>
                  <a:srgbClr val="1D243C"/>
                </a:solidFill>
                <a:latin typeface="Corbel" panose="020B050302020402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400">
                <a:solidFill>
                  <a:srgbClr val="1D243C"/>
                </a:solidFill>
                <a:latin typeface="Corbel" panose="020B050302020402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400">
                <a:solidFill>
                  <a:srgbClr val="1D243C"/>
                </a:solidFill>
                <a:latin typeface="Corbel" panose="020B050302020402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400">
                <a:solidFill>
                  <a:srgbClr val="1D243C"/>
                </a:solidFill>
                <a:latin typeface="Corbel" panose="020B050302020402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400">
                <a:solidFill>
                  <a:srgbClr val="1D243C"/>
                </a:solidFill>
                <a:latin typeface="Corbel" panose="020B050302020402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400">
                <a:solidFill>
                  <a:srgbClr val="1D243C"/>
                </a:solidFill>
                <a:latin typeface="Corbel" panose="020B050302020402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C00000"/>
                </a:solidFill>
              </a:rPr>
              <a:t>2027 POLY Workshops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A2A4F340-C52A-5C36-B44E-26E18EF5AA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1586214"/>
              </p:ext>
            </p:extLst>
          </p:nvPr>
        </p:nvGraphicFramePr>
        <p:xfrm>
          <a:off x="506972" y="1187192"/>
          <a:ext cx="10733616" cy="4546033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8800314">
                  <a:extLst>
                    <a:ext uri="{9D8B030D-6E8A-4147-A177-3AD203B41FA5}">
                      <a16:colId xmlns:a16="http://schemas.microsoft.com/office/drawing/2014/main" val="43030255"/>
                    </a:ext>
                  </a:extLst>
                </a:gridCol>
                <a:gridCol w="1933302">
                  <a:extLst>
                    <a:ext uri="{9D8B030D-6E8A-4147-A177-3AD203B41FA5}">
                      <a16:colId xmlns:a16="http://schemas.microsoft.com/office/drawing/2014/main" val="1397231024"/>
                    </a:ext>
                  </a:extLst>
                </a:gridCol>
              </a:tblGrid>
              <a:tr h="1892808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01189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Advances in Polyolefins (APO)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24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Organizers: Klosin, Wagener, Register, </a:t>
                      </a:r>
                      <a:r>
                        <a:rPr lang="pl-PL" sz="24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Soares (</a:t>
                      </a:r>
                      <a:r>
                        <a:rPr lang="pl-PL" sz="2400" b="1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lead</a:t>
                      </a:r>
                      <a:r>
                        <a:rPr lang="pl-PL" sz="24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r>
                        <a:rPr lang="pl-PL" sz="24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and Ragaert</a:t>
                      </a:r>
                      <a:endParaRPr lang="en-US" sz="2400" b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June 6-9, 2027, Napa Valley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6" marR="685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Approved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6" marR="685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8972311"/>
                  </a:ext>
                </a:extLst>
              </a:tr>
              <a:tr h="1738825">
                <a:tc>
                  <a:txBody>
                    <a:bodyPr/>
                    <a:lstStyle/>
                    <a:p>
                      <a:pPr eaLnBrk="1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2800" b="1" dirty="0">
                          <a:solidFill>
                            <a:srgbClr val="01189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National Graduate Research Polymer Conference (NGRPC)</a:t>
                      </a:r>
                    </a:p>
                    <a:p>
                      <a:pPr eaLnBrk="1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24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University of Florida </a:t>
                      </a:r>
                    </a:p>
                    <a:p>
                      <a:pPr eaLnBrk="1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24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Organizers: Ariana Tamura, Austin Evans, and Brent Sumerlin</a:t>
                      </a:r>
                      <a:endParaRPr lang="en-US" sz="2400" b="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6" marR="685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Approved</a:t>
                      </a:r>
                    </a:p>
                  </a:txBody>
                  <a:tcPr marL="68576" marR="685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0741805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 eaLnBrk="1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2400" b="1" dirty="0">
                          <a:solidFill>
                            <a:srgbClr val="01189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(Open slot)</a:t>
                      </a:r>
                    </a:p>
                  </a:txBody>
                  <a:tcPr marL="68576" marR="685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6" marR="685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57715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7459373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Banded Design Blue 16x9">
  <a:themeElements>
    <a:clrScheme name="Banded Design Blue">
      <a:dk1>
        <a:srgbClr val="404040"/>
      </a:dk1>
      <a:lt1>
        <a:sysClr val="window" lastClr="FFFFFF"/>
      </a:lt1>
      <a:dk2>
        <a:srgbClr val="263050"/>
      </a:dk2>
      <a:lt2>
        <a:srgbClr val="E5E8E8"/>
      </a:lt2>
      <a:accent1>
        <a:srgbClr val="77B142"/>
      </a:accent1>
      <a:accent2>
        <a:srgbClr val="E3C01E"/>
      </a:accent2>
      <a:accent3>
        <a:srgbClr val="0070C0"/>
      </a:accent3>
      <a:accent4>
        <a:srgbClr val="7556A4"/>
      </a:accent4>
      <a:accent5>
        <a:srgbClr val="F08F1E"/>
      </a:accent5>
      <a:accent6>
        <a:srgbClr val="CB3E3A"/>
      </a:accent6>
      <a:hlink>
        <a:srgbClr val="0070C0"/>
      </a:hlink>
      <a:folHlink>
        <a:srgbClr val="7556A4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0001084.potx" id="{22E7A37F-2161-4E4B-A340-BF7CA314E3E5}" vid="{F2416EA9-E215-4704-9EB2-B7658E7031A3}"/>
    </a:ext>
  </a:extLst>
</a:theme>
</file>

<file path=ppt/theme/theme2.xml><?xml version="1.0" encoding="utf-8"?>
<a:theme xmlns:a="http://schemas.openxmlformats.org/drawingml/2006/main" name="Office Theme">
  <a:themeElements>
    <a:clrScheme name="Banded Design Blue">
      <a:dk1>
        <a:srgbClr val="404040"/>
      </a:dk1>
      <a:lt1>
        <a:sysClr val="window" lastClr="FFFFFF"/>
      </a:lt1>
      <a:dk2>
        <a:srgbClr val="263050"/>
      </a:dk2>
      <a:lt2>
        <a:srgbClr val="E5E8E8"/>
      </a:lt2>
      <a:accent1>
        <a:srgbClr val="77B142"/>
      </a:accent1>
      <a:accent2>
        <a:srgbClr val="E3C01E"/>
      </a:accent2>
      <a:accent3>
        <a:srgbClr val="0070C0"/>
      </a:accent3>
      <a:accent4>
        <a:srgbClr val="7556A4"/>
      </a:accent4>
      <a:accent5>
        <a:srgbClr val="F08F1E"/>
      </a:accent5>
      <a:accent6>
        <a:srgbClr val="CB3E3A"/>
      </a:accent6>
      <a:hlink>
        <a:srgbClr val="0070C0"/>
      </a:hlink>
      <a:folHlink>
        <a:srgbClr val="7556A4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anded Design Blue">
      <a:dk1>
        <a:srgbClr val="404040"/>
      </a:dk1>
      <a:lt1>
        <a:sysClr val="window" lastClr="FFFFFF"/>
      </a:lt1>
      <a:dk2>
        <a:srgbClr val="263050"/>
      </a:dk2>
      <a:lt2>
        <a:srgbClr val="E5E8E8"/>
      </a:lt2>
      <a:accent1>
        <a:srgbClr val="77B142"/>
      </a:accent1>
      <a:accent2>
        <a:srgbClr val="E3C01E"/>
      </a:accent2>
      <a:accent3>
        <a:srgbClr val="0070C0"/>
      </a:accent3>
      <a:accent4>
        <a:srgbClr val="7556A4"/>
      </a:accent4>
      <a:accent5>
        <a:srgbClr val="F08F1E"/>
      </a:accent5>
      <a:accent6>
        <a:srgbClr val="CB3E3A"/>
      </a:accent6>
      <a:hlink>
        <a:srgbClr val="0070C0"/>
      </a:hlink>
      <a:folHlink>
        <a:srgbClr val="7556A4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Banded Design Blue">
    <a:dk1>
      <a:srgbClr val="404040"/>
    </a:dk1>
    <a:lt1>
      <a:sysClr val="window" lastClr="FFFFFF"/>
    </a:lt1>
    <a:dk2>
      <a:srgbClr val="263050"/>
    </a:dk2>
    <a:lt2>
      <a:srgbClr val="E5E8E8"/>
    </a:lt2>
    <a:accent1>
      <a:srgbClr val="77B142"/>
    </a:accent1>
    <a:accent2>
      <a:srgbClr val="E3C01E"/>
    </a:accent2>
    <a:accent3>
      <a:srgbClr val="0070C0"/>
    </a:accent3>
    <a:accent4>
      <a:srgbClr val="7556A4"/>
    </a:accent4>
    <a:accent5>
      <a:srgbClr val="F08F1E"/>
    </a:accent5>
    <a:accent6>
      <a:srgbClr val="CB3E3A"/>
    </a:accent6>
    <a:hlink>
      <a:srgbClr val="0070C0"/>
    </a:hlink>
    <a:folHlink>
      <a:srgbClr val="7556A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Blue banded nature presentation with mountain sunrise photo (widescreen)</Template>
  <TotalTime>12021</TotalTime>
  <Words>1054</Words>
  <Application>Microsoft Office PowerPoint</Application>
  <PresentationFormat>Widescreen</PresentationFormat>
  <Paragraphs>160</Paragraphs>
  <Slides>11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Acherus Grotesque Black</vt:lpstr>
      <vt:lpstr>Arial</vt:lpstr>
      <vt:lpstr>Cascadia Code SemiBold</vt:lpstr>
      <vt:lpstr>Comic Sans MS</vt:lpstr>
      <vt:lpstr>Corbel</vt:lpstr>
      <vt:lpstr>Euphemia</vt:lpstr>
      <vt:lpstr>Gigi</vt:lpstr>
      <vt:lpstr>Symbol</vt:lpstr>
      <vt:lpstr>Banded Design Blue 16x9</vt:lpstr>
      <vt:lpstr>POLY Workshops</vt:lpstr>
      <vt:lpstr>2024 POLY Workshops</vt:lpstr>
      <vt:lpstr>2025 POLY Workshops</vt:lpstr>
      <vt:lpstr>2026 POLY Workshops</vt:lpstr>
      <vt:lpstr>POLY NGRPC National Graduate Research Polymer Conference</vt:lpstr>
      <vt:lpstr>2027 POLY Workshops</vt:lpstr>
      <vt:lpstr>FOR EXCOMM MEETING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POLY Workshops</dc:title>
  <dc:creator>Owner</dc:creator>
  <cp:lastModifiedBy>Black, Carlee</cp:lastModifiedBy>
  <cp:revision>183</cp:revision>
  <cp:lastPrinted>2022-11-10T14:16:31Z</cp:lastPrinted>
  <dcterms:created xsi:type="dcterms:W3CDTF">2020-08-10T23:54:55Z</dcterms:created>
  <dcterms:modified xsi:type="dcterms:W3CDTF">2025-08-16T21:13:19Z</dcterms:modified>
</cp:coreProperties>
</file>