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405" r:id="rId3"/>
    <p:sldId id="281" r:id="rId4"/>
    <p:sldId id="400" r:id="rId5"/>
    <p:sldId id="406" r:id="rId6"/>
    <p:sldId id="407" r:id="rId7"/>
    <p:sldId id="398" r:id="rId8"/>
    <p:sldId id="408" r:id="rId9"/>
    <p:sldId id="410" r:id="rId10"/>
    <p:sldId id="411" r:id="rId11"/>
    <p:sldId id="264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8" clrIdx="0"/>
  <p:cmAuthor id="2" name="Marc A Hillmyer" initials="MAH" lastIdx="5" clrIdx="1">
    <p:extLst>
      <p:ext uri="{19B8F6BF-5375-455C-9EA6-DF929625EA0E}">
        <p15:presenceInfo xmlns:p15="http://schemas.microsoft.com/office/powerpoint/2012/main" userId="Marc A Hillm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853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8885" autoAdjust="0"/>
  </p:normalViewPr>
  <p:slideViewPr>
    <p:cSldViewPr snapToGrid="0">
      <p:cViewPr varScale="1">
        <p:scale>
          <a:sx n="53" d="100"/>
          <a:sy n="53" d="100"/>
        </p:scale>
        <p:origin x="1488" y="29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ia Pristas" userId="e24c713ccd51327b" providerId="LiveId" clId="{EA0080CC-C53D-4FD4-A2AF-F85D42F0A762}"/>
    <pc:docChg chg="delSld modSld sldOrd">
      <pc:chgData name="Lesia Pristas" userId="e24c713ccd51327b" providerId="LiveId" clId="{EA0080CC-C53D-4FD4-A2AF-F85D42F0A762}" dt="2022-08-16T19:14:45.780" v="4" actId="47"/>
      <pc:docMkLst>
        <pc:docMk/>
      </pc:docMkLst>
      <pc:sldChg chg="del">
        <pc:chgData name="Lesia Pristas" userId="e24c713ccd51327b" providerId="LiveId" clId="{EA0080CC-C53D-4FD4-A2AF-F85D42F0A762}" dt="2022-08-16T19:14:45.780" v="4" actId="47"/>
        <pc:sldMkLst>
          <pc:docMk/>
          <pc:sldMk cId="1495955062" sldId="273"/>
        </pc:sldMkLst>
      </pc:sldChg>
      <pc:sldChg chg="modSp mod">
        <pc:chgData name="Lesia Pristas" userId="e24c713ccd51327b" providerId="LiveId" clId="{EA0080CC-C53D-4FD4-A2AF-F85D42F0A762}" dt="2022-08-16T19:13:23.515" v="1" actId="20577"/>
        <pc:sldMkLst>
          <pc:docMk/>
          <pc:sldMk cId="2268824407" sldId="281"/>
        </pc:sldMkLst>
        <pc:spChg chg="mod">
          <ac:chgData name="Lesia Pristas" userId="e24c713ccd51327b" providerId="LiveId" clId="{EA0080CC-C53D-4FD4-A2AF-F85D42F0A762}" dt="2022-08-16T19:13:23.515" v="1" actId="20577"/>
          <ac:spMkLst>
            <pc:docMk/>
            <pc:sldMk cId="2268824407" sldId="281"/>
            <ac:spMk id="14" creationId="{AD234FEB-336D-AA04-6E5D-6D6382341A98}"/>
          </ac:spMkLst>
        </pc:spChg>
      </pc:sldChg>
      <pc:sldChg chg="del">
        <pc:chgData name="Lesia Pristas" userId="e24c713ccd51327b" providerId="LiveId" clId="{EA0080CC-C53D-4FD4-A2AF-F85D42F0A762}" dt="2022-08-16T19:14:45.780" v="4" actId="47"/>
        <pc:sldMkLst>
          <pc:docMk/>
          <pc:sldMk cId="3630810007" sldId="374"/>
        </pc:sldMkLst>
      </pc:sldChg>
      <pc:sldChg chg="del">
        <pc:chgData name="Lesia Pristas" userId="e24c713ccd51327b" providerId="LiveId" clId="{EA0080CC-C53D-4FD4-A2AF-F85D42F0A762}" dt="2022-08-16T19:14:45.780" v="4" actId="47"/>
        <pc:sldMkLst>
          <pc:docMk/>
          <pc:sldMk cId="3238121455" sldId="387"/>
        </pc:sldMkLst>
      </pc:sldChg>
      <pc:sldChg chg="del">
        <pc:chgData name="Lesia Pristas" userId="e24c713ccd51327b" providerId="LiveId" clId="{EA0080CC-C53D-4FD4-A2AF-F85D42F0A762}" dt="2022-08-16T19:14:45.780" v="4" actId="47"/>
        <pc:sldMkLst>
          <pc:docMk/>
          <pc:sldMk cId="886063088" sldId="392"/>
        </pc:sldMkLst>
      </pc:sldChg>
      <pc:sldChg chg="del">
        <pc:chgData name="Lesia Pristas" userId="e24c713ccd51327b" providerId="LiveId" clId="{EA0080CC-C53D-4FD4-A2AF-F85D42F0A762}" dt="2022-08-16T19:14:45.780" v="4" actId="47"/>
        <pc:sldMkLst>
          <pc:docMk/>
          <pc:sldMk cId="3125877824" sldId="395"/>
        </pc:sldMkLst>
      </pc:sldChg>
      <pc:sldChg chg="del">
        <pc:chgData name="Lesia Pristas" userId="e24c713ccd51327b" providerId="LiveId" clId="{EA0080CC-C53D-4FD4-A2AF-F85D42F0A762}" dt="2022-08-16T19:14:45.780" v="4" actId="47"/>
        <pc:sldMkLst>
          <pc:docMk/>
          <pc:sldMk cId="2243167819" sldId="396"/>
        </pc:sldMkLst>
      </pc:sldChg>
      <pc:sldChg chg="del">
        <pc:chgData name="Lesia Pristas" userId="e24c713ccd51327b" providerId="LiveId" clId="{EA0080CC-C53D-4FD4-A2AF-F85D42F0A762}" dt="2022-08-16T19:14:45.780" v="4" actId="47"/>
        <pc:sldMkLst>
          <pc:docMk/>
          <pc:sldMk cId="862540883" sldId="397"/>
        </pc:sldMkLst>
      </pc:sldChg>
      <pc:sldChg chg="del">
        <pc:chgData name="Lesia Pristas" userId="e24c713ccd51327b" providerId="LiveId" clId="{EA0080CC-C53D-4FD4-A2AF-F85D42F0A762}" dt="2022-08-16T19:14:45.780" v="4" actId="47"/>
        <pc:sldMkLst>
          <pc:docMk/>
          <pc:sldMk cId="3815211639" sldId="399"/>
        </pc:sldMkLst>
      </pc:sldChg>
      <pc:sldChg chg="del">
        <pc:chgData name="Lesia Pristas" userId="e24c713ccd51327b" providerId="LiveId" clId="{EA0080CC-C53D-4FD4-A2AF-F85D42F0A762}" dt="2022-08-16T19:14:45.780" v="4" actId="47"/>
        <pc:sldMkLst>
          <pc:docMk/>
          <pc:sldMk cId="4268059284" sldId="401"/>
        </pc:sldMkLst>
      </pc:sldChg>
      <pc:sldChg chg="del ord">
        <pc:chgData name="Lesia Pristas" userId="e24c713ccd51327b" providerId="LiveId" clId="{EA0080CC-C53D-4FD4-A2AF-F85D42F0A762}" dt="2022-08-16T19:14:45.780" v="4" actId="47"/>
        <pc:sldMkLst>
          <pc:docMk/>
          <pc:sldMk cId="3926128673" sldId="403"/>
        </pc:sldMkLst>
      </pc:sldChg>
      <pc:sldChg chg="del">
        <pc:chgData name="Lesia Pristas" userId="e24c713ccd51327b" providerId="LiveId" clId="{EA0080CC-C53D-4FD4-A2AF-F85D42F0A762}" dt="2022-08-16T19:14:45.780" v="4" actId="47"/>
        <pc:sldMkLst>
          <pc:docMk/>
          <pc:sldMk cId="3870416791" sldId="4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8/16/2022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8/16/2022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16861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8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represents the slate of 2022 POLY workshops that are approved. For complete information, visit: </a:t>
            </a:r>
          </a:p>
          <a:p>
            <a:r>
              <a:rPr lang="en-US" dirty="0"/>
              <a:t>https://www.polyacs.net/workshops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One thing to discuss during the workshop committee is how smaller topical workshops struggle with the financial aspects of a hybrid event. Adding something like this to a 60 person workshop simply does not fit within a reasonable budget i.e. makes registration fees unreasonable. Consider a virtual piece post-meeting if needed.</a:t>
            </a:r>
          </a:p>
          <a:p>
            <a:endParaRPr lang="en-US" dirty="0"/>
          </a:p>
          <a:p>
            <a:r>
              <a:rPr lang="en-US" dirty="0"/>
              <a:t>As mentioned previously, we are on-point regarding registrations/budget/topics. We hope for the same in the fall; however, the new variant may impact numbers.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7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represents the slate of 2023 POLY workshops that are approved i.e. rescheduled from previous years due to Covid-19. For complete information, visit: </a:t>
            </a:r>
          </a:p>
          <a:p>
            <a:r>
              <a:rPr lang="en-US" dirty="0"/>
              <a:t>https://www.polyacs.net/workshops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41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2021, the POLY workshop committee reached out to 10 potential workshop groups (both previous and new) based on topics of interest in the field. Of those, 4 submitted a workshop proposal for this cycle. The committee approved all submissions and ask that POLY Exec review and approve them. They are ___ (above)</a:t>
            </a:r>
          </a:p>
          <a:p>
            <a:endParaRPr lang="en-US" dirty="0"/>
          </a:p>
          <a:p>
            <a:r>
              <a:rPr lang="en-US" dirty="0"/>
              <a:t>Following is a complete list of organizers the committee reached out to:</a:t>
            </a:r>
          </a:p>
          <a:p>
            <a:endParaRPr lang="en-US" dirty="0"/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Polymer Peptoids, Laura Stratton (PCI) and Richard Hoogenboom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Defense Applications/Structure-Property Measurements, Aaron Forster (NIST)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Polymers in Data Science, Kate Beers (NIST), Brad Olsen (MIT)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Entrepreneurship…, Craig Hawker (UCSB), Geoff Coates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Polymer Composites and High Performance/ combine possibly with Manufacturing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Polymers/Additives/Machine learning, Sarah Morgan (Uiv So. Miss), Jena McCullum (Univ Colorado, Colorado Springs)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AI/ML driven Continuous Flow Chemistry Polymerizations, Gobet Advincula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Next Generation/Smart Materials, Johan Foster and Erik Berda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Microplastics, Kate Beers (NIST), Rob Mathers (PSU), Kensington (sp),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Membranes i.e. Water Purification, Abhishek Roy (NREL), Mike Hickner (PSU)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Cir. Economy in Polymers, Brett Helms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late 2021 and early 22 workshops have all expressed an interest in repeating so collecting of submission will start soon.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15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59935">
              <a:defRPr/>
            </a:pPr>
            <a:r>
              <a:rPr lang="en-US" dirty="0"/>
              <a:t>In 2021, POLY rebroadcast the Catalysts in Polymers webshop and offered a live and rebroadcast of Stimulus-Responsive Polymers.</a:t>
            </a:r>
          </a:p>
          <a:p>
            <a:pPr defTabSz="1259935">
              <a:defRPr/>
            </a:pPr>
            <a:endParaRPr lang="en-US" dirty="0"/>
          </a:p>
          <a:p>
            <a:pPr defTabSz="1259935">
              <a:defRPr/>
            </a:pPr>
            <a:r>
              <a:rPr lang="en-US" dirty="0"/>
              <a:t>Catalyst:</a:t>
            </a:r>
          </a:p>
          <a:p>
            <a:r>
              <a:rPr lang="en-US" sz="2400" b="1" dirty="0">
                <a:solidFill>
                  <a:srgbClr val="598531"/>
                </a:solidFill>
              </a:rPr>
              <a:t>October 2020 - Live</a:t>
            </a:r>
          </a:p>
          <a:p>
            <a:r>
              <a:rPr lang="en-US" sz="2400" dirty="0"/>
              <a:t>- 77 attendees for live session</a:t>
            </a:r>
          </a:p>
          <a:p>
            <a:pPr marL="684213" indent="-342900">
              <a:buFontTx/>
              <a:buChar char="-"/>
            </a:pPr>
            <a:r>
              <a:rPr lang="en-US" sz="2400" dirty="0"/>
              <a:t>Of those </a:t>
            </a:r>
            <a:r>
              <a:rPr lang="en-US" sz="2400" b="1" dirty="0"/>
              <a:t>24 paid </a:t>
            </a:r>
            <a:r>
              <a:rPr lang="en-US" sz="2400" dirty="0"/>
              <a:t>(REMEMBER: offered 10 per registration for access)</a:t>
            </a:r>
          </a:p>
          <a:p>
            <a:r>
              <a:rPr lang="en-US" sz="2400" b="1" dirty="0">
                <a:solidFill>
                  <a:srgbClr val="598531"/>
                </a:solidFill>
              </a:rPr>
              <a:t>February 2021 – On-Demand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22 paid </a:t>
            </a:r>
            <a:r>
              <a:rPr lang="en-US" sz="2400" dirty="0"/>
              <a:t>on-demand attendees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97 on-demand views</a:t>
            </a:r>
          </a:p>
          <a:p>
            <a:pPr marL="0" lvl="0" indent="0">
              <a:buFontTx/>
              <a:buNone/>
            </a:pPr>
            <a:endParaRPr lang="en-US" sz="2400" dirty="0"/>
          </a:p>
          <a:p>
            <a:pPr marL="0" lvl="0" indent="0">
              <a:buFontTx/>
              <a:buNone/>
            </a:pPr>
            <a:r>
              <a:rPr lang="en-US" sz="2400" dirty="0"/>
              <a:t>Stimulus</a:t>
            </a:r>
          </a:p>
          <a:p>
            <a:r>
              <a:rPr lang="en-US" sz="2400" b="1" dirty="0">
                <a:solidFill>
                  <a:srgbClr val="598531"/>
                </a:solidFill>
              </a:rPr>
              <a:t>April 2021 - Live</a:t>
            </a:r>
          </a:p>
          <a:p>
            <a:r>
              <a:rPr lang="en-US" sz="2400" dirty="0"/>
              <a:t>- 116 attendees for live session</a:t>
            </a:r>
          </a:p>
          <a:p>
            <a:pPr marL="684213" indent="-342900">
              <a:buFontTx/>
              <a:buChar char="-"/>
            </a:pPr>
            <a:r>
              <a:rPr lang="en-US" sz="2400" dirty="0"/>
              <a:t>Of those </a:t>
            </a:r>
            <a:r>
              <a:rPr lang="en-US" sz="2400" b="1" dirty="0"/>
              <a:t>23 paid </a:t>
            </a:r>
            <a:r>
              <a:rPr lang="en-US" sz="2400" dirty="0"/>
              <a:t>(offered 10 per registration for access)</a:t>
            </a:r>
          </a:p>
          <a:p>
            <a:r>
              <a:rPr lang="en-US" sz="2400" b="1" dirty="0">
                <a:solidFill>
                  <a:srgbClr val="598531"/>
                </a:solidFill>
              </a:rPr>
              <a:t>October 2021 – On-Demand</a:t>
            </a:r>
          </a:p>
          <a:p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b="1" dirty="0">
                <a:solidFill>
                  <a:schemeClr val="tx1"/>
                </a:solidFill>
              </a:rPr>
              <a:t>19 paid </a:t>
            </a:r>
            <a:r>
              <a:rPr lang="en-US" sz="2400" dirty="0">
                <a:solidFill>
                  <a:schemeClr val="tx1"/>
                </a:solidFill>
              </a:rPr>
              <a:t>on-demand attendees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 - 93 on-demand views</a:t>
            </a:r>
          </a:p>
          <a:p>
            <a:pPr marL="0" lvl="0" indent="0">
              <a:buFontTx/>
              <a:buNone/>
            </a:pPr>
            <a:endParaRPr lang="en-US" sz="2400" dirty="0"/>
          </a:p>
          <a:p>
            <a:pPr defTabSz="125993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0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workshop committee </a:t>
            </a:r>
            <a:r>
              <a:rPr lang="en-US" sz="1200" dirty="0"/>
              <a:t>reviews proposals biennially to select a hosting university for the </a:t>
            </a:r>
            <a:r>
              <a:rPr lang="en-US" sz="1200" dirty="0">
                <a:ln w="0"/>
              </a:rPr>
              <a:t>National Graduate Research Polymer Conference (NGRPC)</a:t>
            </a:r>
            <a:r>
              <a:rPr lang="en-US" sz="1200" dirty="0"/>
              <a:t> . Since the 2020 installment was postponed until 2021, the cycle is now shifted to 2023.  For more information regarding Virginia Tech virtual conference, visit the fall POLY newsletter. They did a great job incorporating an avatar-based platform called gather-town.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POLY selects the hosting university, and sponsors the event through regional meeting funds and IAB.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POLY Exec approves committee recommendations.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We had 2 proposals submissions and the committee is recommending ____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FYI:  The committee invited previous submitters: </a:t>
            </a:r>
            <a:r>
              <a:rPr lang="en-US" dirty="0">
                <a:effectLst/>
              </a:rPr>
              <a:t>Georgia Tech, Michigan, NC State and send general notices to the POLY Membership.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simplify the proposal process for the organizers and to ensure that requests honor POLY desire for equity, diversity and include, a fillable application form was developed in 2021. The applications you are reviewing are using this new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47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33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850"/>
          <a:stretch/>
        </p:blipFill>
        <p:spPr>
          <a:xfrm>
            <a:off x="1555653" y="-41893"/>
            <a:ext cx="8437742" cy="47341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vectors/check-mark-tick-choice-symbol-yes-304214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520593"/>
            <a:ext cx="9144002" cy="1143000"/>
          </a:xfrm>
        </p:spPr>
        <p:txBody>
          <a:bodyPr/>
          <a:lstStyle/>
          <a:p>
            <a:r>
              <a:rPr lang="en-US" dirty="0"/>
              <a:t>POLY Workshops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0" y="5746719"/>
            <a:ext cx="11856573" cy="7620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Marc Hillmyer: Workshop Chair</a:t>
            </a:r>
          </a:p>
          <a:p>
            <a:endParaRPr lang="en-US" dirty="0"/>
          </a:p>
          <a:p>
            <a:r>
              <a:rPr lang="en-US" dirty="0"/>
              <a:t>Committee:  Gobet Advincula, Elizabeth Elacqua, Mike Hickner, Joe Mabry, Jena McCollum, Rakesh Nambiar, and Yongping Zha</a:t>
            </a:r>
          </a:p>
        </p:txBody>
      </p:sp>
      <p:pic>
        <p:nvPicPr>
          <p:cNvPr id="5" name="Picture 4" descr="A person holding a computer&#10;&#10;Description automatically generated">
            <a:extLst>
              <a:ext uri="{FF2B5EF4-FFF2-40B4-BE49-F238E27FC236}">
                <a16:creationId xmlns:a16="http://schemas.microsoft.com/office/drawing/2014/main" id="{1D4E4401-BBDD-4922-ABCE-4E3CB58B7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8833" y="2260843"/>
            <a:ext cx="4314127" cy="2875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8AA0-9879-4032-929E-661351A4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32" y="198419"/>
            <a:ext cx="10422542" cy="569286"/>
          </a:xfrm>
        </p:spPr>
        <p:txBody>
          <a:bodyPr>
            <a:normAutofit/>
          </a:bodyPr>
          <a:lstStyle/>
          <a:p>
            <a:r>
              <a:rPr lang="en-US" dirty="0"/>
              <a:t>FYI: New proposal forms created by committee in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DF6E6-63FE-4B35-AC3C-40B2CD5A7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53EF8663-51C4-4B5C-86FD-922CA7201B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r="7199" b="9294"/>
          <a:stretch/>
        </p:blipFill>
        <p:spPr>
          <a:xfrm>
            <a:off x="118534" y="767705"/>
            <a:ext cx="3950991" cy="5341482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CFADFD73-0D64-4CF1-B307-A03F8D03C7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2540" r="6824" b="9133"/>
          <a:stretch/>
        </p:blipFill>
        <p:spPr>
          <a:xfrm>
            <a:off x="7950189" y="767704"/>
            <a:ext cx="3990545" cy="5341482"/>
          </a:xfrm>
          <a:prstGeom prst="rect">
            <a:avLst/>
          </a:prstGeom>
        </p:spPr>
      </p:pic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C9B38198-85BC-4DCD-8C52-A2ADE773E3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" t="3280" r="6825" b="6993"/>
          <a:stretch/>
        </p:blipFill>
        <p:spPr>
          <a:xfrm>
            <a:off x="3999199" y="767706"/>
            <a:ext cx="3950991" cy="532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1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9513" y="4742124"/>
            <a:ext cx="3862574" cy="701964"/>
          </a:xfrm>
        </p:spPr>
        <p:txBody>
          <a:bodyPr>
            <a:normAutofit/>
          </a:bodyPr>
          <a:lstStyle/>
          <a:p>
            <a:pPr algn="r"/>
            <a:r>
              <a:rPr lang="en-US" sz="4400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71A8E3-ADD6-4B59-84FB-5659BB5F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11</a:t>
            </a:fld>
            <a:endParaRPr lang="en-US" dirty="0"/>
          </a:p>
        </p:txBody>
      </p:sp>
      <p:pic>
        <p:nvPicPr>
          <p:cNvPr id="12" name="Picture Placeholder 11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F6EDF1C2-6158-447F-BF84-C1F2FE8880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6" r="174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FDB6EC-02AA-4498-A48C-FB45FC33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In-Person workshops</a:t>
            </a:r>
          </a:p>
        </p:txBody>
      </p:sp>
      <p:pic>
        <p:nvPicPr>
          <p:cNvPr id="8" name="Picture Placeholder 7" descr="A group of people standing in a 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2919C2F2-70D2-402B-A5E6-16A45927E1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6284" r="10000" b="31002"/>
          <a:stretch/>
        </p:blipFill>
        <p:spPr>
          <a:xfrm>
            <a:off x="0" y="2488366"/>
            <a:ext cx="7315200" cy="224352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A06D0-B775-4202-937E-103A22DD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241620" y="5852191"/>
            <a:ext cx="2978682" cy="693394"/>
          </a:xfrm>
        </p:spPr>
        <p:txBody>
          <a:bodyPr/>
          <a:lstStyle/>
          <a:p>
            <a:r>
              <a:rPr lang="en-US" b="1" dirty="0"/>
              <a:t>2022 approved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7B718-9B9A-4C6F-9064-5BBB2787243E}"/>
              </a:ext>
            </a:extLst>
          </p:cNvPr>
          <p:cNvSpPr txBox="1"/>
          <p:nvPr/>
        </p:nvSpPr>
        <p:spPr>
          <a:xfrm>
            <a:off x="1237459" y="335012"/>
            <a:ext cx="8672482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Polymer Colloids (19 – 22 Feb 2022)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Wei Gao (Dow), </a:t>
            </a:r>
            <a:r>
              <a:rPr lang="en-US" sz="2000" b="1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 John Tsavalas (UMH)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Polymers for Fuel Cells, Energy Storage, and Conversation (15 – 18 May 2022)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Brian Benicewicz (Univ. SC), Tom Zawodzinski (UTK), Mike Hickner (Penn St.)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kern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1400" dirty="0">
                <a:solidFill>
                  <a:srgbClr val="000000"/>
                </a:solidFill>
              </a:rPr>
              <a:t>Fire and Polymers (5-8 June 2022)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kern="1400" dirty="0">
                <a:solidFill>
                  <a:schemeClr val="accent1">
                    <a:lumMod val="75000"/>
                  </a:schemeClr>
                </a:solidFill>
              </a:rPr>
              <a:t>Jaime Grunlan (Texas A&amp;M), Alexander Morgan (U. Dayton Res. Inst.)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kern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1400" dirty="0">
                <a:solidFill>
                  <a:srgbClr val="000000"/>
                </a:solidFill>
              </a:rPr>
              <a:t>Advances in Polyolefins (18 – 21 Sept 2022)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kern="1400" dirty="0">
                <a:solidFill>
                  <a:schemeClr val="accent1">
                    <a:lumMod val="75000"/>
                  </a:schemeClr>
                </a:solidFill>
              </a:rPr>
              <a:t>Jerzy Klosin (Dow), Rick Register (Princeton), Ken Wagener (U. FL), Pal Arjunan (Eureka-GlobalChem), Joao Soares (U. Alberta)</a:t>
            </a:r>
          </a:p>
          <a:p>
            <a:pPr lvl="1"/>
            <a:endParaRPr lang="en-US" sz="2000" b="1" kern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1400" dirty="0">
                <a:solidFill>
                  <a:srgbClr val="000000"/>
                </a:solidFill>
              </a:rPr>
              <a:t>Polymers and Nanotechnology (16 – 19 Oct 2022)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kern="1400" dirty="0">
                <a:solidFill>
                  <a:schemeClr val="accent1">
                    <a:lumMod val="75000"/>
                  </a:schemeClr>
                </a:solidFill>
              </a:rPr>
              <a:t>Rick Laine (UM), Jaime Grunlan (Texas A&amp;M)</a:t>
            </a:r>
          </a:p>
          <a:p>
            <a:pPr lvl="1"/>
            <a:endParaRPr lang="en-US" sz="2000" b="1" kern="14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kern="1400" dirty="0">
                <a:solidFill>
                  <a:srgbClr val="000000"/>
                </a:solidFill>
              </a:rPr>
              <a:t>Polymers in Medicine and Biology (23 – 26 Oct 2022)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kern="1400" dirty="0">
                <a:solidFill>
                  <a:schemeClr val="accent1">
                    <a:lumMod val="75000"/>
                  </a:schemeClr>
                </a:solidFill>
              </a:rPr>
              <a:t>Theresa Reineke (UMN), Buddy Ratner (Univ. Washington)</a:t>
            </a:r>
          </a:p>
          <a:p>
            <a:endParaRPr lang="en-US" b="1" i="1" kern="1400" dirty="0">
              <a:solidFill>
                <a:srgbClr val="000000"/>
              </a:solidFill>
            </a:endParaRPr>
          </a:p>
          <a:p>
            <a:endParaRPr lang="en-US" b="1" i="1" kern="1400" dirty="0">
              <a:solidFill>
                <a:srgbClr val="000000"/>
              </a:solidFill>
            </a:endParaRPr>
          </a:p>
          <a:p>
            <a:endParaRPr lang="en-US" b="1" i="1" kern="1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441D33-72F3-4A6F-B69D-EFB686D4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CEF158C-6C69-4BC9-811C-A538A3541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6439" y="21173"/>
            <a:ext cx="824247" cy="9887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178728-38A1-4015-B5FB-1D6A70C3770D}"/>
              </a:ext>
            </a:extLst>
          </p:cNvPr>
          <p:cNvSpPr txBox="1"/>
          <p:nvPr/>
        </p:nvSpPr>
        <p:spPr>
          <a:xfrm>
            <a:off x="9733991" y="97130"/>
            <a:ext cx="2441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Hybrid experience</a:t>
            </a:r>
          </a:p>
          <a:p>
            <a:r>
              <a:rPr lang="en-US" b="1" dirty="0"/>
              <a:t>28 on site attendees </a:t>
            </a:r>
          </a:p>
          <a:p>
            <a:r>
              <a:rPr lang="en-US" b="1" dirty="0"/>
              <a:t> 23 virtual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DCB075F-BD3C-914A-F015-88F84CFAE4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6439" y="1200669"/>
            <a:ext cx="824247" cy="988787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A825666-DB7A-754F-2451-24EC7C395D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3212" y="2590803"/>
            <a:ext cx="824247" cy="9887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D7176E-1858-1E61-36C8-5650B4A89046}"/>
              </a:ext>
            </a:extLst>
          </p:cNvPr>
          <p:cNvSpPr txBox="1"/>
          <p:nvPr/>
        </p:nvSpPr>
        <p:spPr>
          <a:xfrm>
            <a:off x="9733991" y="1258342"/>
            <a:ext cx="225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82 on site attendees </a:t>
            </a:r>
          </a:p>
          <a:p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2DC03D-D770-ED04-FDD1-7B2A24E52B55}"/>
              </a:ext>
            </a:extLst>
          </p:cNvPr>
          <p:cNvSpPr txBox="1"/>
          <p:nvPr/>
        </p:nvSpPr>
        <p:spPr>
          <a:xfrm>
            <a:off x="9821966" y="3006464"/>
            <a:ext cx="225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88 on site attendees </a:t>
            </a:r>
          </a:p>
          <a:p>
            <a:endParaRPr 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234FEB-336D-AA04-6E5D-6D6382341A98}"/>
              </a:ext>
            </a:extLst>
          </p:cNvPr>
          <p:cNvSpPr txBox="1"/>
          <p:nvPr/>
        </p:nvSpPr>
        <p:spPr>
          <a:xfrm>
            <a:off x="9865508" y="3973443"/>
            <a:ext cx="2259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75 </a:t>
            </a:r>
            <a:r>
              <a:rPr lang="en-US" b="1" dirty="0"/>
              <a:t>to date on site attendees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88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8">
            <a:extLst>
              <a:ext uri="{FF2B5EF4-FFF2-40B4-BE49-F238E27FC236}">
                <a16:creationId xmlns:a16="http://schemas.microsoft.com/office/drawing/2014/main" id="{6E5B5C1D-FA8B-4ED6-93BC-03F45FDA629A}"/>
              </a:ext>
            </a:extLst>
          </p:cNvPr>
          <p:cNvSpPr>
            <a:spLocks noChangeAspect="1"/>
          </p:cNvSpPr>
          <p:nvPr/>
        </p:nvSpPr>
        <p:spPr>
          <a:xfrm>
            <a:off x="668984" y="254923"/>
            <a:ext cx="702664" cy="693394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54689" y="-285107"/>
            <a:ext cx="6354976" cy="1233424"/>
          </a:xfrm>
        </p:spPr>
        <p:txBody>
          <a:bodyPr/>
          <a:lstStyle/>
          <a:p>
            <a:r>
              <a:rPr lang="en-US" b="1" dirty="0"/>
              <a:t>2023 approved/rescheduled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7B718-9B9A-4C6F-9064-5BBB2787243E}"/>
              </a:ext>
            </a:extLst>
          </p:cNvPr>
          <p:cNvSpPr txBox="1"/>
          <p:nvPr/>
        </p:nvSpPr>
        <p:spPr>
          <a:xfrm>
            <a:off x="1687979" y="1446292"/>
            <a:ext cx="9648156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Fluoropolymer (17 – 22 June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Scott Iacono (USAF Academy), Bruno Amaduri (CNRS), Jena McCullum (U Colorado, Colorado Springs)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Sustainable Polymers (15 – 18 October 2023)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Marc Hillmyer (UMN), Thomas Epps (U. Delaware), Megan Robertson (U. Houston)</a:t>
            </a:r>
          </a:p>
          <a:p>
            <a:pPr lvl="1"/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2023 Polymers in Data Science ( TBD)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598531"/>
                </a:solidFill>
                <a:effectLst/>
              </a:rPr>
              <a:t>Kate Beers (NIST), Brad Olsen (MIT), </a:t>
            </a:r>
            <a:r>
              <a:rPr lang="en-US" sz="2000" b="1" dirty="0">
                <a:solidFill>
                  <a:srgbClr val="598531"/>
                </a:solidFill>
                <a:effectLst/>
              </a:rPr>
              <a:t>Debra Audus (NIST)</a:t>
            </a:r>
            <a:endParaRPr lang="de-DE" sz="2000" b="1" dirty="0">
              <a:solidFill>
                <a:srgbClr val="598531"/>
              </a:solidFill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effectLst/>
              </a:rPr>
              <a:t>2023 Controlled Radical Polymerization (November 12 – 15, 2023)</a:t>
            </a:r>
          </a:p>
          <a:p>
            <a:pPr marL="800100" indent="-342900" algn="l" fontAlgn="base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598531"/>
                </a:solidFill>
                <a:effectLst/>
              </a:rPr>
              <a:t>Kris Matyjaszewski (Carnegie Mellon University), ​Nick Tsarevsky (Southern Methodist University), ​Haifeng Gao (University of Notre Dame), Brent Sumerlin (University of Florida)</a:t>
            </a:r>
          </a:p>
          <a:p>
            <a:pPr lvl="1"/>
            <a:endParaRPr lang="en-US" sz="2000" b="1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kern="1400" dirty="0">
              <a:solidFill>
                <a:srgbClr val="000000"/>
              </a:solidFill>
            </a:endParaRPr>
          </a:p>
          <a:p>
            <a:endParaRPr lang="en-US" b="1" i="1" kern="1400" dirty="0">
              <a:solidFill>
                <a:srgbClr val="000000"/>
              </a:solidFill>
            </a:endParaRPr>
          </a:p>
          <a:p>
            <a:endParaRPr lang="en-US" b="1" i="1" kern="1400" dirty="0">
              <a:solidFill>
                <a:srgbClr val="000000"/>
              </a:solidFill>
            </a:endParaRPr>
          </a:p>
          <a:p>
            <a:endParaRPr lang="en-US" b="1" i="1" kern="1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441D33-72F3-4A6F-B69D-EFB686D4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8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AF1C4-09EE-475B-9664-46D5730E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Freeform: Shape 18">
            <a:extLst>
              <a:ext uri="{FF2B5EF4-FFF2-40B4-BE49-F238E27FC236}">
                <a16:creationId xmlns:a16="http://schemas.microsoft.com/office/drawing/2014/main" id="{39E16C42-7A09-4C18-8DB4-31E9D62ACDCC}"/>
              </a:ext>
            </a:extLst>
          </p:cNvPr>
          <p:cNvSpPr>
            <a:spLocks noChangeAspect="1"/>
          </p:cNvSpPr>
          <p:nvPr/>
        </p:nvSpPr>
        <p:spPr>
          <a:xfrm>
            <a:off x="668984" y="254923"/>
            <a:ext cx="702664" cy="693394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0FF9E9-00C4-4A84-ACB2-A2E2E756B27A}"/>
              </a:ext>
            </a:extLst>
          </p:cNvPr>
          <p:cNvSpPr txBox="1">
            <a:spLocks/>
          </p:cNvSpPr>
          <p:nvPr/>
        </p:nvSpPr>
        <p:spPr>
          <a:xfrm>
            <a:off x="954689" y="-285107"/>
            <a:ext cx="10839604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2024 Workshops, cont’d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EE052DF-3F95-40A6-8B9E-22600433C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61688"/>
              </p:ext>
            </p:extLst>
          </p:nvPr>
        </p:nvGraphicFramePr>
        <p:xfrm>
          <a:off x="437456" y="2326155"/>
          <a:ext cx="11134164" cy="2205690"/>
        </p:xfrm>
        <a:graphic>
          <a:graphicData uri="http://schemas.openxmlformats.org/drawingml/2006/table">
            <a:tbl>
              <a:tblPr/>
              <a:tblGrid>
                <a:gridCol w="4909399">
                  <a:extLst>
                    <a:ext uri="{9D8B030D-6E8A-4147-A177-3AD203B41FA5}">
                      <a16:colId xmlns:a16="http://schemas.microsoft.com/office/drawing/2014/main" val="2649726799"/>
                    </a:ext>
                  </a:extLst>
                </a:gridCol>
                <a:gridCol w="6224765">
                  <a:extLst>
                    <a:ext uri="{9D8B030D-6E8A-4147-A177-3AD203B41FA5}">
                      <a16:colId xmlns:a16="http://schemas.microsoft.com/office/drawing/2014/main" val="4161737166"/>
                    </a:ext>
                  </a:extLst>
                </a:gridCol>
              </a:tblGrid>
              <a:tr h="2022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1" u="none" dirty="0">
                          <a:solidFill>
                            <a:srgbClr val="598531"/>
                          </a:solidFill>
                          <a:effectLst/>
                        </a:rPr>
                        <a:t>Workshop Topics</a:t>
                      </a:r>
                    </a:p>
                  </a:txBody>
                  <a:tcPr marL="2782" marR="2782" marT="1855" marB="1855" anchor="ctr">
                    <a:lnL w="423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1" u="none" dirty="0">
                          <a:solidFill>
                            <a:srgbClr val="598531"/>
                          </a:solidFill>
                          <a:effectLst/>
                        </a:rPr>
                        <a:t>Organizers</a:t>
                      </a:r>
                    </a:p>
                  </a:txBody>
                  <a:tcPr marL="2782" marR="2782" marT="1855" marB="1855" anchor="ctr">
                    <a:lnL w="423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631883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dirty="0">
                          <a:effectLst/>
                        </a:rPr>
                        <a:t>2024 Advancing Protection Through Materials Design</a:t>
                      </a:r>
                    </a:p>
                  </a:txBody>
                  <a:tcPr marL="2782" marR="2782" marT="1855" marB="1855" anchor="ctr">
                    <a:lnL w="423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dirty="0">
                          <a:effectLst/>
                        </a:rPr>
                        <a:t>Aaron Forster (NIST), Joseph M. Dennis  (Army Research Laboratory), Amanda L. Forster (NIST) </a:t>
                      </a:r>
                    </a:p>
                    <a:p>
                      <a:pPr algn="l" rtl="0" fontAlgn="b"/>
                      <a:r>
                        <a:rPr lang="en-US" sz="1800" b="0" dirty="0">
                          <a:effectLst/>
                        </a:rPr>
                        <a:t>Plan to recruit for organization: Vicky Nguyen (Johns Hopkins University), Leslie Lamberson (Colorado School of Mines)</a:t>
                      </a:r>
                    </a:p>
                  </a:txBody>
                  <a:tcPr marL="2782" marR="2782" marT="1855" marB="1855" anchor="ctr">
                    <a:lnL w="423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15155"/>
                  </a:ext>
                </a:extLst>
              </a:tr>
              <a:tr h="2022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2024 Polymer Upcycling and Circularity </a:t>
                      </a:r>
                      <a:endParaRPr lang="en-US" sz="1800" b="1" dirty="0">
                        <a:effectLst/>
                      </a:endParaRPr>
                    </a:p>
                  </a:txBody>
                  <a:tcPr marL="2782" marR="2782" marT="1855" marB="1855" anchor="ctr">
                    <a:lnL w="423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0" dirty="0">
                          <a:effectLst/>
                        </a:rPr>
                        <a:t>Brett Helms (LBL)</a:t>
                      </a:r>
                    </a:p>
                    <a:p>
                      <a:pPr algn="l" rtl="0" fontAlgn="b"/>
                      <a:r>
                        <a:rPr lang="en-US" sz="1800" b="0" dirty="0">
                          <a:effectLst/>
                        </a:rPr>
                        <a:t>Plan to recruit for organization: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LaShanda Korley, (University of Delaware), Kat Knauer (NREL)</a:t>
                      </a:r>
                      <a:endParaRPr lang="en-US" sz="1800" b="0" dirty="0">
                        <a:effectLst/>
                      </a:endParaRPr>
                    </a:p>
                  </a:txBody>
                  <a:tcPr marL="2782" marR="2782" marT="1855" marB="1855" anchor="ctr">
                    <a:lnL w="423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909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2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FDB6EC-02AA-4498-A48C-FB45FC33F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324" y="2151937"/>
            <a:ext cx="3758613" cy="1993392"/>
          </a:xfrm>
        </p:spPr>
        <p:txBody>
          <a:bodyPr/>
          <a:lstStyle/>
          <a:p>
            <a:r>
              <a:rPr lang="en-US" dirty="0"/>
              <a:t>Virtual workshops (POLY Webshops)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A06D0-B775-4202-937E-103A22DD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Placeholder 6" descr="A picture containing text, electronics, person, computer&#10;&#10;Description automatically generated">
            <a:extLst>
              <a:ext uri="{FF2B5EF4-FFF2-40B4-BE49-F238E27FC236}">
                <a16:creationId xmlns:a16="http://schemas.microsoft.com/office/drawing/2014/main" id="{71815BDF-CA17-4E4B-B1D3-AD8D770B50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r="14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542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18">
            <a:extLst>
              <a:ext uri="{FF2B5EF4-FFF2-40B4-BE49-F238E27FC236}">
                <a16:creationId xmlns:a16="http://schemas.microsoft.com/office/drawing/2014/main" id="{C80CC591-EE43-468A-B93F-7FC8B5038717}"/>
              </a:ext>
            </a:extLst>
          </p:cNvPr>
          <p:cNvSpPr>
            <a:spLocks noChangeAspect="1"/>
          </p:cNvSpPr>
          <p:nvPr/>
        </p:nvSpPr>
        <p:spPr>
          <a:xfrm>
            <a:off x="9247646" y="3564066"/>
            <a:ext cx="702664" cy="693394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18">
            <a:extLst>
              <a:ext uri="{FF2B5EF4-FFF2-40B4-BE49-F238E27FC236}">
                <a16:creationId xmlns:a16="http://schemas.microsoft.com/office/drawing/2014/main" id="{B84E6324-2F89-4393-A2C3-58A9709E2A6D}"/>
              </a:ext>
            </a:extLst>
          </p:cNvPr>
          <p:cNvSpPr>
            <a:spLocks noChangeAspect="1"/>
          </p:cNvSpPr>
          <p:nvPr/>
        </p:nvSpPr>
        <p:spPr>
          <a:xfrm>
            <a:off x="9247646" y="1459810"/>
            <a:ext cx="702664" cy="693394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Freeform: Shape 18">
            <a:extLst>
              <a:ext uri="{FF2B5EF4-FFF2-40B4-BE49-F238E27FC236}">
                <a16:creationId xmlns:a16="http://schemas.microsoft.com/office/drawing/2014/main" id="{BB366C68-AA26-4445-A53F-1C9D3ED45086}"/>
              </a:ext>
            </a:extLst>
          </p:cNvPr>
          <p:cNvSpPr>
            <a:spLocks noChangeAspect="1"/>
          </p:cNvSpPr>
          <p:nvPr/>
        </p:nvSpPr>
        <p:spPr>
          <a:xfrm>
            <a:off x="4584461" y="1459810"/>
            <a:ext cx="702664" cy="693394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88F15A-94CE-4D43-9738-C0D8410DD997}"/>
              </a:ext>
            </a:extLst>
          </p:cNvPr>
          <p:cNvSpPr/>
          <p:nvPr/>
        </p:nvSpPr>
        <p:spPr>
          <a:xfrm>
            <a:off x="180867" y="2887802"/>
            <a:ext cx="33373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en-US" sz="2800" b="1" i="0" dirty="0">
                <a:effectLst/>
              </a:rPr>
              <a:t>Stimulus-Responsive Polymers and Liquid Crystal Elastomers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6387" y="-52720"/>
            <a:ext cx="5216384" cy="1070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Webshops in 2021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4E8B18-69C5-46FB-9F9C-24B3E783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FF43B6-8645-4835-BC6E-20932DE8423B}"/>
              </a:ext>
            </a:extLst>
          </p:cNvPr>
          <p:cNvSpPr/>
          <p:nvPr/>
        </p:nvSpPr>
        <p:spPr>
          <a:xfrm>
            <a:off x="205992" y="1214965"/>
            <a:ext cx="2374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Catalysts in Polymers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22AF7-B736-457A-9F13-35DCE3AD3EF0}"/>
              </a:ext>
            </a:extLst>
          </p:cNvPr>
          <p:cNvSpPr txBox="1"/>
          <p:nvPr/>
        </p:nvSpPr>
        <p:spPr>
          <a:xfrm>
            <a:off x="10807117" y="3310598"/>
            <a:ext cx="1500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POLY IAB sponsored speaker honoraria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70B65-AAC6-46C9-9DF3-D7DAF4CE8EA7}"/>
              </a:ext>
            </a:extLst>
          </p:cNvPr>
          <p:cNvSpPr txBox="1"/>
          <p:nvPr/>
        </p:nvSpPr>
        <p:spPr>
          <a:xfrm>
            <a:off x="8582491" y="1266369"/>
            <a:ext cx="2032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98531"/>
                </a:solidFill>
              </a:rPr>
              <a:t>Net income </a:t>
            </a:r>
          </a:p>
          <a:p>
            <a:pPr algn="ctr"/>
            <a:r>
              <a:rPr lang="en-US" sz="2800" b="1" dirty="0"/>
              <a:t>+875.99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9C8B0A-5FBE-4F22-859E-FF430504BE48}"/>
              </a:ext>
            </a:extLst>
          </p:cNvPr>
          <p:cNvSpPr txBox="1"/>
          <p:nvPr/>
        </p:nvSpPr>
        <p:spPr>
          <a:xfrm>
            <a:off x="8732977" y="3388738"/>
            <a:ext cx="2238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598531"/>
                </a:solidFill>
              </a:rPr>
              <a:t>Net income </a:t>
            </a:r>
          </a:p>
          <a:p>
            <a:r>
              <a:rPr lang="en-US" sz="2800" b="1" dirty="0"/>
              <a:t>+3,128.00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152A316-C55E-4226-82EC-24066A4E41DB}"/>
              </a:ext>
            </a:extLst>
          </p:cNvPr>
          <p:cNvSpPr/>
          <p:nvPr/>
        </p:nvSpPr>
        <p:spPr>
          <a:xfrm>
            <a:off x="390799" y="5093046"/>
            <a:ext cx="567222" cy="86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18">
            <a:extLst>
              <a:ext uri="{FF2B5EF4-FFF2-40B4-BE49-F238E27FC236}">
                <a16:creationId xmlns:a16="http://schemas.microsoft.com/office/drawing/2014/main" id="{8726F669-E813-4424-8DC0-C99026A2246B}"/>
              </a:ext>
            </a:extLst>
          </p:cNvPr>
          <p:cNvSpPr>
            <a:spLocks noChangeAspect="1"/>
          </p:cNvSpPr>
          <p:nvPr/>
        </p:nvSpPr>
        <p:spPr>
          <a:xfrm>
            <a:off x="6738432" y="1459810"/>
            <a:ext cx="702664" cy="693394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F1FD9F18-2988-4459-A181-A2E127E93688}"/>
              </a:ext>
            </a:extLst>
          </p:cNvPr>
          <p:cNvSpPr>
            <a:spLocks noChangeAspect="1"/>
          </p:cNvSpPr>
          <p:nvPr/>
        </p:nvSpPr>
        <p:spPr>
          <a:xfrm>
            <a:off x="4584461" y="3564066"/>
            <a:ext cx="702664" cy="693394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3" name="Freeform: Shape 18">
            <a:extLst>
              <a:ext uri="{FF2B5EF4-FFF2-40B4-BE49-F238E27FC236}">
                <a16:creationId xmlns:a16="http://schemas.microsoft.com/office/drawing/2014/main" id="{F00CB751-A232-41A3-9200-C4769AD3DE1A}"/>
              </a:ext>
            </a:extLst>
          </p:cNvPr>
          <p:cNvSpPr>
            <a:spLocks noChangeAspect="1"/>
          </p:cNvSpPr>
          <p:nvPr/>
        </p:nvSpPr>
        <p:spPr>
          <a:xfrm>
            <a:off x="6738432" y="3564066"/>
            <a:ext cx="702664" cy="693394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66D4A2-8F21-43F3-AB49-1D1E9DD48103}"/>
              </a:ext>
            </a:extLst>
          </p:cNvPr>
          <p:cNvSpPr txBox="1"/>
          <p:nvPr/>
        </p:nvSpPr>
        <p:spPr>
          <a:xfrm>
            <a:off x="3896818" y="1201924"/>
            <a:ext cx="19344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2020</a:t>
            </a:r>
          </a:p>
          <a:p>
            <a:pPr algn="ctr"/>
            <a:r>
              <a:rPr lang="en-US" sz="2400" dirty="0"/>
              <a:t>77 attendees*</a:t>
            </a:r>
          </a:p>
          <a:p>
            <a:pPr algn="ctr"/>
            <a:r>
              <a:rPr lang="en-US" sz="2400" b="1" dirty="0"/>
              <a:t>24 paid</a:t>
            </a:r>
            <a:endParaRPr lang="en-US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DF39B8-07CD-4502-AD9C-FDC6CEC733AE}"/>
              </a:ext>
            </a:extLst>
          </p:cNvPr>
          <p:cNvSpPr txBox="1"/>
          <p:nvPr/>
        </p:nvSpPr>
        <p:spPr>
          <a:xfrm>
            <a:off x="4466525" y="706391"/>
            <a:ext cx="11871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98531"/>
                </a:solidFill>
              </a:rPr>
              <a:t>Live</a:t>
            </a:r>
            <a:endParaRPr lang="en-US" sz="28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5E5F96-0EB7-481E-A843-90812FBAB409}"/>
              </a:ext>
            </a:extLst>
          </p:cNvPr>
          <p:cNvSpPr txBox="1"/>
          <p:nvPr/>
        </p:nvSpPr>
        <p:spPr>
          <a:xfrm>
            <a:off x="6122139" y="678704"/>
            <a:ext cx="20329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598531"/>
                </a:solidFill>
              </a:rPr>
              <a:t>On-demand</a:t>
            </a:r>
            <a:endParaRPr lang="en-US" sz="2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86F138-1D75-4A72-81D7-48776F69358D}"/>
              </a:ext>
            </a:extLst>
          </p:cNvPr>
          <p:cNvSpPr txBox="1"/>
          <p:nvPr/>
        </p:nvSpPr>
        <p:spPr>
          <a:xfrm>
            <a:off x="6149681" y="1276941"/>
            <a:ext cx="19344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2021</a:t>
            </a:r>
          </a:p>
          <a:p>
            <a:pPr algn="ctr"/>
            <a:r>
              <a:rPr lang="en-US" sz="2400" b="1" dirty="0"/>
              <a:t>22 paid</a:t>
            </a:r>
          </a:p>
          <a:p>
            <a:pPr algn="ctr"/>
            <a:r>
              <a:rPr lang="en-US" sz="2400" dirty="0"/>
              <a:t>97 views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10A04E-ABBD-466B-AC37-5E474BE0AD99}"/>
              </a:ext>
            </a:extLst>
          </p:cNvPr>
          <p:cNvSpPr txBox="1"/>
          <p:nvPr/>
        </p:nvSpPr>
        <p:spPr>
          <a:xfrm>
            <a:off x="3958090" y="3244082"/>
            <a:ext cx="2130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2021</a:t>
            </a:r>
          </a:p>
          <a:p>
            <a:pPr algn="ctr"/>
            <a:r>
              <a:rPr lang="en-US" sz="2400" dirty="0"/>
              <a:t>116 attendees*</a:t>
            </a:r>
          </a:p>
          <a:p>
            <a:pPr algn="ctr"/>
            <a:r>
              <a:rPr lang="en-US" sz="2400" b="1" dirty="0"/>
              <a:t>23 paid</a:t>
            </a:r>
            <a:endParaRPr lang="en-US" sz="24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7C59C8-146F-41E0-944B-FE0054D1B0E7}"/>
              </a:ext>
            </a:extLst>
          </p:cNvPr>
          <p:cNvSpPr txBox="1"/>
          <p:nvPr/>
        </p:nvSpPr>
        <p:spPr>
          <a:xfrm>
            <a:off x="6278446" y="3265628"/>
            <a:ext cx="19344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</a:rPr>
              <a:t>2021</a:t>
            </a:r>
          </a:p>
          <a:p>
            <a:pPr algn="ctr"/>
            <a:r>
              <a:rPr lang="en-US" sz="2400" b="1" dirty="0"/>
              <a:t>19 paid</a:t>
            </a:r>
          </a:p>
          <a:p>
            <a:pPr algn="ctr"/>
            <a:r>
              <a:rPr lang="en-US" sz="2400" dirty="0"/>
              <a:t>93 views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3890A-EF43-4A37-951F-005A9AF1A6A7}"/>
              </a:ext>
            </a:extLst>
          </p:cNvPr>
          <p:cNvSpPr txBox="1"/>
          <p:nvPr/>
        </p:nvSpPr>
        <p:spPr>
          <a:xfrm>
            <a:off x="6175828" y="4489354"/>
            <a:ext cx="596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10 access links were given per each 1 registration purchased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BF81593-B3FE-BC90-1A53-82CC87B79135}"/>
              </a:ext>
            </a:extLst>
          </p:cNvPr>
          <p:cNvSpPr/>
          <p:nvPr/>
        </p:nvSpPr>
        <p:spPr>
          <a:xfrm>
            <a:off x="1125884" y="5093046"/>
            <a:ext cx="11182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Future?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cs typeface="Arial" panose="020B0604020202020204" pitchFamily="34" charset="0"/>
              </a:rPr>
              <a:t>Is there a special advantage for POLY to continue amid the free webinars by ACS? Using virtual pieces from hybrid workshops? TBD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group of people holding up a sign&#10;&#10;Description automatically generated with low confidence">
            <a:extLst>
              <a:ext uri="{FF2B5EF4-FFF2-40B4-BE49-F238E27FC236}">
                <a16:creationId xmlns:a16="http://schemas.microsoft.com/office/drawing/2014/main" id="{8C6127C6-CC70-4C9D-A1D6-63E30880D3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0" y="-43999"/>
            <a:ext cx="7315180" cy="6857990"/>
          </a:xfr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A06D0-B775-4202-937E-103A22DD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0800" y="6614494"/>
            <a:ext cx="640080" cy="23774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A8D9AD5-F248-4919-864A-CFD76CC027D6}" type="slidenum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AFDB6EC-02AA-4498-A48C-FB45FC33F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845" y="4006814"/>
            <a:ext cx="5396709" cy="1993392"/>
          </a:xfrm>
        </p:spPr>
        <p:txBody>
          <a:bodyPr anchor="b">
            <a:norm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National Graduate Research Polymer Conference</a:t>
            </a:r>
          </a:p>
        </p:txBody>
      </p:sp>
    </p:spTree>
    <p:extLst>
      <p:ext uri="{BB962C8B-B14F-4D97-AF65-F5344CB8AC3E}">
        <p14:creationId xmlns:p14="http://schemas.microsoft.com/office/powerpoint/2010/main" val="221925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8">
            <a:extLst>
              <a:ext uri="{FF2B5EF4-FFF2-40B4-BE49-F238E27FC236}">
                <a16:creationId xmlns:a16="http://schemas.microsoft.com/office/drawing/2014/main" id="{BB366C68-AA26-4445-A53F-1C9D3ED45086}"/>
              </a:ext>
            </a:extLst>
          </p:cNvPr>
          <p:cNvSpPr>
            <a:spLocks noChangeAspect="1"/>
          </p:cNvSpPr>
          <p:nvPr/>
        </p:nvSpPr>
        <p:spPr>
          <a:xfrm>
            <a:off x="341022" y="194641"/>
            <a:ext cx="702664" cy="693394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AF9F5A-A556-40F5-995C-9FB3E6D97C74}"/>
              </a:ext>
            </a:extLst>
          </p:cNvPr>
          <p:cNvSpPr txBox="1"/>
          <p:nvPr/>
        </p:nvSpPr>
        <p:spPr>
          <a:xfrm>
            <a:off x="283513" y="3938062"/>
            <a:ext cx="521439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98531"/>
                </a:solidFill>
              </a:rPr>
              <a:t>Location selected for 2023</a:t>
            </a:r>
          </a:p>
          <a:p>
            <a:endParaRPr lang="en-US" sz="3200" b="1" dirty="0">
              <a:solidFill>
                <a:srgbClr val="59853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598531"/>
                </a:solidFill>
              </a:rPr>
              <a:t>University of Michigan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4E8B18-69C5-46FB-9F9C-24B3E783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D7551D-2EE0-48F0-AEB0-943725C76271}"/>
              </a:ext>
            </a:extLst>
          </p:cNvPr>
          <p:cNvSpPr txBox="1"/>
          <p:nvPr/>
        </p:nvSpPr>
        <p:spPr>
          <a:xfrm>
            <a:off x="7323890" y="3000353"/>
            <a:ext cx="4787173" cy="363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Penn State, 1994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VA Tech, 1996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University of Akron, 1998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Southern Mississippi Univ., 2000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Lehigh, 2003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UMASS, 2005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UT Knoxville, 2007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University of North Carolina at Chapel Hill, 2010. 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Case Western Reserve University, 2012.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Louisiana State Univ., 2014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University of Akron, 2016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University of Minnesota, 2018</a:t>
            </a:r>
            <a:endParaRPr lang="en-US" sz="16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Virginia Tech (virtual), 2021</a:t>
            </a:r>
            <a:endParaRPr lang="en-US" sz="1600" dirty="0">
              <a:effectLst/>
              <a:ea typeface="Calibri" panose="020F0502020204030204" pitchFamily="34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1B4735ED-4670-4192-A079-E33935C7E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54" y="76782"/>
            <a:ext cx="11420594" cy="1070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buNone/>
            </a:pPr>
            <a:r>
              <a:rPr lang="en-US" sz="3200" dirty="0">
                <a:ln w="0"/>
              </a:rPr>
              <a:t>National Graduate Research Polymer Conference (NGRPC)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FD3BB9-93DD-4455-AFBE-6488AF437BD5}"/>
              </a:ext>
            </a:extLst>
          </p:cNvPr>
          <p:cNvSpPr txBox="1"/>
          <p:nvPr/>
        </p:nvSpPr>
        <p:spPr>
          <a:xfrm>
            <a:off x="5212340" y="1055203"/>
            <a:ext cx="6638638" cy="169277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/>
              <a:t>POLY’s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Workshop Committee reviews proposals biennially to select a hosting university. POLY Exec approves committee recommendations.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Sponsorship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9D39011-98A2-411C-B892-565A3EA87F97}"/>
              </a:ext>
            </a:extLst>
          </p:cNvPr>
          <p:cNvSpPr/>
          <p:nvPr/>
        </p:nvSpPr>
        <p:spPr>
          <a:xfrm>
            <a:off x="5497903" y="3869815"/>
            <a:ext cx="1575758" cy="655608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Previously</a:t>
            </a:r>
          </a:p>
        </p:txBody>
      </p:sp>
    </p:spTree>
    <p:extLst>
      <p:ext uri="{BB962C8B-B14F-4D97-AF65-F5344CB8AC3E}">
        <p14:creationId xmlns:p14="http://schemas.microsoft.com/office/powerpoint/2010/main" val="9617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(widescreen)</Template>
  <TotalTime>4654</TotalTime>
  <Words>1330</Words>
  <Application>Microsoft Office PowerPoint</Application>
  <PresentationFormat>Widescreen</PresentationFormat>
  <Paragraphs>187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Euphemia</vt:lpstr>
      <vt:lpstr>Trebuchet MS</vt:lpstr>
      <vt:lpstr>Wingdings 3</vt:lpstr>
      <vt:lpstr>Banded Design Blue 16x9</vt:lpstr>
      <vt:lpstr>POLY Workshops</vt:lpstr>
      <vt:lpstr>In-Person workshops</vt:lpstr>
      <vt:lpstr>2022 approved</vt:lpstr>
      <vt:lpstr>2023 approved/rescheduled</vt:lpstr>
      <vt:lpstr>PowerPoint Presentation</vt:lpstr>
      <vt:lpstr>Virtual workshops (POLY Webshops)</vt:lpstr>
      <vt:lpstr>PowerPoint Presentation</vt:lpstr>
      <vt:lpstr>National Graduate Research Polymer Conference</vt:lpstr>
      <vt:lpstr>PowerPoint Presentation</vt:lpstr>
      <vt:lpstr>FYI: New proposal forms created by committee in 2021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Workshops</dc:title>
  <dc:creator>Owner</dc:creator>
  <cp:lastModifiedBy>Lesia Pristas</cp:lastModifiedBy>
  <cp:revision>55</cp:revision>
  <cp:lastPrinted>2021-08-06T17:23:50Z</cp:lastPrinted>
  <dcterms:created xsi:type="dcterms:W3CDTF">2020-08-10T23:54:55Z</dcterms:created>
  <dcterms:modified xsi:type="dcterms:W3CDTF">2022-08-16T19:14:51Z</dcterms:modified>
</cp:coreProperties>
</file>