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5" r:id="rId2"/>
    <p:sldId id="399" r:id="rId3"/>
    <p:sldId id="403" r:id="rId4"/>
    <p:sldId id="405" r:id="rId5"/>
    <p:sldId id="273" r:id="rId6"/>
    <p:sldId id="281" r:id="rId7"/>
    <p:sldId id="400" r:id="rId8"/>
    <p:sldId id="406" r:id="rId9"/>
    <p:sldId id="407" r:id="rId10"/>
    <p:sldId id="398" r:id="rId11"/>
    <p:sldId id="409" r:id="rId12"/>
    <p:sldId id="408" r:id="rId13"/>
    <p:sldId id="410" r:id="rId14"/>
    <p:sldId id="411" r:id="rId15"/>
    <p:sldId id="264" r:id="rId16"/>
    <p:sldId id="397" r:id="rId17"/>
    <p:sldId id="374" r:id="rId18"/>
    <p:sldId id="396" r:id="rId19"/>
    <p:sldId id="401" r:id="rId20"/>
    <p:sldId id="392" r:id="rId21"/>
    <p:sldId id="395" r:id="rId22"/>
    <p:sldId id="387" r:id="rId23"/>
    <p:sldId id="404"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8" clrIdx="0"/>
  <p:cmAuthor id="2" name="Marc A Hillmyer" initials="MAH" lastIdx="5" clrIdx="1">
    <p:extLst>
      <p:ext uri="{19B8F6BF-5375-455C-9EA6-DF929625EA0E}">
        <p15:presenceInfo xmlns:p15="http://schemas.microsoft.com/office/powerpoint/2012/main" userId="Marc A Hillm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5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8885" autoAdjust="0"/>
  </p:normalViewPr>
  <p:slideViewPr>
    <p:cSldViewPr snapToGrid="0">
      <p:cViewPr varScale="1">
        <p:scale>
          <a:sx n="74" d="100"/>
          <a:sy n="74" d="100"/>
        </p:scale>
        <p:origin x="1405" y="45"/>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0EA5F0D-C1DC-412F-A146-DDB3A74B588F}" type="datetimeFigureOut">
              <a:rPr lang="en-US"/>
              <a:t>1/5/2022</a:t>
            </a:fld>
            <a:endParaRPr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8CDE508-72C8-4AB5-AA9C-1584D31690E0}" type="datetimeFigureOut">
              <a:rPr lang="en-US"/>
              <a:t>1/5/2022</a:t>
            </a:fld>
            <a:endParaRPr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dirty="0"/>
          </a:p>
        </p:txBody>
      </p:sp>
      <p:sp>
        <p:nvSpPr>
          <p:cNvPr id="5" name="Notes Placeholder 4"/>
          <p:cNvSpPr>
            <a:spLocks noGrp="1"/>
          </p:cNvSpPr>
          <p:nvPr>
            <p:ph type="body" sz="quarter" idx="3"/>
          </p:nvPr>
        </p:nvSpPr>
        <p:spPr>
          <a:xfrm>
            <a:off x="710248" y="4518204"/>
            <a:ext cx="5681980" cy="3168610"/>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a:t>
            </a:fld>
            <a:endParaRPr lang="en-US" dirty="0"/>
          </a:p>
        </p:txBody>
      </p:sp>
    </p:spTree>
    <p:extLst>
      <p:ext uri="{BB962C8B-B14F-4D97-AF65-F5344CB8AC3E}">
        <p14:creationId xmlns:p14="http://schemas.microsoft.com/office/powerpoint/2010/main" val="131688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workshop committee </a:t>
            </a:r>
            <a:r>
              <a:rPr lang="en-US" sz="1200" dirty="0"/>
              <a:t>reviews proposals biennially to select a hosting university for the </a:t>
            </a:r>
            <a:r>
              <a:rPr lang="en-US" sz="1200" dirty="0">
                <a:ln w="0"/>
              </a:rPr>
              <a:t>National Graduate Research Polymer Conference (NGRPC)</a:t>
            </a:r>
            <a:r>
              <a:rPr lang="en-US" sz="1200" dirty="0"/>
              <a:t> . Since the 2020 installment was postponed until 2021, the cycle is now shifted to 2023.  For more information regarding Virginia Tech virtual conference, visit the fall POLY newsletter. They did a great job incorporating an avatar-based platform called gather-town.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POLY selects the hosting university, and sponsors the event through regional meeting funds and IAB.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POLY Exec approves committee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had 2 proposals submissions and the committee is recommending ____</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FYI:  The committee invited previous submitters: </a:t>
            </a:r>
            <a:r>
              <a:rPr lang="en-US" dirty="0">
                <a:effectLst/>
              </a:rPr>
              <a:t>Georgia Tech, Michigan, NC State and send general notices to the POLY Membership.</a:t>
            </a:r>
            <a:endParaRPr lang="en-US" sz="1200" dirty="0"/>
          </a:p>
        </p:txBody>
      </p:sp>
      <p:sp>
        <p:nvSpPr>
          <p:cNvPr id="4" name="Slide Number Placeholder 3"/>
          <p:cNvSpPr>
            <a:spLocks noGrp="1"/>
          </p:cNvSpPr>
          <p:nvPr>
            <p:ph type="sldNum" sz="quarter" idx="10"/>
          </p:nvPr>
        </p:nvSpPr>
        <p:spPr/>
        <p:txBody>
          <a:bodyPr/>
          <a:lstStyle/>
          <a:p>
            <a:fld id="{9E11EC53-F507-411E-9ADC-FBCFECE09D3D}" type="slidenum">
              <a:rPr lang="en-US" smtClean="0"/>
              <a:pPr/>
              <a:t>13</a:t>
            </a:fld>
            <a:endParaRPr lang="en-US" dirty="0"/>
          </a:p>
        </p:txBody>
      </p:sp>
    </p:spTree>
    <p:extLst>
      <p:ext uri="{BB962C8B-B14F-4D97-AF65-F5344CB8AC3E}">
        <p14:creationId xmlns:p14="http://schemas.microsoft.com/office/powerpoint/2010/main" val="12547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simplify the proposal process for the organizers and to ensure that requests honor POLY desire for equity, diversity and include, a fillable application form was developed in 2021. The applications you are reviewing are using this new form.</a:t>
            </a:r>
          </a:p>
        </p:txBody>
      </p:sp>
      <p:sp>
        <p:nvSpPr>
          <p:cNvPr id="4" name="Slide Number Placeholder 3"/>
          <p:cNvSpPr>
            <a:spLocks noGrp="1"/>
          </p:cNvSpPr>
          <p:nvPr>
            <p:ph type="sldNum" sz="quarter" idx="5"/>
          </p:nvPr>
        </p:nvSpPr>
        <p:spPr/>
        <p:txBody>
          <a:bodyPr/>
          <a:lstStyle/>
          <a:p>
            <a:fld id="{7FB667E1-E601-4AAF-B95C-B25720D70A60}" type="slidenum">
              <a:rPr lang="en-US" smtClean="0"/>
              <a:t>14</a:t>
            </a:fld>
            <a:endParaRPr lang="en-US" dirty="0"/>
          </a:p>
        </p:txBody>
      </p:sp>
    </p:spTree>
    <p:extLst>
      <p:ext uri="{BB962C8B-B14F-4D97-AF65-F5344CB8AC3E}">
        <p14:creationId xmlns:p14="http://schemas.microsoft.com/office/powerpoint/2010/main" val="1370147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15</a:t>
            </a:fld>
            <a:endParaRPr lang="en-US" dirty="0"/>
          </a:p>
        </p:txBody>
      </p:sp>
    </p:spTree>
    <p:extLst>
      <p:ext uri="{BB962C8B-B14F-4D97-AF65-F5344CB8AC3E}">
        <p14:creationId xmlns:p14="http://schemas.microsoft.com/office/powerpoint/2010/main" val="60133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workshop committee grid.</a:t>
            </a:r>
            <a:r>
              <a:rPr lang="en-US" baseline="0" dirty="0"/>
              <a:t>  Your key take away is that the Workshop Committee is always looking 1 to two years in advance.  They seek out potential topics of interest but also welcomes anyone wishing to propose an idea.  As mentioned previously, Fluoropolymer is currently be shifted again.. This time to 2023. Contracts are currently being negotiated.</a:t>
            </a:r>
            <a:endParaRPr lang="en-US" dirty="0"/>
          </a:p>
          <a:p>
            <a:endParaRPr lang="en-US" baseline="0" dirty="0"/>
          </a:p>
        </p:txBody>
      </p:sp>
      <p:sp>
        <p:nvSpPr>
          <p:cNvPr id="4" name="Slide Number Placeholder 3"/>
          <p:cNvSpPr>
            <a:spLocks noGrp="1"/>
          </p:cNvSpPr>
          <p:nvPr>
            <p:ph type="sldNum" sz="quarter" idx="10"/>
          </p:nvPr>
        </p:nvSpPr>
        <p:spPr/>
        <p:txBody>
          <a:bodyPr/>
          <a:lstStyle/>
          <a:p>
            <a:fld id="{9E11EC53-F507-411E-9ADC-FBCFECE09D3D}" type="slidenum">
              <a:rPr lang="en-US" smtClean="0"/>
              <a:pPr/>
              <a:t>17</a:t>
            </a:fld>
            <a:endParaRPr lang="en-US" dirty="0"/>
          </a:p>
        </p:txBody>
      </p:sp>
    </p:spTree>
    <p:extLst>
      <p:ext uri="{BB962C8B-B14F-4D97-AF65-F5344CB8AC3E}">
        <p14:creationId xmlns:p14="http://schemas.microsoft.com/office/powerpoint/2010/main" val="265142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Corbel" panose="020B0503020204020204" pitchFamily="34" charset="0"/>
              </a:rPr>
              <a:t>The NGPRC finished up last month and we congratulate these organizers for navigating through uncharted territory.  They are working on a reporting and hope to offer POLY an article for the Fall Newsletter.</a:t>
            </a:r>
          </a:p>
          <a:p>
            <a:pPr algn="l"/>
            <a:endParaRPr lang="en-US" b="0" i="0" dirty="0">
              <a:solidFill>
                <a:srgbClr val="FFFFFF"/>
              </a:solidFill>
              <a:effectLst/>
              <a:latin typeface="Corbel" panose="020B0503020204020204" pitchFamily="34" charset="0"/>
            </a:endParaRPr>
          </a:p>
          <a:p>
            <a:pPr algn="l"/>
            <a:r>
              <a:rPr lang="en-US" b="0" i="0" dirty="0">
                <a:solidFill>
                  <a:srgbClr val="FFFFFF"/>
                </a:solidFill>
                <a:effectLst/>
                <a:latin typeface="Corbel" panose="020B0503020204020204" pitchFamily="34" charset="0"/>
              </a:rPr>
              <a:t>We will start a Call for Proposals this Fall and decisions will be made in January.</a:t>
            </a:r>
            <a:endParaRPr lang="en-US" b="0" i="0" dirty="0">
              <a:solidFill>
                <a:srgbClr val="1A1A1A"/>
              </a:solidFill>
              <a:effectLst/>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9E11EC53-F507-411E-9ADC-FBCFECE09D3D}" type="slidenum">
              <a:rPr lang="en-US" smtClean="0"/>
              <a:pPr/>
              <a:t>18</a:t>
            </a:fld>
            <a:endParaRPr lang="en-US" dirty="0"/>
          </a:p>
        </p:txBody>
      </p:sp>
    </p:spTree>
    <p:extLst>
      <p:ext uri="{BB962C8B-B14F-4D97-AF65-F5344CB8AC3E}">
        <p14:creationId xmlns:p14="http://schemas.microsoft.com/office/powerpoint/2010/main" val="209929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2020 POLY budget (original and then actual). The POLY Executive Committee has already seen this and the key takeaway is that due to pandemic cancellations, there was a direct impact on the POLY budget. The POLY Treasurer can speak more on this topic as needed.</a:t>
            </a:r>
          </a:p>
        </p:txBody>
      </p:sp>
      <p:sp>
        <p:nvSpPr>
          <p:cNvPr id="4" name="Slide Number Placeholder 3"/>
          <p:cNvSpPr>
            <a:spLocks noGrp="1"/>
          </p:cNvSpPr>
          <p:nvPr>
            <p:ph type="sldNum" sz="quarter" idx="5"/>
          </p:nvPr>
        </p:nvSpPr>
        <p:spPr/>
        <p:txBody>
          <a:bodyPr/>
          <a:lstStyle/>
          <a:p>
            <a:fld id="{9E11EC53-F507-411E-9ADC-FBCFECE09D3D}" type="slidenum">
              <a:rPr lang="en-US" smtClean="0"/>
              <a:pPr/>
              <a:t>20</a:t>
            </a:fld>
            <a:endParaRPr lang="en-US" dirty="0"/>
          </a:p>
        </p:txBody>
      </p:sp>
    </p:spTree>
    <p:extLst>
      <p:ext uri="{BB962C8B-B14F-4D97-AF65-F5344CB8AC3E}">
        <p14:creationId xmlns:p14="http://schemas.microsoft.com/office/powerpoint/2010/main" val="4027784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59935">
              <a:defRPr/>
            </a:pPr>
            <a:r>
              <a:rPr lang="en-US" dirty="0">
                <a:solidFill>
                  <a:schemeClr val="tx1"/>
                </a:solidFill>
              </a:rPr>
              <a:t>During POLY’s 2018 strategic</a:t>
            </a:r>
            <a:r>
              <a:rPr lang="en-US" baseline="0" dirty="0">
                <a:solidFill>
                  <a:schemeClr val="tx1"/>
                </a:solidFill>
              </a:rPr>
              <a:t> planning, a strategy was proposed to “</a:t>
            </a:r>
            <a:r>
              <a:rPr lang="en-US" b="1" dirty="0">
                <a:solidFill>
                  <a:schemeClr val="tx1"/>
                </a:solidFill>
              </a:rPr>
              <a:t>Organize a virtual workshop/tutorial on a contemporary topic for launching in 2019.”  As</a:t>
            </a:r>
            <a:r>
              <a:rPr lang="en-US" b="1" baseline="0" dirty="0">
                <a:solidFill>
                  <a:schemeClr val="tx1"/>
                </a:solidFill>
              </a:rPr>
              <a:t> such, </a:t>
            </a:r>
            <a:r>
              <a:rPr lang="en-US" altLang="en-US" dirty="0">
                <a:solidFill>
                  <a:schemeClr val="tx1"/>
                </a:solidFill>
                <a:cs typeface="Arial" panose="020B0604020202020204" pitchFamily="34" charset="0"/>
              </a:rPr>
              <a:t>In collaboration with ACS Webinars, POLY organized a workshop-like online experience of modern polymer chemistry content for POLY members which attendees accessed from home or work at a relatively small cost.  Dominik K. organized this with the mentorship of Marc Hillmyer of Minnesota.  The inaugural Web-Shop on </a:t>
            </a:r>
            <a:r>
              <a:rPr kumimoji="0" lang="en-US" altLang="en-US" b="1" i="0" u="none" strike="noStrike" cap="none" normalizeH="0" baseline="0" dirty="0">
                <a:ln>
                  <a:noFill/>
                </a:ln>
                <a:solidFill>
                  <a:schemeClr val="tx1"/>
                </a:solidFill>
                <a:effectLst/>
                <a:cs typeface="Arial" panose="020B0604020202020204" pitchFamily="34" charset="0"/>
              </a:rPr>
              <a:t>Controlled Polymerization</a:t>
            </a:r>
            <a:r>
              <a:rPr kumimoji="0" lang="en-US" altLang="en-US" b="0" i="0" u="none" strike="noStrike" cap="none" normalizeH="0" baseline="0" dirty="0">
                <a:ln>
                  <a:noFill/>
                </a:ln>
                <a:solidFill>
                  <a:schemeClr val="tx1"/>
                </a:solidFill>
                <a:effectLst/>
                <a:cs typeface="Arial" panose="020B0604020202020204" pitchFamily="34" charset="0"/>
              </a:rPr>
              <a:t> was successfully broadcast</a:t>
            </a:r>
            <a:r>
              <a:rPr lang="en-US" altLang="en-US" dirty="0">
                <a:solidFill>
                  <a:schemeClr val="tx1"/>
                </a:solidFill>
                <a:cs typeface="Arial" panose="020B0604020202020204" pitchFamily="34" charset="0"/>
              </a:rPr>
              <a:t> on June 24 with 2 re-broadcasts later in the year.</a:t>
            </a:r>
          </a:p>
          <a:p>
            <a:endParaRPr lang="en-US" dirty="0"/>
          </a:p>
          <a:p>
            <a:r>
              <a:rPr lang="en-US" dirty="0"/>
              <a:t>We will need to identify if ACS is willing to host this again and if POLY sees a benefit for repeating.  </a:t>
            </a:r>
          </a:p>
          <a:p>
            <a:endParaRPr lang="en-US" dirty="0"/>
          </a:p>
          <a:p>
            <a:r>
              <a:rPr lang="en-US" dirty="0"/>
              <a:t>The Key point is: without IPG, the event netted 2,398. ACS plans to charge more for continuing the event… from 3K to 5K…and the event plans for 1 less speaker.. -4K to -3K. What adjustments will we need to make on the event budget to accommodate this.</a:t>
            </a:r>
          </a:p>
          <a:p>
            <a:endParaRPr lang="en-US" dirty="0"/>
          </a:p>
          <a:p>
            <a:r>
              <a:rPr lang="en-US" dirty="0"/>
              <a:t>Dominik has already identified the next Host/Organizer Brian Long. </a:t>
            </a:r>
          </a:p>
        </p:txBody>
      </p:sp>
      <p:sp>
        <p:nvSpPr>
          <p:cNvPr id="4" name="Slide Number Placeholder 3"/>
          <p:cNvSpPr>
            <a:spLocks noGrp="1"/>
          </p:cNvSpPr>
          <p:nvPr>
            <p:ph type="sldNum" sz="quarter" idx="10"/>
          </p:nvPr>
        </p:nvSpPr>
        <p:spPr/>
        <p:txBody>
          <a:bodyPr/>
          <a:lstStyle/>
          <a:p>
            <a:fld id="{9E11EC53-F507-411E-9ADC-FBCFECE09D3D}" type="slidenum">
              <a:rPr lang="en-US" smtClean="0"/>
              <a:pPr/>
              <a:t>21</a:t>
            </a:fld>
            <a:endParaRPr lang="en-US" dirty="0"/>
          </a:p>
        </p:txBody>
      </p:sp>
    </p:spTree>
    <p:extLst>
      <p:ext uri="{BB962C8B-B14F-4D97-AF65-F5344CB8AC3E}">
        <p14:creationId xmlns:p14="http://schemas.microsoft.com/office/powerpoint/2010/main" val="1396887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59935">
              <a:defRPr/>
            </a:pPr>
            <a:r>
              <a:rPr lang="en-US" dirty="0"/>
              <a:t>We have just completed our re-broadcast of the second webshop on Catalysts in Polymers. There was continued interest for the re-broadcast.</a:t>
            </a:r>
          </a:p>
          <a:p>
            <a:pPr defTabSz="1259935">
              <a:defRPr/>
            </a:pPr>
            <a:endParaRPr lang="en-US" dirty="0"/>
          </a:p>
          <a:p>
            <a:pPr defTabSz="1259935">
              <a:defRPr/>
            </a:pPr>
            <a:r>
              <a:rPr lang="en-US" dirty="0"/>
              <a:t>22 individuals paid for the on-demand and POLY did not restrict how many views or users within departments had access.  The video itself was viewed 97 times during the re-broadcast period.</a:t>
            </a:r>
          </a:p>
        </p:txBody>
      </p:sp>
      <p:sp>
        <p:nvSpPr>
          <p:cNvPr id="4" name="Slide Number Placeholder 3"/>
          <p:cNvSpPr>
            <a:spLocks noGrp="1"/>
          </p:cNvSpPr>
          <p:nvPr>
            <p:ph type="sldNum" sz="quarter" idx="10"/>
          </p:nvPr>
        </p:nvSpPr>
        <p:spPr/>
        <p:txBody>
          <a:bodyPr/>
          <a:lstStyle/>
          <a:p>
            <a:fld id="{9E11EC53-F507-411E-9ADC-FBCFECE09D3D}" type="slidenum">
              <a:rPr lang="en-US" smtClean="0"/>
              <a:pPr/>
              <a:t>22</a:t>
            </a:fld>
            <a:endParaRPr lang="en-US" dirty="0"/>
          </a:p>
        </p:txBody>
      </p:sp>
    </p:spTree>
    <p:extLst>
      <p:ext uri="{BB962C8B-B14F-4D97-AF65-F5344CB8AC3E}">
        <p14:creationId xmlns:p14="http://schemas.microsoft.com/office/powerpoint/2010/main" val="303188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2021 Workshop Budget approved  and final for 2021. Amid the pandemic, Sustainable and Fluoropolymer were re-contracted to 2023, and POLY negotiated with hotel and organizers to move forward with Silicon and Controlled Radical. Though the financials were turbulent this year, POLY was able to minimize losses.</a:t>
            </a:r>
          </a:p>
          <a:p>
            <a:endParaRPr lang="en-US" dirty="0"/>
          </a:p>
          <a:p>
            <a:r>
              <a:rPr lang="en-US" dirty="0"/>
              <a:t>Notes:</a:t>
            </a:r>
          </a:p>
          <a:p>
            <a:r>
              <a:rPr lang="en-US" dirty="0"/>
              <a:t>2021 workshop details are on the next few slides.</a:t>
            </a:r>
          </a:p>
          <a:p>
            <a:r>
              <a:rPr lang="en-US" dirty="0"/>
              <a:t>For 22 future events: Fire and Polymers… and Polyolefins have been working hard on their fundraising and are already active. We have pre-paid some deposits but still ended up with some delta that will need to be spent next year.</a:t>
            </a:r>
          </a:p>
          <a:p>
            <a:endParaRPr lang="en-US" dirty="0"/>
          </a:p>
          <a:p>
            <a:r>
              <a:rPr lang="en-US" dirty="0"/>
              <a:t>Webshops: An add-on to POLY Member offerings and the budget; however, we question whether POLY membership has significant interest in paying for virtual offerings when ACS offers webinars for free. More information on upcoming slides.</a:t>
            </a:r>
          </a:p>
        </p:txBody>
      </p:sp>
      <p:sp>
        <p:nvSpPr>
          <p:cNvPr id="4" name="Slide Number Placeholder 3"/>
          <p:cNvSpPr>
            <a:spLocks noGrp="1"/>
          </p:cNvSpPr>
          <p:nvPr>
            <p:ph type="sldNum" sz="quarter" idx="5"/>
          </p:nvPr>
        </p:nvSpPr>
        <p:spPr/>
        <p:txBody>
          <a:bodyPr/>
          <a:lstStyle/>
          <a:p>
            <a:fld id="{9E11EC53-F507-411E-9ADC-FBCFECE09D3D}" type="slidenum">
              <a:rPr lang="en-US" smtClean="0"/>
              <a:pPr/>
              <a:t>2</a:t>
            </a:fld>
            <a:endParaRPr lang="en-US" dirty="0"/>
          </a:p>
        </p:txBody>
      </p:sp>
    </p:spTree>
    <p:extLst>
      <p:ext uri="{BB962C8B-B14F-4D97-AF65-F5344CB8AC3E}">
        <p14:creationId xmlns:p14="http://schemas.microsoft.com/office/powerpoint/2010/main" val="226585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2022 proposed budget for workshops. POLY believes that Colloids and their attendees will get caught up in some restrictions as the last few workshops and will likely have limited attendance. We expect a loss similar to the Silicon-Containing workshop.</a:t>
            </a:r>
          </a:p>
          <a:p>
            <a:r>
              <a:rPr lang="en-US" dirty="0"/>
              <a:t>All other events, we hope, are promising as we get back to some type of normal.</a:t>
            </a:r>
          </a:p>
          <a:p>
            <a:endParaRPr lang="en-US" dirty="0"/>
          </a:p>
          <a:p>
            <a:r>
              <a:rPr lang="en-US" dirty="0"/>
              <a:t>The virtual income is projected from proceeds of re-broadcasting virtual pieces from Silicon and Colloids (more information is in the slides coming up)</a:t>
            </a:r>
          </a:p>
          <a:p>
            <a:endParaRPr lang="en-US" dirty="0"/>
          </a:p>
          <a:p>
            <a:r>
              <a:rPr lang="en-US" dirty="0"/>
              <a:t>POLY Business Office is proposing an increase in wages due to the increase of workshops from 4 to 6. This would allow for a temp student or wage for a few months during its most busy time.</a:t>
            </a:r>
          </a:p>
        </p:txBody>
      </p:sp>
      <p:sp>
        <p:nvSpPr>
          <p:cNvPr id="4" name="Slide Number Placeholder 3"/>
          <p:cNvSpPr>
            <a:spLocks noGrp="1"/>
          </p:cNvSpPr>
          <p:nvPr>
            <p:ph type="sldNum" sz="quarter" idx="5"/>
          </p:nvPr>
        </p:nvSpPr>
        <p:spPr/>
        <p:txBody>
          <a:bodyPr/>
          <a:lstStyle/>
          <a:p>
            <a:fld id="{9E11EC53-F507-411E-9ADC-FBCFECE09D3D}" type="slidenum">
              <a:rPr lang="en-US" smtClean="0"/>
              <a:pPr/>
              <a:t>3</a:t>
            </a:fld>
            <a:endParaRPr lang="en-US" dirty="0"/>
          </a:p>
        </p:txBody>
      </p:sp>
    </p:spTree>
    <p:extLst>
      <p:ext uri="{BB962C8B-B14F-4D97-AF65-F5344CB8AC3E}">
        <p14:creationId xmlns:p14="http://schemas.microsoft.com/office/powerpoint/2010/main" val="9477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 held 2 in-person workshops during 2021. The consensus, as typical, was that there is significant value in an in-person experience.</a:t>
            </a:r>
          </a:p>
          <a:p>
            <a:endParaRPr lang="en-US" dirty="0"/>
          </a:p>
          <a:p>
            <a:r>
              <a:rPr lang="en-US" dirty="0"/>
              <a:t>POLY Business Office thanks organizers for pushing forward and bringing attendees together.</a:t>
            </a:r>
          </a:p>
          <a:p>
            <a:endParaRPr lang="en-US" dirty="0"/>
          </a:p>
          <a:p>
            <a:r>
              <a:rPr lang="en-US" dirty="0"/>
              <a:t>Silicon-Containing offered a virtual piece post-meeting (2 days, 7 speakers). These sessions were recorded and organizers/speakers agree to allow POLY to rebroadcast as desire.</a:t>
            </a:r>
          </a:p>
          <a:p>
            <a:endParaRPr lang="en-US" dirty="0"/>
          </a:p>
          <a:p>
            <a:r>
              <a:rPr lang="en-US" dirty="0" err="1"/>
              <a:t>Macromex</a:t>
            </a:r>
            <a:r>
              <a:rPr lang="en-US" dirty="0"/>
              <a:t>, POLY signed a letter of agreement to provide advertising and general registration collection of US participants. Their event was virtual.</a:t>
            </a:r>
          </a:p>
          <a:p>
            <a:pPr algn="l" fontAlgn="base"/>
            <a:r>
              <a:rPr lang="en-US" b="0" i="0" dirty="0">
                <a:effectLst/>
              </a:rPr>
              <a:t>November 1 - 4, 2021</a:t>
            </a:r>
          </a:p>
          <a:p>
            <a:pPr algn="l" fontAlgn="base"/>
            <a:r>
              <a:rPr lang="en-US" b="0" i="0" dirty="0">
                <a:effectLst/>
              </a:rPr>
              <a:t>Riviera Maya</a:t>
            </a:r>
          </a:p>
          <a:p>
            <a:pPr algn="l" fontAlgn="base"/>
            <a:r>
              <a:rPr lang="en-US" b="0" i="0" dirty="0">
                <a:effectLst/>
              </a:rPr>
              <a:t>Organizers: Lepe, Cruz, </a:t>
            </a:r>
            <a:r>
              <a:rPr lang="en-US" b="0" i="0" dirty="0" err="1">
                <a:effectLst/>
              </a:rPr>
              <a:t>Advincula</a:t>
            </a:r>
            <a:r>
              <a:rPr lang="en-US" b="0" i="0" dirty="0">
                <a:effectLst/>
              </a:rPr>
              <a:t>, and Cunningham</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5</a:t>
            </a:fld>
            <a:endParaRPr lang="en-US" dirty="0"/>
          </a:p>
        </p:txBody>
      </p:sp>
    </p:spTree>
    <p:extLst>
      <p:ext uri="{BB962C8B-B14F-4D97-AF65-F5344CB8AC3E}">
        <p14:creationId xmlns:p14="http://schemas.microsoft.com/office/powerpoint/2010/main" val="380883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represents the slate of 2022 POLY workshops that are approved. For complete information, visit: </a:t>
            </a:r>
          </a:p>
          <a:p>
            <a:r>
              <a:rPr lang="en-US" dirty="0"/>
              <a:t>https://www.polyacs.net/workshops</a:t>
            </a:r>
          </a:p>
          <a:p>
            <a:endParaRPr lang="en-US" dirty="0"/>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6</a:t>
            </a:fld>
            <a:endParaRPr lang="en-US" dirty="0"/>
          </a:p>
        </p:txBody>
      </p:sp>
    </p:spTree>
    <p:extLst>
      <p:ext uri="{BB962C8B-B14F-4D97-AF65-F5344CB8AC3E}">
        <p14:creationId xmlns:p14="http://schemas.microsoft.com/office/powerpoint/2010/main" val="307027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represents the slate of 2023 POLY workshops that are approved i.e. rescheduled from previous years due to Covid-19. For complete information, visit: </a:t>
            </a:r>
          </a:p>
          <a:p>
            <a:r>
              <a:rPr lang="en-US" dirty="0"/>
              <a:t>https://www.polyacs.net/workshops</a:t>
            </a:r>
          </a:p>
          <a:p>
            <a:endParaRPr lang="en-US" dirty="0"/>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7</a:t>
            </a:fld>
            <a:endParaRPr lang="en-US" dirty="0"/>
          </a:p>
        </p:txBody>
      </p:sp>
    </p:spTree>
    <p:extLst>
      <p:ext uri="{BB962C8B-B14F-4D97-AF65-F5344CB8AC3E}">
        <p14:creationId xmlns:p14="http://schemas.microsoft.com/office/powerpoint/2010/main" val="10384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the POLY workshop committee reached out to 10 potential workshop groups (both previous and new) based on topics of interest in the field. Of those, 4 submitted a workshop proposal for this cycle. The committee approved all submissions and ask that POLY Exec review and approve them. They are ___ (above)</a:t>
            </a:r>
          </a:p>
          <a:p>
            <a:endParaRPr lang="en-US" dirty="0"/>
          </a:p>
          <a:p>
            <a:r>
              <a:rPr lang="en-US" dirty="0"/>
              <a:t>Following is a complete list of organizers the committee reached out to:</a:t>
            </a:r>
          </a:p>
          <a:p>
            <a:endParaRPr lang="en-US" dirty="0"/>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Polymer Peptoids, Laura Stratton (PCI) and Richard Hoogenboom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Defense Applications/Structure-Property Measurements, Aaron Forster (NIST)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Polymers in Data Science, Kate Beers (NIST), Brad Olsen (MIT)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Entrepreneurship…, Craig Hawker (UCSB), Geoff Coates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Polymer Composites and High Performance/ combine possibly with Manufacturing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Polymers/Additives/Machine learning, Sarah Morgan (Uiv So. Miss), Jena McCullum (Univ Colorado, Colorado Springs)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AI/ML driven Continuous Flow Chemistry Polymerizations, Gobet Advincula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Next Generation/Smart Materials, Johan Foster and Erik Berda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Microplastics, Kate Beers (NIST), Rob Mathers (PSU), Kensington (sp),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Membranes i.e. Water Purification, Abhishek Roy (NREL), Mike Hickner (PSU)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Cir. Economy in Polymers, Brett Helms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8</a:t>
            </a:fld>
            <a:endParaRPr lang="en-US" dirty="0"/>
          </a:p>
        </p:txBody>
      </p:sp>
    </p:spTree>
    <p:extLst>
      <p:ext uri="{BB962C8B-B14F-4D97-AF65-F5344CB8AC3E}">
        <p14:creationId xmlns:p14="http://schemas.microsoft.com/office/powerpoint/2010/main" val="170921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59935">
              <a:defRPr/>
            </a:pPr>
            <a:r>
              <a:rPr lang="en-US" dirty="0"/>
              <a:t>In 2021, POLY rebroadcast the Catalysts in Polymers webshop and offered a live and rebroadcast of Stimulus-Responsive Polymers.</a:t>
            </a:r>
          </a:p>
          <a:p>
            <a:pPr defTabSz="1259935">
              <a:defRPr/>
            </a:pPr>
            <a:endParaRPr lang="en-US" dirty="0"/>
          </a:p>
          <a:p>
            <a:pPr defTabSz="1259935">
              <a:defRPr/>
            </a:pPr>
            <a:r>
              <a:rPr lang="en-US" dirty="0"/>
              <a:t>Catalyst:</a:t>
            </a:r>
          </a:p>
          <a:p>
            <a:r>
              <a:rPr lang="en-US" sz="2400" b="1" dirty="0">
                <a:solidFill>
                  <a:srgbClr val="598531"/>
                </a:solidFill>
              </a:rPr>
              <a:t>October 2020 - Live</a:t>
            </a:r>
          </a:p>
          <a:p>
            <a:r>
              <a:rPr lang="en-US" sz="2400" dirty="0"/>
              <a:t>- 77 attendees for live session</a:t>
            </a:r>
          </a:p>
          <a:p>
            <a:pPr marL="684213" indent="-342900">
              <a:buFontTx/>
              <a:buChar char="-"/>
            </a:pPr>
            <a:r>
              <a:rPr lang="en-US" sz="2400" dirty="0"/>
              <a:t>Of those </a:t>
            </a:r>
            <a:r>
              <a:rPr lang="en-US" sz="2400" b="1" dirty="0"/>
              <a:t>24 paid </a:t>
            </a:r>
            <a:r>
              <a:rPr lang="en-US" sz="2400" dirty="0"/>
              <a:t>(REMEMBER: offered 10 per registration for access)</a:t>
            </a:r>
          </a:p>
          <a:p>
            <a:r>
              <a:rPr lang="en-US" sz="2400" b="1" dirty="0">
                <a:solidFill>
                  <a:srgbClr val="598531"/>
                </a:solidFill>
              </a:rPr>
              <a:t>February 2021 – On-Demand</a:t>
            </a:r>
          </a:p>
          <a:p>
            <a:pPr marL="342900" indent="-342900">
              <a:buFontTx/>
              <a:buChar char="-"/>
            </a:pPr>
            <a:r>
              <a:rPr lang="en-US" sz="2400" b="1" dirty="0"/>
              <a:t>22 paid </a:t>
            </a:r>
            <a:r>
              <a:rPr lang="en-US" sz="2400" dirty="0"/>
              <a:t>on-demand attendees</a:t>
            </a:r>
          </a:p>
          <a:p>
            <a:pPr marL="800100" lvl="1" indent="-342900">
              <a:buFontTx/>
              <a:buChar char="-"/>
            </a:pPr>
            <a:r>
              <a:rPr lang="en-US" sz="2400" dirty="0"/>
              <a:t>97 on-demand views</a:t>
            </a:r>
          </a:p>
          <a:p>
            <a:pPr marL="0" lvl="0" indent="0">
              <a:buFontTx/>
              <a:buNone/>
            </a:pPr>
            <a:endParaRPr lang="en-US" sz="2400" dirty="0"/>
          </a:p>
          <a:p>
            <a:pPr marL="0" lvl="0" indent="0">
              <a:buFontTx/>
              <a:buNone/>
            </a:pPr>
            <a:r>
              <a:rPr lang="en-US" sz="2400" dirty="0"/>
              <a:t>Stimulus</a:t>
            </a:r>
          </a:p>
          <a:p>
            <a:r>
              <a:rPr lang="en-US" sz="2400" b="1" dirty="0">
                <a:solidFill>
                  <a:srgbClr val="598531"/>
                </a:solidFill>
              </a:rPr>
              <a:t>April 2021 - Live</a:t>
            </a:r>
          </a:p>
          <a:p>
            <a:r>
              <a:rPr lang="en-US" sz="2400" dirty="0"/>
              <a:t>- 116 attendees for live session</a:t>
            </a:r>
          </a:p>
          <a:p>
            <a:pPr marL="684213" indent="-342900">
              <a:buFontTx/>
              <a:buChar char="-"/>
            </a:pPr>
            <a:r>
              <a:rPr lang="en-US" sz="2400" dirty="0"/>
              <a:t>Of those </a:t>
            </a:r>
            <a:r>
              <a:rPr lang="en-US" sz="2400" b="1" dirty="0"/>
              <a:t>23 paid </a:t>
            </a:r>
            <a:r>
              <a:rPr lang="en-US" sz="2400" dirty="0"/>
              <a:t>(offered 10 per registration for access)</a:t>
            </a:r>
          </a:p>
          <a:p>
            <a:r>
              <a:rPr lang="en-US" sz="2400" b="1" dirty="0">
                <a:solidFill>
                  <a:srgbClr val="598531"/>
                </a:solidFill>
              </a:rPr>
              <a:t>October 2021 – On-Demand</a:t>
            </a:r>
          </a:p>
          <a:p>
            <a:r>
              <a:rPr lang="en-US" sz="2400" dirty="0">
                <a:solidFill>
                  <a:schemeClr val="tx1"/>
                </a:solidFill>
              </a:rPr>
              <a:t>- </a:t>
            </a:r>
            <a:r>
              <a:rPr lang="en-US" sz="2400" b="1" dirty="0">
                <a:solidFill>
                  <a:schemeClr val="tx1"/>
                </a:solidFill>
              </a:rPr>
              <a:t>19 paid </a:t>
            </a:r>
            <a:r>
              <a:rPr lang="en-US" sz="2400" dirty="0">
                <a:solidFill>
                  <a:schemeClr val="tx1"/>
                </a:solidFill>
              </a:rPr>
              <a:t>on-demand attendees</a:t>
            </a:r>
          </a:p>
          <a:p>
            <a:pPr lvl="1"/>
            <a:r>
              <a:rPr lang="en-US" sz="2400" dirty="0">
                <a:solidFill>
                  <a:schemeClr val="tx1"/>
                </a:solidFill>
              </a:rPr>
              <a:t> - 93 on-demand views</a:t>
            </a:r>
          </a:p>
          <a:p>
            <a:pPr marL="0" lvl="0" indent="0">
              <a:buFontTx/>
              <a:buNone/>
            </a:pPr>
            <a:endParaRPr lang="en-US" sz="2400" dirty="0"/>
          </a:p>
          <a:p>
            <a:pPr defTabSz="1259935">
              <a:defRPr/>
            </a:pPr>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pPr/>
              <a:t>10</a:t>
            </a:fld>
            <a:endParaRPr lang="en-US" dirty="0"/>
          </a:p>
        </p:txBody>
      </p:sp>
    </p:spTree>
    <p:extLst>
      <p:ext uri="{BB962C8B-B14F-4D97-AF65-F5344CB8AC3E}">
        <p14:creationId xmlns:p14="http://schemas.microsoft.com/office/powerpoint/2010/main" val="136540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59935">
              <a:defRPr/>
            </a:pPr>
            <a:r>
              <a:rPr lang="en-US" dirty="0"/>
              <a:t>Both the Silicon-containing and Colloid workshops will or did offer a virtual piece as part of their in-person experience. The POLY Business Office proposes operating those virtual pieces as we have done for the webshop re-broadcast throughout 2022.</a:t>
            </a:r>
          </a:p>
          <a:p>
            <a:pPr defTabSz="1259935">
              <a:defRPr/>
            </a:pPr>
            <a:endParaRPr lang="en-US" dirty="0"/>
          </a:p>
          <a:p>
            <a:pPr defTabSz="1259935">
              <a:defRPr/>
            </a:pPr>
            <a:r>
              <a:rPr lang="en-US" dirty="0"/>
              <a:t>FYI:</a:t>
            </a:r>
          </a:p>
          <a:p>
            <a:pPr defTabSz="1259935">
              <a:defRPr/>
            </a:pPr>
            <a:r>
              <a:rPr lang="en-US" dirty="0"/>
              <a:t>Silicon complete their virtual piece post-meeting via zoom</a:t>
            </a:r>
          </a:p>
          <a:p>
            <a:pPr defTabSz="1259935">
              <a:defRPr/>
            </a:pPr>
            <a:r>
              <a:rPr lang="en-US" dirty="0"/>
              <a:t>Colloids plans to offer a hybrid experience during their meeting.</a:t>
            </a:r>
          </a:p>
        </p:txBody>
      </p:sp>
      <p:sp>
        <p:nvSpPr>
          <p:cNvPr id="4" name="Slide Number Placeholder 3"/>
          <p:cNvSpPr>
            <a:spLocks noGrp="1"/>
          </p:cNvSpPr>
          <p:nvPr>
            <p:ph type="sldNum" sz="quarter" idx="10"/>
          </p:nvPr>
        </p:nvSpPr>
        <p:spPr/>
        <p:txBody>
          <a:bodyPr/>
          <a:lstStyle/>
          <a:p>
            <a:fld id="{9E11EC53-F507-411E-9ADC-FBCFECE09D3D}" type="slidenum">
              <a:rPr lang="en-US" smtClean="0"/>
              <a:pPr/>
              <a:t>11</a:t>
            </a:fld>
            <a:endParaRPr lang="en-US" dirty="0"/>
          </a:p>
        </p:txBody>
      </p:sp>
    </p:spTree>
    <p:extLst>
      <p:ext uri="{BB962C8B-B14F-4D97-AF65-F5344CB8AC3E}">
        <p14:creationId xmlns:p14="http://schemas.microsoft.com/office/powerpoint/2010/main" val="2505303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15850"/>
          <a:stretch/>
        </p:blipFill>
        <p:spPr>
          <a:xfrm>
            <a:off x="1555653" y="-41893"/>
            <a:ext cx="8437742" cy="4734152"/>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lvl1pPr>
              <a:defRPr>
                <a:solidFill>
                  <a:schemeClr val="tx2"/>
                </a:solidFill>
              </a:defRPr>
            </a:lvl1pPr>
          </a:lstStyle>
          <a:p>
            <a:endParaRP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4"/>
          <p:cNvSpPr>
            <a:spLocks noGrp="1"/>
          </p:cNvSpPr>
          <p:nvPr>
            <p:ph type="dt" sz="half" idx="10"/>
          </p:nvPr>
        </p:nvSpPr>
        <p:spPr/>
        <p:txBody>
          <a:bodyPr/>
          <a:lstStyle>
            <a:lvl1pPr>
              <a:defRPr>
                <a:solidFill>
                  <a:schemeClr val="tx2"/>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dirty="0"/>
          </a:p>
        </p:txBody>
      </p:sp>
      <p:sp>
        <p:nvSpPr>
          <p:cNvPr id="2" name="Date Placeholder 2"/>
          <p:cNvSpPr>
            <a:spLocks noGrp="1"/>
          </p:cNvSpPr>
          <p:nvPr>
            <p:ph type="dt" sz="half" idx="10"/>
          </p:nvPr>
        </p:nvSpPr>
        <p:spPr/>
        <p:txBody>
          <a:bodyPr/>
          <a:lstStyle>
            <a:lvl1pPr>
              <a:defRPr>
                <a:solidFill>
                  <a:schemeClr val="tx2"/>
                </a:solidFill>
              </a:defRPr>
            </a:lvl1pPr>
          </a:lstStyle>
          <a:p>
            <a:endParaRP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endParaRPr lang="en-US" dirty="0"/>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commons.wikimedia.org/wiki/File:Checkmark.svg"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520593"/>
            <a:ext cx="9144002" cy="1143000"/>
          </a:xfrm>
        </p:spPr>
        <p:txBody>
          <a:bodyPr/>
          <a:lstStyle/>
          <a:p>
            <a:r>
              <a:rPr lang="en-US" dirty="0"/>
              <a:t>POLY Workshops</a:t>
            </a:r>
          </a:p>
        </p:txBody>
      </p:sp>
      <p:sp>
        <p:nvSpPr>
          <p:cNvPr id="4" name="Subtitle 2"/>
          <p:cNvSpPr>
            <a:spLocks noGrp="1"/>
          </p:cNvSpPr>
          <p:nvPr>
            <p:ph type="subTitle" idx="1"/>
          </p:nvPr>
        </p:nvSpPr>
        <p:spPr>
          <a:xfrm>
            <a:off x="0" y="5746719"/>
            <a:ext cx="11856573" cy="762000"/>
          </a:xfrm>
        </p:spPr>
        <p:txBody>
          <a:bodyPr>
            <a:normAutofit fontScale="85000" lnSpcReduction="10000"/>
          </a:bodyPr>
          <a:lstStyle/>
          <a:p>
            <a:r>
              <a:rPr lang="en-US" dirty="0"/>
              <a:t>Marc Hillmyer: Workshop Chair</a:t>
            </a:r>
          </a:p>
          <a:p>
            <a:endParaRPr lang="en-US" dirty="0"/>
          </a:p>
          <a:p>
            <a:r>
              <a:rPr lang="en-US" dirty="0"/>
              <a:t>Committee:  Gobet Advincula, Elizabeth Elacqua, Mike Hickner, Joe Mabry, Jena McCollum, Rakesh Nambiar, and Yongping Zha</a:t>
            </a:r>
          </a:p>
        </p:txBody>
      </p:sp>
      <p:pic>
        <p:nvPicPr>
          <p:cNvPr id="5" name="Picture 4" descr="A person holding a computer&#10;&#10;Description automatically generated">
            <a:extLst>
              <a:ext uri="{FF2B5EF4-FFF2-40B4-BE49-F238E27FC236}">
                <a16:creationId xmlns:a16="http://schemas.microsoft.com/office/drawing/2014/main" id="{1D4E4401-BBDD-4922-ABCE-4E3CB58B7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8833" y="2260843"/>
            <a:ext cx="4314127" cy="28755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18">
            <a:extLst>
              <a:ext uri="{FF2B5EF4-FFF2-40B4-BE49-F238E27FC236}">
                <a16:creationId xmlns:a16="http://schemas.microsoft.com/office/drawing/2014/main" id="{C80CC591-EE43-468A-B93F-7FC8B5038717}"/>
              </a:ext>
            </a:extLst>
          </p:cNvPr>
          <p:cNvSpPr>
            <a:spLocks noChangeAspect="1"/>
          </p:cNvSpPr>
          <p:nvPr/>
        </p:nvSpPr>
        <p:spPr>
          <a:xfrm>
            <a:off x="9131532" y="3999494"/>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bg1">
              <a:lumMod val="75000"/>
            </a:schemeClr>
          </a:solidFill>
          <a:ln w="9525" cap="flat">
            <a:noFill/>
            <a:prstDash val="solid"/>
            <a:miter/>
          </a:ln>
        </p:spPr>
        <p:txBody>
          <a:bodyPr rtlCol="0" anchor="ctr"/>
          <a:lstStyle/>
          <a:p>
            <a:endParaRPr lang="en-US" noProof="0" dirty="0"/>
          </a:p>
        </p:txBody>
      </p:sp>
      <p:sp>
        <p:nvSpPr>
          <p:cNvPr id="28" name="Freeform: Shape 18">
            <a:extLst>
              <a:ext uri="{FF2B5EF4-FFF2-40B4-BE49-F238E27FC236}">
                <a16:creationId xmlns:a16="http://schemas.microsoft.com/office/drawing/2014/main" id="{B84E6324-2F89-4393-A2C3-58A9709E2A6D}"/>
              </a:ext>
            </a:extLst>
          </p:cNvPr>
          <p:cNvSpPr>
            <a:spLocks noChangeAspect="1"/>
          </p:cNvSpPr>
          <p:nvPr/>
        </p:nvSpPr>
        <p:spPr>
          <a:xfrm>
            <a:off x="9131532" y="1895238"/>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bg1">
              <a:lumMod val="75000"/>
            </a:schemeClr>
          </a:solidFill>
          <a:ln w="9525" cap="flat">
            <a:noFill/>
            <a:prstDash val="solid"/>
            <a:miter/>
          </a:ln>
        </p:spPr>
        <p:txBody>
          <a:bodyPr rtlCol="0" anchor="ctr"/>
          <a:lstStyle/>
          <a:p>
            <a:endParaRPr lang="en-US" noProof="0" dirty="0"/>
          </a:p>
        </p:txBody>
      </p:sp>
      <p:sp>
        <p:nvSpPr>
          <p:cNvPr id="21" name="Freeform: Shape 18">
            <a:extLst>
              <a:ext uri="{FF2B5EF4-FFF2-40B4-BE49-F238E27FC236}">
                <a16:creationId xmlns:a16="http://schemas.microsoft.com/office/drawing/2014/main" id="{BB366C68-AA26-4445-A53F-1C9D3ED45086}"/>
              </a:ext>
            </a:extLst>
          </p:cNvPr>
          <p:cNvSpPr>
            <a:spLocks noChangeAspect="1"/>
          </p:cNvSpPr>
          <p:nvPr/>
        </p:nvSpPr>
        <p:spPr>
          <a:xfrm>
            <a:off x="4468347" y="1895238"/>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bg1">
              <a:lumMod val="75000"/>
            </a:schemeClr>
          </a:solidFill>
          <a:ln w="9525" cap="flat">
            <a:noFill/>
            <a:prstDash val="solid"/>
            <a:miter/>
          </a:ln>
        </p:spPr>
        <p:txBody>
          <a:bodyPr rtlCol="0" anchor="ctr"/>
          <a:lstStyle/>
          <a:p>
            <a:endParaRPr lang="en-US" noProof="0" dirty="0"/>
          </a:p>
        </p:txBody>
      </p:sp>
      <p:sp>
        <p:nvSpPr>
          <p:cNvPr id="14" name="Rectangle 13">
            <a:extLst>
              <a:ext uri="{FF2B5EF4-FFF2-40B4-BE49-F238E27FC236}">
                <a16:creationId xmlns:a16="http://schemas.microsoft.com/office/drawing/2014/main" id="{C688F15A-94CE-4D43-9738-C0D8410DD997}"/>
              </a:ext>
            </a:extLst>
          </p:cNvPr>
          <p:cNvSpPr/>
          <p:nvPr/>
        </p:nvSpPr>
        <p:spPr>
          <a:xfrm>
            <a:off x="64753" y="3323230"/>
            <a:ext cx="3337325" cy="1815882"/>
          </a:xfrm>
          <a:prstGeom prst="rect">
            <a:avLst/>
          </a:prstGeom>
        </p:spPr>
        <p:txBody>
          <a:bodyPr wrap="square">
            <a:spAutoFit/>
          </a:bodyPr>
          <a:lstStyle/>
          <a:p>
            <a:pPr algn="l" fontAlgn="base"/>
            <a:r>
              <a:rPr lang="en-US" sz="2800" b="1" i="0" dirty="0">
                <a:effectLst/>
              </a:rPr>
              <a:t>Stimulus-Responsive Polymers and Liquid Crystal Elastomers</a:t>
            </a:r>
          </a:p>
        </p:txBody>
      </p:sp>
      <p:sp>
        <p:nvSpPr>
          <p:cNvPr id="2" name="Rectangle 3"/>
          <p:cNvSpPr>
            <a:spLocks noChangeArrowheads="1"/>
          </p:cNvSpPr>
          <p:nvPr/>
        </p:nvSpPr>
        <p:spPr bwMode="auto">
          <a:xfrm>
            <a:off x="156387" y="-52720"/>
            <a:ext cx="5216384" cy="107081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sz="4000" dirty="0">
                <a:ln w="0"/>
                <a:solidFill>
                  <a:schemeClr val="tx1"/>
                </a:solidFill>
                <a:effectLst>
                  <a:outerShdw blurRad="38100" dist="25400" dir="5400000" algn="ctr" rotWithShape="0">
                    <a:srgbClr val="6E747A">
                      <a:alpha val="43000"/>
                    </a:srgbClr>
                  </a:outerShdw>
                </a:effectLst>
                <a:latin typeface="+mn-lt"/>
              </a:rPr>
              <a:t>Webshops in 2021 </a:t>
            </a:r>
          </a:p>
        </p:txBody>
      </p:sp>
      <p:sp>
        <p:nvSpPr>
          <p:cNvPr id="3" name="Slide Number Placeholder 2">
            <a:extLst>
              <a:ext uri="{FF2B5EF4-FFF2-40B4-BE49-F238E27FC236}">
                <a16:creationId xmlns:a16="http://schemas.microsoft.com/office/drawing/2014/main" id="{124E8B18-69C5-46FB-9F9C-24B3E7831644}"/>
              </a:ext>
            </a:extLst>
          </p:cNvPr>
          <p:cNvSpPr>
            <a:spLocks noGrp="1"/>
          </p:cNvSpPr>
          <p:nvPr>
            <p:ph type="sldNum" sz="quarter" idx="12"/>
          </p:nvPr>
        </p:nvSpPr>
        <p:spPr/>
        <p:txBody>
          <a:bodyPr/>
          <a:lstStyle/>
          <a:p>
            <a:fld id="{CA8D9AD5-F248-4919-864A-CFD76CC027D6}" type="slidenum">
              <a:rPr lang="en-US" sz="1200" smtClean="0"/>
              <a:pPr/>
              <a:t>10</a:t>
            </a:fld>
            <a:endParaRPr lang="en-US" sz="1200" dirty="0"/>
          </a:p>
        </p:txBody>
      </p:sp>
      <p:sp>
        <p:nvSpPr>
          <p:cNvPr id="17" name="Rectangle 16">
            <a:extLst>
              <a:ext uri="{FF2B5EF4-FFF2-40B4-BE49-F238E27FC236}">
                <a16:creationId xmlns:a16="http://schemas.microsoft.com/office/drawing/2014/main" id="{AEFF43B6-8645-4835-BC6E-20932DE8423B}"/>
              </a:ext>
            </a:extLst>
          </p:cNvPr>
          <p:cNvSpPr/>
          <p:nvPr/>
        </p:nvSpPr>
        <p:spPr>
          <a:xfrm>
            <a:off x="89878" y="1650393"/>
            <a:ext cx="2374064" cy="954107"/>
          </a:xfrm>
          <a:prstGeom prst="rect">
            <a:avLst/>
          </a:prstGeom>
        </p:spPr>
        <p:txBody>
          <a:bodyPr wrap="square">
            <a:spAutoFit/>
          </a:bodyPr>
          <a:lstStyle/>
          <a:p>
            <a:pPr lvl="0" eaLnBrk="0" fontAlgn="base" hangingPunct="0">
              <a:spcBef>
                <a:spcPct val="0"/>
              </a:spcBef>
              <a:spcAft>
                <a:spcPct val="0"/>
              </a:spcAft>
            </a:pPr>
            <a:r>
              <a:rPr lang="en-US" altLang="en-US" sz="2800" b="1" dirty="0">
                <a:cs typeface="Arial" panose="020B0604020202020204" pitchFamily="34" charset="0"/>
              </a:rPr>
              <a:t>Catalysts in Polymers</a:t>
            </a:r>
            <a:endParaRPr lang="en-US" altLang="en-US" sz="2800" dirty="0">
              <a:cs typeface="Arial" panose="020B0604020202020204" pitchFamily="34" charset="0"/>
            </a:endParaRPr>
          </a:p>
        </p:txBody>
      </p:sp>
      <p:sp>
        <p:nvSpPr>
          <p:cNvPr id="5" name="TextBox 4">
            <a:extLst>
              <a:ext uri="{FF2B5EF4-FFF2-40B4-BE49-F238E27FC236}">
                <a16:creationId xmlns:a16="http://schemas.microsoft.com/office/drawing/2014/main" id="{F8C22AF7-B736-457A-9F13-35DCE3AD3EF0}"/>
              </a:ext>
            </a:extLst>
          </p:cNvPr>
          <p:cNvSpPr txBox="1"/>
          <p:nvPr/>
        </p:nvSpPr>
        <p:spPr>
          <a:xfrm>
            <a:off x="10691003" y="3746026"/>
            <a:ext cx="1500997" cy="1200329"/>
          </a:xfrm>
          <a:prstGeom prst="rect">
            <a:avLst/>
          </a:prstGeom>
          <a:noFill/>
        </p:spPr>
        <p:txBody>
          <a:bodyPr wrap="square" rtlCol="0">
            <a:spAutoFit/>
          </a:bodyPr>
          <a:lstStyle/>
          <a:p>
            <a:r>
              <a:rPr lang="en-US" b="1" dirty="0"/>
              <a:t>POLY IAB sponsored speaker honoraria</a:t>
            </a:r>
          </a:p>
        </p:txBody>
      </p:sp>
      <p:sp>
        <p:nvSpPr>
          <p:cNvPr id="7" name="TextBox 6">
            <a:extLst>
              <a:ext uri="{FF2B5EF4-FFF2-40B4-BE49-F238E27FC236}">
                <a16:creationId xmlns:a16="http://schemas.microsoft.com/office/drawing/2014/main" id="{14B70B65-AAC6-46C9-9DF3-D7DAF4CE8EA7}"/>
              </a:ext>
            </a:extLst>
          </p:cNvPr>
          <p:cNvSpPr txBox="1"/>
          <p:nvPr/>
        </p:nvSpPr>
        <p:spPr>
          <a:xfrm>
            <a:off x="8466377" y="1701797"/>
            <a:ext cx="2032973" cy="954107"/>
          </a:xfrm>
          <a:prstGeom prst="rect">
            <a:avLst/>
          </a:prstGeom>
          <a:noFill/>
        </p:spPr>
        <p:txBody>
          <a:bodyPr wrap="square" rtlCol="0">
            <a:spAutoFit/>
          </a:bodyPr>
          <a:lstStyle/>
          <a:p>
            <a:pPr algn="ctr"/>
            <a:r>
              <a:rPr lang="en-US" sz="2800" b="1" dirty="0">
                <a:solidFill>
                  <a:srgbClr val="598531"/>
                </a:solidFill>
              </a:rPr>
              <a:t>Net income </a:t>
            </a:r>
          </a:p>
          <a:p>
            <a:pPr algn="ctr"/>
            <a:r>
              <a:rPr lang="en-US" sz="2800" b="1" dirty="0"/>
              <a:t>+875.99</a:t>
            </a:r>
          </a:p>
        </p:txBody>
      </p:sp>
      <p:sp>
        <p:nvSpPr>
          <p:cNvPr id="23" name="TextBox 22">
            <a:extLst>
              <a:ext uri="{FF2B5EF4-FFF2-40B4-BE49-F238E27FC236}">
                <a16:creationId xmlns:a16="http://schemas.microsoft.com/office/drawing/2014/main" id="{B99C8B0A-5FBE-4F22-859E-FF430504BE48}"/>
              </a:ext>
            </a:extLst>
          </p:cNvPr>
          <p:cNvSpPr txBox="1"/>
          <p:nvPr/>
        </p:nvSpPr>
        <p:spPr>
          <a:xfrm>
            <a:off x="8616863" y="3824166"/>
            <a:ext cx="2238618" cy="954107"/>
          </a:xfrm>
          <a:prstGeom prst="rect">
            <a:avLst/>
          </a:prstGeom>
          <a:noFill/>
        </p:spPr>
        <p:txBody>
          <a:bodyPr wrap="square" rtlCol="0">
            <a:spAutoFit/>
          </a:bodyPr>
          <a:lstStyle/>
          <a:p>
            <a:r>
              <a:rPr lang="en-US" sz="2800" b="1" dirty="0">
                <a:solidFill>
                  <a:srgbClr val="598531"/>
                </a:solidFill>
              </a:rPr>
              <a:t>Net income </a:t>
            </a:r>
          </a:p>
          <a:p>
            <a:r>
              <a:rPr lang="en-US" sz="2800" b="1" dirty="0"/>
              <a:t>+3,128.00</a:t>
            </a:r>
          </a:p>
        </p:txBody>
      </p:sp>
      <p:sp>
        <p:nvSpPr>
          <p:cNvPr id="8" name="Arrow: Right 7">
            <a:extLst>
              <a:ext uri="{FF2B5EF4-FFF2-40B4-BE49-F238E27FC236}">
                <a16:creationId xmlns:a16="http://schemas.microsoft.com/office/drawing/2014/main" id="{7152A316-C55E-4226-82EC-24066A4E41DB}"/>
              </a:ext>
            </a:extLst>
          </p:cNvPr>
          <p:cNvSpPr/>
          <p:nvPr/>
        </p:nvSpPr>
        <p:spPr>
          <a:xfrm>
            <a:off x="869837" y="5618016"/>
            <a:ext cx="567222" cy="860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7B8B1A1-EF1D-4D20-B4C9-7177E53F2001}"/>
              </a:ext>
            </a:extLst>
          </p:cNvPr>
          <p:cNvSpPr txBox="1"/>
          <p:nvPr/>
        </p:nvSpPr>
        <p:spPr>
          <a:xfrm>
            <a:off x="1614509" y="5571269"/>
            <a:ext cx="9826992" cy="954107"/>
          </a:xfrm>
          <a:prstGeom prst="rect">
            <a:avLst/>
          </a:prstGeom>
          <a:noFill/>
        </p:spPr>
        <p:txBody>
          <a:bodyPr wrap="square" rtlCol="0">
            <a:spAutoFit/>
          </a:bodyPr>
          <a:lstStyle/>
          <a:p>
            <a:r>
              <a:rPr lang="en-US" sz="2800" b="1" dirty="0"/>
              <a:t>Is it advantageous to continue? * Topics? * Schedule? * Opportunities?</a:t>
            </a:r>
          </a:p>
        </p:txBody>
      </p:sp>
      <p:sp>
        <p:nvSpPr>
          <p:cNvPr id="27" name="Freeform: Shape 18">
            <a:extLst>
              <a:ext uri="{FF2B5EF4-FFF2-40B4-BE49-F238E27FC236}">
                <a16:creationId xmlns:a16="http://schemas.microsoft.com/office/drawing/2014/main" id="{8726F669-E813-4424-8DC0-C99026A2246B}"/>
              </a:ext>
            </a:extLst>
          </p:cNvPr>
          <p:cNvSpPr>
            <a:spLocks noChangeAspect="1"/>
          </p:cNvSpPr>
          <p:nvPr/>
        </p:nvSpPr>
        <p:spPr>
          <a:xfrm>
            <a:off x="6622318" y="1895238"/>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bg1">
              <a:lumMod val="75000"/>
            </a:schemeClr>
          </a:solidFill>
          <a:ln w="9525" cap="flat">
            <a:noFill/>
            <a:prstDash val="solid"/>
            <a:miter/>
          </a:ln>
        </p:spPr>
        <p:txBody>
          <a:bodyPr rtlCol="0" anchor="ctr"/>
          <a:lstStyle/>
          <a:p>
            <a:endParaRPr lang="en-US" noProof="0" dirty="0"/>
          </a:p>
        </p:txBody>
      </p:sp>
      <p:sp>
        <p:nvSpPr>
          <p:cNvPr id="29" name="Freeform: Shape 18">
            <a:extLst>
              <a:ext uri="{FF2B5EF4-FFF2-40B4-BE49-F238E27FC236}">
                <a16:creationId xmlns:a16="http://schemas.microsoft.com/office/drawing/2014/main" id="{F1FD9F18-2988-4459-A181-A2E127E93688}"/>
              </a:ext>
            </a:extLst>
          </p:cNvPr>
          <p:cNvSpPr>
            <a:spLocks noChangeAspect="1"/>
          </p:cNvSpPr>
          <p:nvPr/>
        </p:nvSpPr>
        <p:spPr>
          <a:xfrm>
            <a:off x="4468347" y="3999494"/>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bg1">
              <a:lumMod val="75000"/>
            </a:schemeClr>
          </a:solidFill>
          <a:ln w="9525" cap="flat">
            <a:noFill/>
            <a:prstDash val="solid"/>
            <a:miter/>
          </a:ln>
        </p:spPr>
        <p:txBody>
          <a:bodyPr rtlCol="0" anchor="ctr"/>
          <a:lstStyle/>
          <a:p>
            <a:endParaRPr lang="en-US" noProof="0" dirty="0"/>
          </a:p>
        </p:txBody>
      </p:sp>
      <p:sp>
        <p:nvSpPr>
          <p:cNvPr id="33" name="Freeform: Shape 18">
            <a:extLst>
              <a:ext uri="{FF2B5EF4-FFF2-40B4-BE49-F238E27FC236}">
                <a16:creationId xmlns:a16="http://schemas.microsoft.com/office/drawing/2014/main" id="{F00CB751-A232-41A3-9200-C4769AD3DE1A}"/>
              </a:ext>
            </a:extLst>
          </p:cNvPr>
          <p:cNvSpPr>
            <a:spLocks noChangeAspect="1"/>
          </p:cNvSpPr>
          <p:nvPr/>
        </p:nvSpPr>
        <p:spPr>
          <a:xfrm>
            <a:off x="6622318" y="3999494"/>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bg1">
              <a:lumMod val="75000"/>
            </a:schemeClr>
          </a:solidFill>
          <a:ln w="9525" cap="flat">
            <a:noFill/>
            <a:prstDash val="solid"/>
            <a:miter/>
          </a:ln>
        </p:spPr>
        <p:txBody>
          <a:bodyPr rtlCol="0" anchor="ctr"/>
          <a:lstStyle/>
          <a:p>
            <a:endParaRPr lang="en-US" noProof="0" dirty="0"/>
          </a:p>
        </p:txBody>
      </p:sp>
      <p:sp>
        <p:nvSpPr>
          <p:cNvPr id="36" name="TextBox 35">
            <a:extLst>
              <a:ext uri="{FF2B5EF4-FFF2-40B4-BE49-F238E27FC236}">
                <a16:creationId xmlns:a16="http://schemas.microsoft.com/office/drawing/2014/main" id="{9F66D4A2-8F21-43F3-AB49-1D1E9DD48103}"/>
              </a:ext>
            </a:extLst>
          </p:cNvPr>
          <p:cNvSpPr txBox="1"/>
          <p:nvPr/>
        </p:nvSpPr>
        <p:spPr>
          <a:xfrm>
            <a:off x="3780704" y="1637352"/>
            <a:ext cx="1934433" cy="1200329"/>
          </a:xfrm>
          <a:prstGeom prst="rect">
            <a:avLst/>
          </a:prstGeom>
          <a:noFill/>
        </p:spPr>
        <p:txBody>
          <a:bodyPr wrap="square">
            <a:spAutoFit/>
          </a:bodyPr>
          <a:lstStyle/>
          <a:p>
            <a:pPr algn="ctr"/>
            <a:r>
              <a:rPr lang="en-US" sz="2400" b="1" i="1" dirty="0">
                <a:solidFill>
                  <a:srgbClr val="002060"/>
                </a:solidFill>
              </a:rPr>
              <a:t>2020</a:t>
            </a:r>
          </a:p>
          <a:p>
            <a:pPr algn="ctr"/>
            <a:r>
              <a:rPr lang="en-US" sz="2400" dirty="0"/>
              <a:t>77 attendees*</a:t>
            </a:r>
          </a:p>
          <a:p>
            <a:pPr algn="ctr"/>
            <a:r>
              <a:rPr lang="en-US" sz="2400" b="1" dirty="0"/>
              <a:t>24 paid</a:t>
            </a:r>
            <a:endParaRPr lang="en-US" sz="2400" dirty="0"/>
          </a:p>
        </p:txBody>
      </p:sp>
      <p:sp>
        <p:nvSpPr>
          <p:cNvPr id="37" name="TextBox 36">
            <a:extLst>
              <a:ext uri="{FF2B5EF4-FFF2-40B4-BE49-F238E27FC236}">
                <a16:creationId xmlns:a16="http://schemas.microsoft.com/office/drawing/2014/main" id="{26DF39B8-07CD-4502-AD9C-FDC6CEC733AE}"/>
              </a:ext>
            </a:extLst>
          </p:cNvPr>
          <p:cNvSpPr txBox="1"/>
          <p:nvPr/>
        </p:nvSpPr>
        <p:spPr>
          <a:xfrm>
            <a:off x="4350411" y="1141819"/>
            <a:ext cx="1187161" cy="523220"/>
          </a:xfrm>
          <a:prstGeom prst="rect">
            <a:avLst/>
          </a:prstGeom>
          <a:noFill/>
        </p:spPr>
        <p:txBody>
          <a:bodyPr wrap="square">
            <a:spAutoFit/>
          </a:bodyPr>
          <a:lstStyle/>
          <a:p>
            <a:r>
              <a:rPr lang="en-US" sz="2800" b="1" dirty="0">
                <a:solidFill>
                  <a:srgbClr val="598531"/>
                </a:solidFill>
              </a:rPr>
              <a:t>Live</a:t>
            </a:r>
            <a:endParaRPr lang="en-US" sz="2800" dirty="0"/>
          </a:p>
        </p:txBody>
      </p:sp>
      <p:sp>
        <p:nvSpPr>
          <p:cNvPr id="40" name="TextBox 39">
            <a:extLst>
              <a:ext uri="{FF2B5EF4-FFF2-40B4-BE49-F238E27FC236}">
                <a16:creationId xmlns:a16="http://schemas.microsoft.com/office/drawing/2014/main" id="{815E5F96-0EB7-481E-A843-90812FBAB409}"/>
              </a:ext>
            </a:extLst>
          </p:cNvPr>
          <p:cNvSpPr txBox="1"/>
          <p:nvPr/>
        </p:nvSpPr>
        <p:spPr>
          <a:xfrm>
            <a:off x="6006025" y="1114132"/>
            <a:ext cx="2032973" cy="523220"/>
          </a:xfrm>
          <a:prstGeom prst="rect">
            <a:avLst/>
          </a:prstGeom>
          <a:noFill/>
        </p:spPr>
        <p:txBody>
          <a:bodyPr wrap="square">
            <a:spAutoFit/>
          </a:bodyPr>
          <a:lstStyle/>
          <a:p>
            <a:r>
              <a:rPr lang="en-US" sz="2800" b="1" dirty="0">
                <a:solidFill>
                  <a:srgbClr val="598531"/>
                </a:solidFill>
              </a:rPr>
              <a:t>On-demand</a:t>
            </a:r>
            <a:endParaRPr lang="en-US" sz="2800" dirty="0"/>
          </a:p>
        </p:txBody>
      </p:sp>
      <p:sp>
        <p:nvSpPr>
          <p:cNvPr id="41" name="TextBox 40">
            <a:extLst>
              <a:ext uri="{FF2B5EF4-FFF2-40B4-BE49-F238E27FC236}">
                <a16:creationId xmlns:a16="http://schemas.microsoft.com/office/drawing/2014/main" id="{9486F138-1D75-4A72-81D7-48776F69358D}"/>
              </a:ext>
            </a:extLst>
          </p:cNvPr>
          <p:cNvSpPr txBox="1"/>
          <p:nvPr/>
        </p:nvSpPr>
        <p:spPr>
          <a:xfrm>
            <a:off x="6033567" y="1712369"/>
            <a:ext cx="1934433" cy="1200329"/>
          </a:xfrm>
          <a:prstGeom prst="rect">
            <a:avLst/>
          </a:prstGeom>
          <a:noFill/>
        </p:spPr>
        <p:txBody>
          <a:bodyPr wrap="square">
            <a:spAutoFit/>
          </a:bodyPr>
          <a:lstStyle/>
          <a:p>
            <a:pPr algn="ctr"/>
            <a:r>
              <a:rPr lang="en-US" sz="2400" b="1" i="1" dirty="0">
                <a:solidFill>
                  <a:srgbClr val="002060"/>
                </a:solidFill>
              </a:rPr>
              <a:t>2021</a:t>
            </a:r>
          </a:p>
          <a:p>
            <a:pPr algn="ctr"/>
            <a:r>
              <a:rPr lang="en-US" sz="2400" b="1" dirty="0"/>
              <a:t>22 paid</a:t>
            </a:r>
          </a:p>
          <a:p>
            <a:pPr algn="ctr"/>
            <a:r>
              <a:rPr lang="en-US" sz="2400" dirty="0"/>
              <a:t>97 views</a:t>
            </a:r>
          </a:p>
        </p:txBody>
      </p:sp>
      <p:sp>
        <p:nvSpPr>
          <p:cNvPr id="42" name="TextBox 41">
            <a:extLst>
              <a:ext uri="{FF2B5EF4-FFF2-40B4-BE49-F238E27FC236}">
                <a16:creationId xmlns:a16="http://schemas.microsoft.com/office/drawing/2014/main" id="{C810A04E-ABBD-466B-AC37-5E474BE0AD99}"/>
              </a:ext>
            </a:extLst>
          </p:cNvPr>
          <p:cNvSpPr txBox="1"/>
          <p:nvPr/>
        </p:nvSpPr>
        <p:spPr>
          <a:xfrm>
            <a:off x="3841976" y="3679510"/>
            <a:ext cx="2130399" cy="1200329"/>
          </a:xfrm>
          <a:prstGeom prst="rect">
            <a:avLst/>
          </a:prstGeom>
          <a:noFill/>
        </p:spPr>
        <p:txBody>
          <a:bodyPr wrap="square">
            <a:spAutoFit/>
          </a:bodyPr>
          <a:lstStyle/>
          <a:p>
            <a:pPr algn="ctr"/>
            <a:r>
              <a:rPr lang="en-US" sz="2400" b="1" i="1" dirty="0">
                <a:solidFill>
                  <a:srgbClr val="002060"/>
                </a:solidFill>
              </a:rPr>
              <a:t>2021</a:t>
            </a:r>
          </a:p>
          <a:p>
            <a:pPr algn="ctr"/>
            <a:r>
              <a:rPr lang="en-US" sz="2400" dirty="0"/>
              <a:t>116 attendees*</a:t>
            </a:r>
          </a:p>
          <a:p>
            <a:pPr algn="ctr"/>
            <a:r>
              <a:rPr lang="en-US" sz="2400" b="1" dirty="0"/>
              <a:t>23 paid</a:t>
            </a:r>
            <a:endParaRPr lang="en-US" sz="2400" dirty="0"/>
          </a:p>
        </p:txBody>
      </p:sp>
      <p:sp>
        <p:nvSpPr>
          <p:cNvPr id="43" name="TextBox 42">
            <a:extLst>
              <a:ext uri="{FF2B5EF4-FFF2-40B4-BE49-F238E27FC236}">
                <a16:creationId xmlns:a16="http://schemas.microsoft.com/office/drawing/2014/main" id="{6B7C59C8-146F-41E0-944B-FE0054D1B0E7}"/>
              </a:ext>
            </a:extLst>
          </p:cNvPr>
          <p:cNvSpPr txBox="1"/>
          <p:nvPr/>
        </p:nvSpPr>
        <p:spPr>
          <a:xfrm>
            <a:off x="6162332" y="3701056"/>
            <a:ext cx="1934433" cy="1200329"/>
          </a:xfrm>
          <a:prstGeom prst="rect">
            <a:avLst/>
          </a:prstGeom>
          <a:noFill/>
        </p:spPr>
        <p:txBody>
          <a:bodyPr wrap="square">
            <a:spAutoFit/>
          </a:bodyPr>
          <a:lstStyle/>
          <a:p>
            <a:pPr algn="ctr"/>
            <a:r>
              <a:rPr lang="en-US" sz="2400" b="1" i="1" dirty="0">
                <a:solidFill>
                  <a:srgbClr val="002060"/>
                </a:solidFill>
              </a:rPr>
              <a:t>2021</a:t>
            </a:r>
          </a:p>
          <a:p>
            <a:pPr algn="ctr"/>
            <a:r>
              <a:rPr lang="en-US" sz="2400" b="1" dirty="0"/>
              <a:t>19 paid</a:t>
            </a:r>
          </a:p>
          <a:p>
            <a:pPr algn="ctr"/>
            <a:r>
              <a:rPr lang="en-US" sz="2400" dirty="0"/>
              <a:t>93 views</a:t>
            </a:r>
          </a:p>
        </p:txBody>
      </p:sp>
      <p:sp>
        <p:nvSpPr>
          <p:cNvPr id="16" name="TextBox 15">
            <a:extLst>
              <a:ext uri="{FF2B5EF4-FFF2-40B4-BE49-F238E27FC236}">
                <a16:creationId xmlns:a16="http://schemas.microsoft.com/office/drawing/2014/main" id="{F173890A-EF43-4A37-951F-005A9AF1A6A7}"/>
              </a:ext>
            </a:extLst>
          </p:cNvPr>
          <p:cNvSpPr txBox="1"/>
          <p:nvPr/>
        </p:nvSpPr>
        <p:spPr>
          <a:xfrm>
            <a:off x="6225417" y="6190531"/>
            <a:ext cx="5966583" cy="369332"/>
          </a:xfrm>
          <a:prstGeom prst="rect">
            <a:avLst/>
          </a:prstGeom>
          <a:noFill/>
        </p:spPr>
        <p:txBody>
          <a:bodyPr wrap="square" rtlCol="0">
            <a:spAutoFit/>
          </a:bodyPr>
          <a:lstStyle/>
          <a:p>
            <a:r>
              <a:rPr lang="en-US" i="1" dirty="0"/>
              <a:t>* 10 access links were given per each 1 registration purchased</a:t>
            </a:r>
          </a:p>
        </p:txBody>
      </p:sp>
    </p:spTree>
    <p:extLst>
      <p:ext uri="{BB962C8B-B14F-4D97-AF65-F5344CB8AC3E}">
        <p14:creationId xmlns:p14="http://schemas.microsoft.com/office/powerpoint/2010/main" val="35923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18">
            <a:extLst>
              <a:ext uri="{FF2B5EF4-FFF2-40B4-BE49-F238E27FC236}">
                <a16:creationId xmlns:a16="http://schemas.microsoft.com/office/drawing/2014/main" id="{BB366C68-AA26-4445-A53F-1C9D3ED45086}"/>
              </a:ext>
            </a:extLst>
          </p:cNvPr>
          <p:cNvSpPr>
            <a:spLocks noChangeAspect="1"/>
          </p:cNvSpPr>
          <p:nvPr/>
        </p:nvSpPr>
        <p:spPr>
          <a:xfrm>
            <a:off x="145771" y="145862"/>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rtlCol="0" anchor="ctr"/>
          <a:lstStyle/>
          <a:p>
            <a:endParaRPr lang="en-US" noProof="0" dirty="0"/>
          </a:p>
        </p:txBody>
      </p:sp>
      <p:sp>
        <p:nvSpPr>
          <p:cNvPr id="2" name="Rectangle 3"/>
          <p:cNvSpPr>
            <a:spLocks noChangeArrowheads="1"/>
          </p:cNvSpPr>
          <p:nvPr/>
        </p:nvSpPr>
        <p:spPr bwMode="auto">
          <a:xfrm>
            <a:off x="539954" y="42241"/>
            <a:ext cx="10124786" cy="107081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sz="4400" dirty="0">
                <a:ln w="0"/>
                <a:solidFill>
                  <a:schemeClr val="tx1"/>
                </a:solidFill>
                <a:effectLst>
                  <a:outerShdw blurRad="38100" dist="25400" dir="5400000" algn="ctr" rotWithShape="0">
                    <a:srgbClr val="6E747A">
                      <a:alpha val="43000"/>
                    </a:srgbClr>
                  </a:outerShdw>
                </a:effectLst>
                <a:latin typeface="+mn-lt"/>
              </a:rPr>
              <a:t>Webshops in 2022 and beyond </a:t>
            </a:r>
          </a:p>
        </p:txBody>
      </p:sp>
      <p:sp>
        <p:nvSpPr>
          <p:cNvPr id="3" name="Slide Number Placeholder 2">
            <a:extLst>
              <a:ext uri="{FF2B5EF4-FFF2-40B4-BE49-F238E27FC236}">
                <a16:creationId xmlns:a16="http://schemas.microsoft.com/office/drawing/2014/main" id="{124E8B18-69C5-46FB-9F9C-24B3E7831644}"/>
              </a:ext>
            </a:extLst>
          </p:cNvPr>
          <p:cNvSpPr>
            <a:spLocks noGrp="1"/>
          </p:cNvSpPr>
          <p:nvPr>
            <p:ph type="sldNum" sz="quarter" idx="12"/>
          </p:nvPr>
        </p:nvSpPr>
        <p:spPr/>
        <p:txBody>
          <a:bodyPr/>
          <a:lstStyle/>
          <a:p>
            <a:fld id="{CA8D9AD5-F248-4919-864A-CFD76CC027D6}" type="slidenum">
              <a:rPr lang="en-US" sz="1200" smtClean="0"/>
              <a:pPr/>
              <a:t>11</a:t>
            </a:fld>
            <a:endParaRPr lang="en-US" sz="1200" dirty="0"/>
          </a:p>
        </p:txBody>
      </p:sp>
      <p:sp>
        <p:nvSpPr>
          <p:cNvPr id="17" name="Rectangle 16">
            <a:extLst>
              <a:ext uri="{FF2B5EF4-FFF2-40B4-BE49-F238E27FC236}">
                <a16:creationId xmlns:a16="http://schemas.microsoft.com/office/drawing/2014/main" id="{AEFF43B6-8645-4835-BC6E-20932DE8423B}"/>
              </a:ext>
            </a:extLst>
          </p:cNvPr>
          <p:cNvSpPr/>
          <p:nvPr/>
        </p:nvSpPr>
        <p:spPr>
          <a:xfrm>
            <a:off x="228894" y="1061528"/>
            <a:ext cx="2350323" cy="523220"/>
          </a:xfrm>
          <a:prstGeom prst="rect">
            <a:avLst/>
          </a:prstGeom>
        </p:spPr>
        <p:txBody>
          <a:bodyPr wrap="none">
            <a:spAutoFit/>
          </a:bodyPr>
          <a:lstStyle/>
          <a:p>
            <a:pPr lvl="0" eaLnBrk="0" fontAlgn="base" hangingPunct="0">
              <a:spcBef>
                <a:spcPct val="0"/>
              </a:spcBef>
              <a:spcAft>
                <a:spcPct val="0"/>
              </a:spcAft>
            </a:pPr>
            <a:r>
              <a:rPr lang="en-US" altLang="en-US" sz="2800" b="1" dirty="0">
                <a:cs typeface="Arial" panose="020B0604020202020204" pitchFamily="34" charset="0"/>
              </a:rPr>
              <a:t>Opportunities</a:t>
            </a:r>
            <a:endParaRPr lang="en-US" altLang="en-US" sz="2800" dirty="0">
              <a:cs typeface="Arial" panose="020B0604020202020204" pitchFamily="34" charset="0"/>
            </a:endParaRPr>
          </a:p>
        </p:txBody>
      </p:sp>
      <p:sp>
        <p:nvSpPr>
          <p:cNvPr id="15" name="TextBox 14">
            <a:extLst>
              <a:ext uri="{FF2B5EF4-FFF2-40B4-BE49-F238E27FC236}">
                <a16:creationId xmlns:a16="http://schemas.microsoft.com/office/drawing/2014/main" id="{A3AD63C1-B8D4-4B63-8106-3B24A2521552}"/>
              </a:ext>
            </a:extLst>
          </p:cNvPr>
          <p:cNvSpPr txBox="1"/>
          <p:nvPr/>
        </p:nvSpPr>
        <p:spPr>
          <a:xfrm>
            <a:off x="1612714" y="2095386"/>
            <a:ext cx="9646431" cy="3170099"/>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000000"/>
                </a:solidFill>
              </a:rPr>
              <a:t>Silicon-Containing Polymers and Composites (1-4 Dec 2021)</a:t>
            </a:r>
          </a:p>
          <a:p>
            <a:pPr marL="1200150" lvl="2" indent="-285750">
              <a:buFont typeface="Arial" panose="020B0604020202020204" pitchFamily="34" charset="0"/>
              <a:buChar char="•"/>
            </a:pPr>
            <a:r>
              <a:rPr lang="en-US" sz="2000" dirty="0"/>
              <a:t>2 virtual follow-up sessions in Decembers, Organizers and speakers agree to use of recordings.</a:t>
            </a:r>
          </a:p>
          <a:p>
            <a:pPr marL="1200150" lvl="2" indent="-285750">
              <a:buFont typeface="Arial" panose="020B0604020202020204" pitchFamily="34" charset="0"/>
              <a:buChar char="•"/>
            </a:pPr>
            <a:r>
              <a:rPr lang="en-US" sz="2000" dirty="0"/>
              <a:t>Operate as a re-broadcast at regular fee (49.00)</a:t>
            </a:r>
          </a:p>
          <a:p>
            <a:pPr marL="285750" indent="-285750">
              <a:buFont typeface="Arial" panose="020B0604020202020204" pitchFamily="34" charset="0"/>
              <a:buChar char="•"/>
            </a:pPr>
            <a:endParaRPr lang="en-US" sz="2000" dirty="0">
              <a:solidFill>
                <a:srgbClr val="000000"/>
              </a:solidFill>
            </a:endParaRPr>
          </a:p>
          <a:p>
            <a:pPr marL="285750" indent="-285750">
              <a:buFont typeface="Arial" panose="020B0604020202020204" pitchFamily="34" charset="0"/>
              <a:buChar char="•"/>
            </a:pPr>
            <a:r>
              <a:rPr lang="en-US" sz="2000" b="1" dirty="0">
                <a:solidFill>
                  <a:srgbClr val="000000"/>
                </a:solidFill>
              </a:rPr>
              <a:t>Polymer Colloids (19 – 22 Feb 2022)</a:t>
            </a:r>
          </a:p>
          <a:p>
            <a:pPr marL="1200150" lvl="2" indent="-285750">
              <a:buFont typeface="Arial" panose="020B0604020202020204" pitchFamily="34" charset="0"/>
              <a:buChar char="•"/>
            </a:pPr>
            <a:r>
              <a:rPr lang="en-US" sz="2000" dirty="0"/>
              <a:t>Hybrid/virtual sessions during workshop, Organizers and speakers agree to use of recordings.</a:t>
            </a:r>
          </a:p>
          <a:p>
            <a:pPr marL="1200150" lvl="2" indent="-285750">
              <a:buFont typeface="Arial" panose="020B0604020202020204" pitchFamily="34" charset="0"/>
              <a:buChar char="•"/>
            </a:pPr>
            <a:r>
              <a:rPr lang="en-US" sz="2000" dirty="0"/>
              <a:t>Operate as a re-broadcast at regular fee (49.00)</a:t>
            </a:r>
          </a:p>
          <a:p>
            <a:pPr marL="742950" lvl="1" indent="-285750">
              <a:buFont typeface="Arial" panose="020B0604020202020204" pitchFamily="34" charset="0"/>
              <a:buChar char="•"/>
            </a:pPr>
            <a:endParaRPr lang="en-US" sz="2000" b="1" dirty="0">
              <a:solidFill>
                <a:schemeClr val="accent1">
                  <a:lumMod val="75000"/>
                </a:schemeClr>
              </a:solidFill>
            </a:endParaRPr>
          </a:p>
        </p:txBody>
      </p:sp>
      <p:sp>
        <p:nvSpPr>
          <p:cNvPr id="16" name="Rectangle 15">
            <a:extLst>
              <a:ext uri="{FF2B5EF4-FFF2-40B4-BE49-F238E27FC236}">
                <a16:creationId xmlns:a16="http://schemas.microsoft.com/office/drawing/2014/main" id="{8488085E-EC51-49F9-BF96-2B6BEE9C09A7}"/>
              </a:ext>
            </a:extLst>
          </p:cNvPr>
          <p:cNvSpPr/>
          <p:nvPr/>
        </p:nvSpPr>
        <p:spPr>
          <a:xfrm>
            <a:off x="1568706" y="1572166"/>
            <a:ext cx="4655442" cy="523220"/>
          </a:xfrm>
          <a:prstGeom prst="rect">
            <a:avLst/>
          </a:prstGeom>
        </p:spPr>
        <p:txBody>
          <a:bodyPr wrap="none">
            <a:spAutoFit/>
          </a:bodyPr>
          <a:lstStyle/>
          <a:p>
            <a:pPr lvl="0" eaLnBrk="0" fontAlgn="base" hangingPunct="0">
              <a:spcBef>
                <a:spcPct val="0"/>
              </a:spcBef>
              <a:spcAft>
                <a:spcPct val="0"/>
              </a:spcAft>
            </a:pPr>
            <a:r>
              <a:rPr lang="en-US" altLang="en-US" sz="2800" b="1" dirty="0">
                <a:solidFill>
                  <a:srgbClr val="598531"/>
                </a:solidFill>
                <a:cs typeface="Arial" panose="020B0604020202020204" pitchFamily="34" charset="0"/>
              </a:rPr>
              <a:t>Live workshops, virtual piece</a:t>
            </a:r>
            <a:endParaRPr lang="en-US" altLang="en-US" sz="2800" dirty="0">
              <a:solidFill>
                <a:srgbClr val="598531"/>
              </a:solidFill>
              <a:cs typeface="Arial" panose="020B0604020202020204" pitchFamily="34" charset="0"/>
            </a:endParaRPr>
          </a:p>
        </p:txBody>
      </p:sp>
      <p:sp>
        <p:nvSpPr>
          <p:cNvPr id="18" name="Rectangle 17">
            <a:extLst>
              <a:ext uri="{FF2B5EF4-FFF2-40B4-BE49-F238E27FC236}">
                <a16:creationId xmlns:a16="http://schemas.microsoft.com/office/drawing/2014/main" id="{8083B7BB-4D3D-4A80-BCDD-91BA9EFFAF75}"/>
              </a:ext>
            </a:extLst>
          </p:cNvPr>
          <p:cNvSpPr/>
          <p:nvPr/>
        </p:nvSpPr>
        <p:spPr>
          <a:xfrm>
            <a:off x="1125884" y="5213586"/>
            <a:ext cx="10580392" cy="1384995"/>
          </a:xfrm>
          <a:prstGeom prst="rect">
            <a:avLst/>
          </a:prstGeom>
        </p:spPr>
        <p:txBody>
          <a:bodyPr wrap="square">
            <a:spAutoFit/>
          </a:bodyPr>
          <a:lstStyle/>
          <a:p>
            <a:pPr lvl="0" eaLnBrk="0" fontAlgn="base" hangingPunct="0">
              <a:spcBef>
                <a:spcPct val="0"/>
              </a:spcBef>
              <a:spcAft>
                <a:spcPct val="0"/>
              </a:spcAft>
            </a:pPr>
            <a:r>
              <a:rPr lang="en-US" altLang="en-US" sz="2800" b="1" dirty="0">
                <a:cs typeface="Arial" panose="020B0604020202020204" pitchFamily="34" charset="0"/>
              </a:rPr>
              <a:t>Future? </a:t>
            </a:r>
          </a:p>
          <a:p>
            <a:pPr lvl="1" eaLnBrk="0" fontAlgn="base" hangingPunct="0">
              <a:spcBef>
                <a:spcPct val="0"/>
              </a:spcBef>
              <a:spcAft>
                <a:spcPct val="0"/>
              </a:spcAft>
            </a:pPr>
            <a:r>
              <a:rPr lang="en-US" altLang="en-US" sz="2800" b="1" dirty="0">
                <a:cs typeface="Arial" panose="020B0604020202020204" pitchFamily="34" charset="0"/>
              </a:rPr>
              <a:t>Is there a special advantage for POLY to continue amid the free webinars by ACS?</a:t>
            </a:r>
            <a:endParaRPr lang="en-US" altLang="en-US" sz="2800" dirty="0">
              <a:cs typeface="Arial" panose="020B0604020202020204" pitchFamily="34" charset="0"/>
            </a:endParaRPr>
          </a:p>
        </p:txBody>
      </p:sp>
      <p:sp>
        <p:nvSpPr>
          <p:cNvPr id="19" name="Arrow: Right 18">
            <a:extLst>
              <a:ext uri="{FF2B5EF4-FFF2-40B4-BE49-F238E27FC236}">
                <a16:creationId xmlns:a16="http://schemas.microsoft.com/office/drawing/2014/main" id="{7CCAC3AB-8B99-4D73-B677-E2EDB1485AC3}"/>
              </a:ext>
            </a:extLst>
          </p:cNvPr>
          <p:cNvSpPr/>
          <p:nvPr/>
        </p:nvSpPr>
        <p:spPr>
          <a:xfrm>
            <a:off x="497103" y="5475777"/>
            <a:ext cx="567222" cy="860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8249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holding up a sign&#10;&#10;Description automatically generated with low confidence">
            <a:extLst>
              <a:ext uri="{FF2B5EF4-FFF2-40B4-BE49-F238E27FC236}">
                <a16:creationId xmlns:a16="http://schemas.microsoft.com/office/drawing/2014/main" id="{8C6127C6-CC70-4C9D-A1D6-63E30880D363}"/>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0000" r="20000"/>
          <a:stretch/>
        </p:blipFill>
        <p:spPr>
          <a:xfrm>
            <a:off x="0" y="-43999"/>
            <a:ext cx="7315180" cy="6857990"/>
          </a:xfrm>
          <a:noFill/>
        </p:spPr>
      </p:pic>
      <p:sp>
        <p:nvSpPr>
          <p:cNvPr id="3" name="Slide Number Placeholder 2">
            <a:extLst>
              <a:ext uri="{FF2B5EF4-FFF2-40B4-BE49-F238E27FC236}">
                <a16:creationId xmlns:a16="http://schemas.microsoft.com/office/drawing/2014/main" id="{A97A06D0-B775-4202-937E-103A22DD0550}"/>
              </a:ext>
            </a:extLst>
          </p:cNvPr>
          <p:cNvSpPr>
            <a:spLocks noGrp="1"/>
          </p:cNvSpPr>
          <p:nvPr>
            <p:ph type="sldNum" sz="quarter" idx="12"/>
          </p:nvPr>
        </p:nvSpPr>
        <p:spPr>
          <a:xfrm>
            <a:off x="10210800" y="6614494"/>
            <a:ext cx="640080" cy="237744"/>
          </a:xfrm>
        </p:spPr>
        <p:txBody>
          <a:bodyPr anchor="ctr">
            <a:normAutofit/>
          </a:bodyPr>
          <a:lstStyle/>
          <a:p>
            <a:pPr>
              <a:lnSpc>
                <a:spcPct val="90000"/>
              </a:lnSpc>
              <a:spcAft>
                <a:spcPts val="600"/>
              </a:spcAft>
            </a:pPr>
            <a:fld id="{CA8D9AD5-F248-4919-864A-CFD76CC027D6}" type="slidenum">
              <a:rPr lang="en-US" sz="1000" smtClean="0"/>
              <a:pPr>
                <a:lnSpc>
                  <a:spcPct val="90000"/>
                </a:lnSpc>
                <a:spcAft>
                  <a:spcPts val="600"/>
                </a:spcAft>
              </a:pPr>
              <a:t>12</a:t>
            </a:fld>
            <a:endParaRPr lang="en-US" sz="1000" dirty="0"/>
          </a:p>
        </p:txBody>
      </p:sp>
      <p:sp>
        <p:nvSpPr>
          <p:cNvPr id="4" name="Title 3">
            <a:extLst>
              <a:ext uri="{FF2B5EF4-FFF2-40B4-BE49-F238E27FC236}">
                <a16:creationId xmlns:a16="http://schemas.microsoft.com/office/drawing/2014/main" id="{1AFDB6EC-02AA-4498-A48C-FB45FC33FDF7}"/>
              </a:ext>
            </a:extLst>
          </p:cNvPr>
          <p:cNvSpPr>
            <a:spLocks noGrp="1"/>
          </p:cNvSpPr>
          <p:nvPr>
            <p:ph type="title"/>
          </p:nvPr>
        </p:nvSpPr>
        <p:spPr>
          <a:xfrm>
            <a:off x="881845" y="4006814"/>
            <a:ext cx="5396709" cy="1993392"/>
          </a:xfrm>
        </p:spPr>
        <p:txBody>
          <a:bodyPr anchor="b">
            <a:normAutofit/>
          </a:bodyPr>
          <a:lstStyle/>
          <a:p>
            <a:r>
              <a:rPr lang="en-US" dirty="0">
                <a:ln w="0"/>
                <a:solidFill>
                  <a:schemeClr val="tx1"/>
                </a:solidFill>
                <a:effectLst>
                  <a:outerShdw blurRad="38100" dist="19050" dir="2700000" algn="tl" rotWithShape="0">
                    <a:schemeClr val="dk1">
                      <a:alpha val="40000"/>
                    </a:schemeClr>
                  </a:outerShdw>
                </a:effectLst>
              </a:rPr>
              <a:t>National Graduate Research Polymer Conference</a:t>
            </a:r>
          </a:p>
        </p:txBody>
      </p:sp>
    </p:spTree>
    <p:extLst>
      <p:ext uri="{BB962C8B-B14F-4D97-AF65-F5344CB8AC3E}">
        <p14:creationId xmlns:p14="http://schemas.microsoft.com/office/powerpoint/2010/main" val="2219259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18">
            <a:extLst>
              <a:ext uri="{FF2B5EF4-FFF2-40B4-BE49-F238E27FC236}">
                <a16:creationId xmlns:a16="http://schemas.microsoft.com/office/drawing/2014/main" id="{BB366C68-AA26-4445-A53F-1C9D3ED45086}"/>
              </a:ext>
            </a:extLst>
          </p:cNvPr>
          <p:cNvSpPr>
            <a:spLocks noChangeAspect="1"/>
          </p:cNvSpPr>
          <p:nvPr/>
        </p:nvSpPr>
        <p:spPr>
          <a:xfrm>
            <a:off x="341022" y="194641"/>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rtlCol="0" anchor="ctr"/>
          <a:lstStyle/>
          <a:p>
            <a:endParaRPr lang="en-US" noProof="0" dirty="0"/>
          </a:p>
        </p:txBody>
      </p:sp>
      <p:sp>
        <p:nvSpPr>
          <p:cNvPr id="14" name="Rectangle 13">
            <a:extLst>
              <a:ext uri="{FF2B5EF4-FFF2-40B4-BE49-F238E27FC236}">
                <a16:creationId xmlns:a16="http://schemas.microsoft.com/office/drawing/2014/main" id="{C688F15A-94CE-4D43-9738-C0D8410DD997}"/>
              </a:ext>
            </a:extLst>
          </p:cNvPr>
          <p:cNvSpPr/>
          <p:nvPr/>
        </p:nvSpPr>
        <p:spPr>
          <a:xfrm>
            <a:off x="207736" y="1356029"/>
            <a:ext cx="5136742" cy="523220"/>
          </a:xfrm>
          <a:prstGeom prst="rect">
            <a:avLst/>
          </a:prstGeom>
        </p:spPr>
        <p:txBody>
          <a:bodyPr wrap="square">
            <a:spAutoFit/>
          </a:bodyPr>
          <a:lstStyle/>
          <a:p>
            <a:pPr algn="l" fontAlgn="base"/>
            <a:r>
              <a:rPr lang="en-US" sz="2800" b="1" i="0" dirty="0">
                <a:effectLst/>
              </a:rPr>
              <a:t>Call for proposals for 2023</a:t>
            </a:r>
          </a:p>
        </p:txBody>
      </p:sp>
      <p:sp>
        <p:nvSpPr>
          <p:cNvPr id="34" name="TextBox 33">
            <a:extLst>
              <a:ext uri="{FF2B5EF4-FFF2-40B4-BE49-F238E27FC236}">
                <a16:creationId xmlns:a16="http://schemas.microsoft.com/office/drawing/2014/main" id="{7AAF9F5A-A556-40F5-995C-9FB3E6D97C74}"/>
              </a:ext>
            </a:extLst>
          </p:cNvPr>
          <p:cNvSpPr txBox="1"/>
          <p:nvPr/>
        </p:nvSpPr>
        <p:spPr>
          <a:xfrm>
            <a:off x="341022" y="2347243"/>
            <a:ext cx="4115614"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solidFill>
                  <a:srgbClr val="598531"/>
                </a:solidFill>
              </a:rPr>
              <a:t>Submissions for 2023</a:t>
            </a:r>
          </a:p>
          <a:p>
            <a:pPr marL="800100" lvl="1" indent="-342900">
              <a:buFont typeface="Arial" panose="020B0604020202020204" pitchFamily="34" charset="0"/>
              <a:buChar char="•"/>
            </a:pPr>
            <a:r>
              <a:rPr lang="en-US" sz="2400" b="1" dirty="0">
                <a:solidFill>
                  <a:srgbClr val="598531"/>
                </a:solidFill>
              </a:rPr>
              <a:t>University of Michigan</a:t>
            </a:r>
          </a:p>
          <a:p>
            <a:pPr marL="800100" lvl="1" indent="-342900">
              <a:buFont typeface="Arial" panose="020B0604020202020204" pitchFamily="34" charset="0"/>
              <a:buChar char="•"/>
            </a:pPr>
            <a:r>
              <a:rPr lang="en-US" sz="2400" b="1" dirty="0">
                <a:solidFill>
                  <a:srgbClr val="598531"/>
                </a:solidFill>
              </a:rPr>
              <a:t>Arizona State University</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124E8B18-69C5-46FB-9F9C-24B3E7831644}"/>
              </a:ext>
            </a:extLst>
          </p:cNvPr>
          <p:cNvSpPr>
            <a:spLocks noGrp="1"/>
          </p:cNvSpPr>
          <p:nvPr>
            <p:ph type="sldNum" sz="quarter" idx="12"/>
          </p:nvPr>
        </p:nvSpPr>
        <p:spPr/>
        <p:txBody>
          <a:bodyPr/>
          <a:lstStyle/>
          <a:p>
            <a:fld id="{CA8D9AD5-F248-4919-864A-CFD76CC027D6}" type="slidenum">
              <a:rPr lang="en-US" sz="1200" smtClean="0"/>
              <a:pPr/>
              <a:t>13</a:t>
            </a:fld>
            <a:endParaRPr lang="en-US" sz="1200" dirty="0"/>
          </a:p>
        </p:txBody>
      </p:sp>
      <p:sp>
        <p:nvSpPr>
          <p:cNvPr id="8" name="Arrow: Right 7">
            <a:extLst>
              <a:ext uri="{FF2B5EF4-FFF2-40B4-BE49-F238E27FC236}">
                <a16:creationId xmlns:a16="http://schemas.microsoft.com/office/drawing/2014/main" id="{7152A316-C55E-4226-82EC-24066A4E41DB}"/>
              </a:ext>
            </a:extLst>
          </p:cNvPr>
          <p:cNvSpPr/>
          <p:nvPr/>
        </p:nvSpPr>
        <p:spPr>
          <a:xfrm rot="5400000">
            <a:off x="1315815" y="4084592"/>
            <a:ext cx="567222" cy="860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7B8B1A1-EF1D-4D20-B4C9-7177E53F2001}"/>
              </a:ext>
            </a:extLst>
          </p:cNvPr>
          <p:cNvSpPr txBox="1"/>
          <p:nvPr/>
        </p:nvSpPr>
        <p:spPr>
          <a:xfrm>
            <a:off x="644633" y="5215383"/>
            <a:ext cx="3279458" cy="707886"/>
          </a:xfrm>
          <a:prstGeom prst="rect">
            <a:avLst/>
          </a:prstGeom>
          <a:noFill/>
        </p:spPr>
        <p:txBody>
          <a:bodyPr wrap="square" rtlCol="0">
            <a:spAutoFit/>
          </a:bodyPr>
          <a:lstStyle/>
          <a:p>
            <a:r>
              <a:rPr lang="en-US" sz="2000" b="1" dirty="0"/>
              <a:t>Recommendation:</a:t>
            </a:r>
          </a:p>
          <a:p>
            <a:r>
              <a:rPr lang="en-US" sz="2000" b="1" dirty="0"/>
              <a:t>________________</a:t>
            </a:r>
          </a:p>
        </p:txBody>
      </p:sp>
      <p:sp>
        <p:nvSpPr>
          <p:cNvPr id="15" name="TextBox 14">
            <a:extLst>
              <a:ext uri="{FF2B5EF4-FFF2-40B4-BE49-F238E27FC236}">
                <a16:creationId xmlns:a16="http://schemas.microsoft.com/office/drawing/2014/main" id="{E7D7551D-2EE0-48F0-AEB0-943725C76271}"/>
              </a:ext>
            </a:extLst>
          </p:cNvPr>
          <p:cNvSpPr txBox="1"/>
          <p:nvPr/>
        </p:nvSpPr>
        <p:spPr>
          <a:xfrm>
            <a:off x="7323890" y="3000353"/>
            <a:ext cx="4787173" cy="3630802"/>
          </a:xfrm>
          <a:prstGeom prst="rect">
            <a:avLst/>
          </a:prstGeom>
          <a:noFill/>
        </p:spPr>
        <p:txBody>
          <a:bodyPr wrap="square">
            <a:spAutoFit/>
          </a:bodyPr>
          <a:lstStyle/>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Penn State, 1994</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VA Tech, 1996</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University of Akron, 1998</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Southern Mississippi Univ., 2000</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Lehigh, 2003</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UMASS, 2005</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UT Knoxville, 2007</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University of North Carolina at Chapel Hill, 2010. </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Case Western Reserve University, 2012.</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Louisiana State Univ., 2014</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University of Akron, 2016</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University of Minnesota, 2018</a:t>
            </a:r>
            <a:endParaRPr lang="en-US" sz="1600" dirty="0">
              <a:effectLst/>
              <a:ea typeface="Calibri" panose="020F0502020204030204" pitchFamily="34" charset="0"/>
            </a:endParaRPr>
          </a:p>
          <a:p>
            <a:pPr marL="342900" marR="0" lvl="0" indent="-342900">
              <a:lnSpc>
                <a:spcPct val="111000"/>
              </a:lnSpc>
              <a:spcBef>
                <a:spcPts val="0"/>
              </a:spcBef>
              <a:spcAft>
                <a:spcPts val="0"/>
              </a:spcAft>
              <a:buFont typeface="+mj-lt"/>
              <a:buAutoNum type="arabicPeriod"/>
            </a:pPr>
            <a:r>
              <a:rPr lang="en-US" sz="1600" dirty="0">
                <a:solidFill>
                  <a:srgbClr val="000000"/>
                </a:solidFill>
                <a:effectLst/>
                <a:ea typeface="Arial" panose="020B0604020202020204" pitchFamily="34" charset="0"/>
              </a:rPr>
              <a:t>Virginia Tech (virtual), 2021</a:t>
            </a:r>
            <a:endParaRPr lang="en-US" sz="1600" dirty="0">
              <a:effectLst/>
              <a:ea typeface="Calibri" panose="020F0502020204030204" pitchFamily="34" charset="0"/>
            </a:endParaRPr>
          </a:p>
        </p:txBody>
      </p:sp>
      <p:sp>
        <p:nvSpPr>
          <p:cNvPr id="18" name="Rectangle 3">
            <a:extLst>
              <a:ext uri="{FF2B5EF4-FFF2-40B4-BE49-F238E27FC236}">
                <a16:creationId xmlns:a16="http://schemas.microsoft.com/office/drawing/2014/main" id="{1B4735ED-4670-4192-A079-E33935C7E030}"/>
              </a:ext>
            </a:extLst>
          </p:cNvPr>
          <p:cNvSpPr>
            <a:spLocks noChangeArrowheads="1"/>
          </p:cNvSpPr>
          <p:nvPr/>
        </p:nvSpPr>
        <p:spPr bwMode="auto">
          <a:xfrm>
            <a:off x="692354" y="76782"/>
            <a:ext cx="11420594" cy="107081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None/>
            </a:pPr>
            <a:r>
              <a:rPr lang="en-US" sz="3200" dirty="0">
                <a:ln w="0"/>
              </a:rPr>
              <a:t>National Graduate Research Polymer Conference (NGRPC)</a:t>
            </a:r>
          </a:p>
        </p:txBody>
      </p:sp>
      <p:sp>
        <p:nvSpPr>
          <p:cNvPr id="19" name="TextBox 18">
            <a:extLst>
              <a:ext uri="{FF2B5EF4-FFF2-40B4-BE49-F238E27FC236}">
                <a16:creationId xmlns:a16="http://schemas.microsoft.com/office/drawing/2014/main" id="{DFFD3BB9-93DD-4455-AFBE-6488AF437BD5}"/>
              </a:ext>
            </a:extLst>
          </p:cNvPr>
          <p:cNvSpPr txBox="1"/>
          <p:nvPr/>
        </p:nvSpPr>
        <p:spPr>
          <a:xfrm>
            <a:off x="5212340" y="1055203"/>
            <a:ext cx="6638638" cy="169277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u="sng" dirty="0"/>
              <a:t>POLY’s role</a:t>
            </a:r>
          </a:p>
          <a:p>
            <a:pPr marL="285750" indent="-285750">
              <a:buFont typeface="Arial" panose="020B0604020202020204" pitchFamily="34" charset="0"/>
              <a:buChar char="•"/>
            </a:pPr>
            <a:r>
              <a:rPr lang="en-US" sz="2000" dirty="0"/>
              <a:t>Workshop Committee reviews proposals biennially to select a hosting university. POLY Exec approves committee recommendations.</a:t>
            </a:r>
          </a:p>
          <a:p>
            <a:pPr marL="285750" indent="-285750">
              <a:buFont typeface="Arial" panose="020B0604020202020204" pitchFamily="34" charset="0"/>
              <a:buChar char="•"/>
            </a:pPr>
            <a:r>
              <a:rPr lang="en-US" sz="2000" dirty="0"/>
              <a:t>Sponsorship</a:t>
            </a:r>
          </a:p>
        </p:txBody>
      </p:sp>
      <p:sp>
        <p:nvSpPr>
          <p:cNvPr id="22" name="Rectangle 21">
            <a:extLst>
              <a:ext uri="{FF2B5EF4-FFF2-40B4-BE49-F238E27FC236}">
                <a16:creationId xmlns:a16="http://schemas.microsoft.com/office/drawing/2014/main" id="{7AA9914A-BF13-4759-A4AB-8CCCC59DF41E}"/>
              </a:ext>
            </a:extLst>
          </p:cNvPr>
          <p:cNvSpPr/>
          <p:nvPr/>
        </p:nvSpPr>
        <p:spPr>
          <a:xfrm>
            <a:off x="80937" y="5923269"/>
            <a:ext cx="6128601" cy="707886"/>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For approval at this meeting</a:t>
            </a:r>
          </a:p>
        </p:txBody>
      </p:sp>
      <p:sp>
        <p:nvSpPr>
          <p:cNvPr id="6" name="Arrow: Right 5">
            <a:extLst>
              <a:ext uri="{FF2B5EF4-FFF2-40B4-BE49-F238E27FC236}">
                <a16:creationId xmlns:a16="http://schemas.microsoft.com/office/drawing/2014/main" id="{09D39011-98A2-411C-B892-565A3EA87F97}"/>
              </a:ext>
            </a:extLst>
          </p:cNvPr>
          <p:cNvSpPr/>
          <p:nvPr/>
        </p:nvSpPr>
        <p:spPr>
          <a:xfrm>
            <a:off x="5601419" y="3048000"/>
            <a:ext cx="1575758" cy="655608"/>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Previously</a:t>
            </a:r>
          </a:p>
        </p:txBody>
      </p:sp>
    </p:spTree>
    <p:extLst>
      <p:ext uri="{BB962C8B-B14F-4D97-AF65-F5344CB8AC3E}">
        <p14:creationId xmlns:p14="http://schemas.microsoft.com/office/powerpoint/2010/main" val="961733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8AA0-9879-4032-929E-661351A4E8E1}"/>
              </a:ext>
            </a:extLst>
          </p:cNvPr>
          <p:cNvSpPr>
            <a:spLocks noGrp="1"/>
          </p:cNvSpPr>
          <p:nvPr>
            <p:ph type="title"/>
          </p:nvPr>
        </p:nvSpPr>
        <p:spPr>
          <a:xfrm>
            <a:off x="84432" y="198419"/>
            <a:ext cx="10422542" cy="569286"/>
          </a:xfrm>
        </p:spPr>
        <p:txBody>
          <a:bodyPr>
            <a:normAutofit/>
          </a:bodyPr>
          <a:lstStyle/>
          <a:p>
            <a:r>
              <a:rPr lang="en-US" dirty="0"/>
              <a:t>FYI: New proposal forms created by committee in 2021</a:t>
            </a:r>
          </a:p>
        </p:txBody>
      </p:sp>
      <p:sp>
        <p:nvSpPr>
          <p:cNvPr id="4" name="Slide Number Placeholder 3">
            <a:extLst>
              <a:ext uri="{FF2B5EF4-FFF2-40B4-BE49-F238E27FC236}">
                <a16:creationId xmlns:a16="http://schemas.microsoft.com/office/drawing/2014/main" id="{F8BDF6E6-63FE-4B35-AC3C-40B2CD5A728D}"/>
              </a:ext>
            </a:extLst>
          </p:cNvPr>
          <p:cNvSpPr>
            <a:spLocks noGrp="1"/>
          </p:cNvSpPr>
          <p:nvPr>
            <p:ph type="sldNum" sz="quarter" idx="12"/>
          </p:nvPr>
        </p:nvSpPr>
        <p:spPr/>
        <p:txBody>
          <a:bodyPr/>
          <a:lstStyle/>
          <a:p>
            <a:fld id="{CA8D9AD5-F248-4919-864A-CFD76CC027D6}" type="slidenum">
              <a:rPr lang="en-US" smtClean="0"/>
              <a:t>14</a:t>
            </a:fld>
            <a:endParaRPr lang="en-US" dirty="0"/>
          </a:p>
        </p:txBody>
      </p:sp>
      <p:pic>
        <p:nvPicPr>
          <p:cNvPr id="6" name="Picture 5" descr="Text&#10;&#10;Description automatically generated with medium confidence">
            <a:extLst>
              <a:ext uri="{FF2B5EF4-FFF2-40B4-BE49-F238E27FC236}">
                <a16:creationId xmlns:a16="http://schemas.microsoft.com/office/drawing/2014/main" id="{53EF8663-51C4-4B5C-86FD-922CA7201B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73" r="7199" b="9294"/>
          <a:stretch/>
        </p:blipFill>
        <p:spPr>
          <a:xfrm>
            <a:off x="118534" y="767705"/>
            <a:ext cx="3950991" cy="5341482"/>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CFADFD73-0D64-4CF1-B307-A03F8D03C7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80" t="2540" r="6824" b="9133"/>
          <a:stretch/>
        </p:blipFill>
        <p:spPr>
          <a:xfrm>
            <a:off x="7950189" y="767704"/>
            <a:ext cx="3990545" cy="5341482"/>
          </a:xfrm>
          <a:prstGeom prst="rect">
            <a:avLst/>
          </a:prstGeom>
        </p:spPr>
      </p:pic>
      <p:pic>
        <p:nvPicPr>
          <p:cNvPr id="10" name="Picture 9" descr="Text, letter&#10;&#10;Description automatically generated">
            <a:extLst>
              <a:ext uri="{FF2B5EF4-FFF2-40B4-BE49-F238E27FC236}">
                <a16:creationId xmlns:a16="http://schemas.microsoft.com/office/drawing/2014/main" id="{C9B38198-85BC-4DCD-8C52-A2ADE773E3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980" t="3280" r="6825" b="6993"/>
          <a:stretch/>
        </p:blipFill>
        <p:spPr>
          <a:xfrm>
            <a:off x="3999199" y="767706"/>
            <a:ext cx="3950991" cy="5322590"/>
          </a:xfrm>
          <a:prstGeom prst="rect">
            <a:avLst/>
          </a:prstGeom>
        </p:spPr>
      </p:pic>
    </p:spTree>
    <p:extLst>
      <p:ext uri="{BB962C8B-B14F-4D97-AF65-F5344CB8AC3E}">
        <p14:creationId xmlns:p14="http://schemas.microsoft.com/office/powerpoint/2010/main" val="361301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513" y="4742124"/>
            <a:ext cx="3862574" cy="701964"/>
          </a:xfrm>
        </p:spPr>
        <p:txBody>
          <a:bodyPr>
            <a:normAutofit/>
          </a:bodyPr>
          <a:lstStyle/>
          <a:p>
            <a:pPr algn="r"/>
            <a:r>
              <a:rPr lang="en-US" sz="4400" dirty="0"/>
              <a:t>Thank you</a:t>
            </a:r>
          </a:p>
        </p:txBody>
      </p:sp>
      <p:sp>
        <p:nvSpPr>
          <p:cNvPr id="3" name="Slide Number Placeholder 2">
            <a:extLst>
              <a:ext uri="{FF2B5EF4-FFF2-40B4-BE49-F238E27FC236}">
                <a16:creationId xmlns:a16="http://schemas.microsoft.com/office/drawing/2014/main" id="{FB71A8E3-ADD6-4B59-84FB-5659BB5F89AA}"/>
              </a:ext>
            </a:extLst>
          </p:cNvPr>
          <p:cNvSpPr>
            <a:spLocks noGrp="1"/>
          </p:cNvSpPr>
          <p:nvPr>
            <p:ph type="sldNum" sz="quarter" idx="12"/>
          </p:nvPr>
        </p:nvSpPr>
        <p:spPr/>
        <p:txBody>
          <a:bodyPr/>
          <a:lstStyle/>
          <a:p>
            <a:fld id="{CA8D9AD5-F248-4919-864A-CFD76CC027D6}" type="slidenum">
              <a:rPr lang="en-US" smtClean="0"/>
              <a:t>15</a:t>
            </a:fld>
            <a:endParaRPr lang="en-US" dirty="0"/>
          </a:p>
        </p:txBody>
      </p:sp>
      <p:pic>
        <p:nvPicPr>
          <p:cNvPr id="12" name="Picture Placeholder 11" descr="A group of people standing in front of a crowd&#10;&#10;Description automatically generated">
            <a:extLst>
              <a:ext uri="{FF2B5EF4-FFF2-40B4-BE49-F238E27FC236}">
                <a16:creationId xmlns:a16="http://schemas.microsoft.com/office/drawing/2014/main" id="{F6EDF1C2-6158-447F-BF84-C1F2FE888040}"/>
              </a:ext>
            </a:extLst>
          </p:cNvPr>
          <p:cNvPicPr>
            <a:picLocks noGrp="1" noChangeAspect="1"/>
          </p:cNvPicPr>
          <p:nvPr>
            <p:ph type="pic" idx="1"/>
          </p:nvPr>
        </p:nvPicPr>
        <p:blipFill>
          <a:blip r:embed="rId3">
            <a:alphaModFix amt="35000"/>
            <a:extLst>
              <a:ext uri="{28A0092B-C50C-407E-A947-70E740481C1C}">
                <a14:useLocalDpi xmlns:a14="http://schemas.microsoft.com/office/drawing/2010/main" val="0"/>
              </a:ext>
            </a:extLst>
          </a:blip>
          <a:srcRect l="17466" r="17466"/>
          <a:stretch>
            <a:fillRect/>
          </a:stretch>
        </p:blipFill>
        <p:spPr/>
      </p:pic>
      <p:sp>
        <p:nvSpPr>
          <p:cNvPr id="6" name="TextBox 5">
            <a:extLst>
              <a:ext uri="{FF2B5EF4-FFF2-40B4-BE49-F238E27FC236}">
                <a16:creationId xmlns:a16="http://schemas.microsoft.com/office/drawing/2014/main" id="{9902FF85-9D5F-4F01-8B6D-3E722C8BED07}"/>
              </a:ext>
            </a:extLst>
          </p:cNvPr>
          <p:cNvSpPr txBox="1"/>
          <p:nvPr/>
        </p:nvSpPr>
        <p:spPr>
          <a:xfrm>
            <a:off x="7657211" y="1965359"/>
            <a:ext cx="4124036"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2400" dirty="0"/>
              <a:t>Approve/incorporate new 2022 budget</a:t>
            </a:r>
          </a:p>
          <a:p>
            <a:pPr marL="285750" indent="-285750">
              <a:buFont typeface="Arial" panose="020B0604020202020204" pitchFamily="34" charset="0"/>
              <a:buChar char="•"/>
            </a:pPr>
            <a:r>
              <a:rPr lang="en-US" sz="2400" dirty="0"/>
              <a:t>Approve future POLY Workshops</a:t>
            </a:r>
          </a:p>
          <a:p>
            <a:pPr marL="285750" indent="-285750">
              <a:buFont typeface="Arial" panose="020B0604020202020204" pitchFamily="34" charset="0"/>
              <a:buChar char="•"/>
            </a:pPr>
            <a:r>
              <a:rPr lang="en-US" sz="2400" dirty="0"/>
              <a:t>Approve selection for 2023 NGRPC</a:t>
            </a:r>
          </a:p>
        </p:txBody>
      </p:sp>
      <p:sp>
        <p:nvSpPr>
          <p:cNvPr id="7" name="TextBox 6">
            <a:extLst>
              <a:ext uri="{FF2B5EF4-FFF2-40B4-BE49-F238E27FC236}">
                <a16:creationId xmlns:a16="http://schemas.microsoft.com/office/drawing/2014/main" id="{B984AF53-52B6-4F3E-8B76-D42A9B580BEB}"/>
              </a:ext>
            </a:extLst>
          </p:cNvPr>
          <p:cNvSpPr txBox="1"/>
          <p:nvPr/>
        </p:nvSpPr>
        <p:spPr>
          <a:xfrm>
            <a:off x="7559565" y="783669"/>
            <a:ext cx="4500418" cy="830997"/>
          </a:xfrm>
          <a:prstGeom prst="rect">
            <a:avLst/>
          </a:prstGeom>
          <a:noFill/>
        </p:spPr>
        <p:txBody>
          <a:bodyPr wrap="square">
            <a:spAutoFit/>
          </a:bodyPr>
          <a:lstStyle/>
          <a:p>
            <a:r>
              <a:rPr lang="en-US" sz="2400" b="1" dirty="0">
                <a:solidFill>
                  <a:schemeClr val="bg1"/>
                </a:solidFill>
              </a:rPr>
              <a:t>Request for Winter Business Meeting:</a:t>
            </a:r>
          </a:p>
        </p:txBody>
      </p:sp>
    </p:spTree>
    <p:extLst>
      <p:ext uri="{BB962C8B-B14F-4D97-AF65-F5344CB8AC3E}">
        <p14:creationId xmlns:p14="http://schemas.microsoft.com/office/powerpoint/2010/main" val="15854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F12FDA-F918-4ADE-9F63-54C52E8F589C}"/>
              </a:ext>
            </a:extLst>
          </p:cNvPr>
          <p:cNvSpPr>
            <a:spLocks noGrp="1"/>
          </p:cNvSpPr>
          <p:nvPr>
            <p:ph type="title"/>
          </p:nvPr>
        </p:nvSpPr>
        <p:spPr/>
        <p:txBody>
          <a:bodyPr/>
          <a:lstStyle/>
          <a:p>
            <a:r>
              <a:rPr lang="en-US" dirty="0"/>
              <a:t>Notes and previous docs:</a:t>
            </a:r>
          </a:p>
        </p:txBody>
      </p:sp>
      <p:sp>
        <p:nvSpPr>
          <p:cNvPr id="6" name="Content Placeholder 5">
            <a:extLst>
              <a:ext uri="{FF2B5EF4-FFF2-40B4-BE49-F238E27FC236}">
                <a16:creationId xmlns:a16="http://schemas.microsoft.com/office/drawing/2014/main" id="{150D849E-3F3E-4E62-B0BD-28A974F426B8}"/>
              </a:ext>
            </a:extLst>
          </p:cNvPr>
          <p:cNvSpPr>
            <a:spLocks noGrp="1"/>
          </p:cNvSpPr>
          <p:nvPr>
            <p:ph idx="1"/>
          </p:nvPr>
        </p:nvSpPr>
        <p:spPr/>
        <p:txBody>
          <a:bodyPr/>
          <a:lstStyle/>
          <a:p>
            <a:endParaRPr lang="en-US" dirty="0"/>
          </a:p>
        </p:txBody>
      </p:sp>
      <p:sp>
        <p:nvSpPr>
          <p:cNvPr id="7" name="Slide Number Placeholder 6">
            <a:extLst>
              <a:ext uri="{FF2B5EF4-FFF2-40B4-BE49-F238E27FC236}">
                <a16:creationId xmlns:a16="http://schemas.microsoft.com/office/drawing/2014/main" id="{331B6C58-C49C-4EB4-A4BE-CD1CD6E73DA4}"/>
              </a:ext>
            </a:extLst>
          </p:cNvPr>
          <p:cNvSpPr>
            <a:spLocks noGrp="1"/>
          </p:cNvSpPr>
          <p:nvPr>
            <p:ph type="sldNum" sz="quarter" idx="12"/>
          </p:nvPr>
        </p:nvSpPr>
        <p:spPr/>
        <p:txBody>
          <a:bodyPr/>
          <a:lstStyle/>
          <a:p>
            <a:fld id="{CA8D9AD5-F248-4919-864A-CFD76CC027D6}" type="slidenum">
              <a:rPr lang="en-US" smtClean="0"/>
              <a:t>16</a:t>
            </a:fld>
            <a:endParaRPr lang="en-US" dirty="0"/>
          </a:p>
        </p:txBody>
      </p:sp>
    </p:spTree>
    <p:extLst>
      <p:ext uri="{BB962C8B-B14F-4D97-AF65-F5344CB8AC3E}">
        <p14:creationId xmlns:p14="http://schemas.microsoft.com/office/powerpoint/2010/main" val="8625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30370249"/>
              </p:ext>
            </p:extLst>
          </p:nvPr>
        </p:nvGraphicFramePr>
        <p:xfrm>
          <a:off x="537611" y="51565"/>
          <a:ext cx="8209110" cy="6758247"/>
        </p:xfrm>
        <a:graphic>
          <a:graphicData uri="http://schemas.openxmlformats.org/drawingml/2006/table">
            <a:tbl>
              <a:tblPr>
                <a:tableStyleId>{5940675A-B579-460E-94D1-54222C63F5DA}</a:tableStyleId>
              </a:tblPr>
              <a:tblGrid>
                <a:gridCol w="1750371">
                  <a:extLst>
                    <a:ext uri="{9D8B030D-6E8A-4147-A177-3AD203B41FA5}">
                      <a16:colId xmlns:a16="http://schemas.microsoft.com/office/drawing/2014/main" val="336151022"/>
                    </a:ext>
                  </a:extLst>
                </a:gridCol>
                <a:gridCol w="922677">
                  <a:extLst>
                    <a:ext uri="{9D8B030D-6E8A-4147-A177-3AD203B41FA5}">
                      <a16:colId xmlns:a16="http://schemas.microsoft.com/office/drawing/2014/main" val="1984413127"/>
                    </a:ext>
                  </a:extLst>
                </a:gridCol>
                <a:gridCol w="922677">
                  <a:extLst>
                    <a:ext uri="{9D8B030D-6E8A-4147-A177-3AD203B41FA5}">
                      <a16:colId xmlns:a16="http://schemas.microsoft.com/office/drawing/2014/main" val="1984417501"/>
                    </a:ext>
                  </a:extLst>
                </a:gridCol>
                <a:gridCol w="922677">
                  <a:extLst>
                    <a:ext uri="{9D8B030D-6E8A-4147-A177-3AD203B41FA5}">
                      <a16:colId xmlns:a16="http://schemas.microsoft.com/office/drawing/2014/main" val="2832602579"/>
                    </a:ext>
                  </a:extLst>
                </a:gridCol>
                <a:gridCol w="922677">
                  <a:extLst>
                    <a:ext uri="{9D8B030D-6E8A-4147-A177-3AD203B41FA5}">
                      <a16:colId xmlns:a16="http://schemas.microsoft.com/office/drawing/2014/main" val="537304182"/>
                    </a:ext>
                  </a:extLst>
                </a:gridCol>
                <a:gridCol w="922677">
                  <a:extLst>
                    <a:ext uri="{9D8B030D-6E8A-4147-A177-3AD203B41FA5}">
                      <a16:colId xmlns:a16="http://schemas.microsoft.com/office/drawing/2014/main" val="1986729214"/>
                    </a:ext>
                  </a:extLst>
                </a:gridCol>
                <a:gridCol w="922677">
                  <a:extLst>
                    <a:ext uri="{9D8B030D-6E8A-4147-A177-3AD203B41FA5}">
                      <a16:colId xmlns:a16="http://schemas.microsoft.com/office/drawing/2014/main" val="1828542254"/>
                    </a:ext>
                  </a:extLst>
                </a:gridCol>
                <a:gridCol w="922677">
                  <a:extLst>
                    <a:ext uri="{9D8B030D-6E8A-4147-A177-3AD203B41FA5}">
                      <a16:colId xmlns:a16="http://schemas.microsoft.com/office/drawing/2014/main" val="299954733"/>
                    </a:ext>
                  </a:extLst>
                </a:gridCol>
              </a:tblGrid>
              <a:tr h="728772">
                <a:tc>
                  <a:txBody>
                    <a:bodyPr/>
                    <a:lstStyle/>
                    <a:p>
                      <a:pPr algn="l" fontAlgn="b"/>
                      <a:r>
                        <a:rPr lang="en-US" sz="1200" u="none" strike="noStrike" dirty="0">
                          <a:effectLst/>
                          <a:latin typeface="Arial" panose="020B0604020202020204" pitchFamily="34" charset="0"/>
                          <a:cs typeface="Arial" panose="020B0604020202020204" pitchFamily="34" charset="0"/>
                        </a:rPr>
                        <a:t>POLY workshops FUTURE PLANNING summary</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b">
                    <a:solidFill>
                      <a:schemeClr val="bg1">
                        <a:lumMod val="95000"/>
                      </a:schemeClr>
                    </a:solidFill>
                  </a:tcPr>
                </a:tc>
                <a:tc>
                  <a:txBody>
                    <a:bodyPr/>
                    <a:lstStyle/>
                    <a:p>
                      <a:pPr algn="ctr" fontAlgn="t"/>
                      <a:r>
                        <a:rPr lang="en-US" sz="1200" u="none" strike="noStrike" dirty="0">
                          <a:effectLst/>
                          <a:latin typeface="Arial" panose="020B0604020202020204" pitchFamily="34" charset="0"/>
                          <a:cs typeface="Arial" panose="020B0604020202020204" pitchFamily="34" charset="0"/>
                        </a:rPr>
                        <a:t>2020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200" u="none" strike="noStrike" dirty="0">
                          <a:effectLst/>
                          <a:latin typeface="Arial" panose="020B0604020202020204" pitchFamily="34" charset="0"/>
                          <a:cs typeface="Arial" panose="020B0604020202020204" pitchFamily="34" charset="0"/>
                        </a:rPr>
                        <a:t>2021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200" u="none" strike="noStrike" dirty="0">
                          <a:effectLst/>
                          <a:latin typeface="Arial" panose="020B0604020202020204" pitchFamily="34" charset="0"/>
                          <a:cs typeface="Arial" panose="020B0604020202020204" pitchFamily="34" charset="0"/>
                        </a:rPr>
                        <a:t>2022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200" u="none" strike="noStrike" dirty="0">
                          <a:effectLst/>
                          <a:latin typeface="Arial" panose="020B0604020202020204" pitchFamily="34" charset="0"/>
                          <a:cs typeface="Arial" panose="020B0604020202020204" pitchFamily="34" charset="0"/>
                        </a:rPr>
                        <a:t>2023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200" u="none" strike="noStrike" dirty="0">
                          <a:effectLst/>
                          <a:latin typeface="Arial" panose="020B0604020202020204" pitchFamily="34" charset="0"/>
                          <a:cs typeface="Arial" panose="020B0604020202020204" pitchFamily="34" charset="0"/>
                        </a:rPr>
                        <a:t>2024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200" u="none" strike="noStrike" dirty="0">
                          <a:effectLst/>
                          <a:latin typeface="Arial" panose="020B0604020202020204" pitchFamily="34" charset="0"/>
                          <a:cs typeface="Arial" panose="020B0604020202020204" pitchFamily="34" charset="0"/>
                        </a:rPr>
                        <a:t>2025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200" b="0" i="0" u="none" strike="noStrike" dirty="0">
                          <a:solidFill>
                            <a:srgbClr val="000000"/>
                          </a:solidFill>
                          <a:effectLst/>
                          <a:latin typeface="Arial" panose="020B0604020202020204" pitchFamily="34" charset="0"/>
                          <a:cs typeface="Arial" panose="020B0604020202020204" pitchFamily="34" charset="0"/>
                        </a:rPr>
                        <a:t>2026</a:t>
                      </a:r>
                    </a:p>
                  </a:txBody>
                  <a:tcPr marL="2335" marR="2335" marT="2335" marB="0">
                    <a:solidFill>
                      <a:schemeClr val="bg1">
                        <a:lumMod val="95000"/>
                      </a:schemeClr>
                    </a:solidFill>
                  </a:tcPr>
                </a:tc>
                <a:extLst>
                  <a:ext uri="{0D108BD9-81ED-4DB2-BD59-A6C34878D82A}">
                    <a16:rowId xmlns:a16="http://schemas.microsoft.com/office/drawing/2014/main" val="3520371627"/>
                  </a:ext>
                </a:extLst>
              </a:tr>
              <a:tr h="232515">
                <a:tc>
                  <a:txBody>
                    <a:bodyPr/>
                    <a:lstStyle/>
                    <a:p>
                      <a:pPr algn="l" fontAlgn="t"/>
                      <a:r>
                        <a:rPr lang="en-US" sz="1100" b="0" u="none" strike="noStrike" dirty="0">
                          <a:effectLst/>
                          <a:latin typeface="+mn-lt"/>
                          <a:cs typeface="Arial" panose="020B0604020202020204" pitchFamily="34" charset="0"/>
                        </a:rPr>
                        <a:t>Fuel Cell</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b="1" u="none" strike="noStrike" cap="all" baseline="0" dirty="0">
                          <a:solidFill>
                            <a:srgbClr val="0033CC"/>
                          </a:solidFill>
                          <a:effectLst/>
                          <a:latin typeface="+mn-lt"/>
                          <a:cs typeface="Arial" panose="020B0604020202020204" pitchFamily="34" charset="0"/>
                        </a:rPr>
                        <a:t> </a:t>
                      </a:r>
                      <a:endParaRPr lang="en-US" sz="1100" b="1" i="0" u="none" strike="noStrike" cap="all" baseline="0" dirty="0">
                        <a:solidFill>
                          <a:srgbClr val="0033CC"/>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u="none" strike="noStrike" cap="all" baseline="0" dirty="0">
                          <a:effectLst/>
                          <a:latin typeface="+mn-lt"/>
                          <a:cs typeface="Arial" panose="020B0604020202020204" pitchFamily="34" charset="0"/>
                        </a:rPr>
                        <a:t> </a:t>
                      </a:r>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00FF"/>
                          </a:solidFill>
                          <a:effectLst/>
                          <a:latin typeface="+mn-lt"/>
                          <a:cs typeface="Arial" panose="020B0604020202020204" pitchFamily="34" charset="0"/>
                        </a:rPr>
                        <a:t>X</a:t>
                      </a:r>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X</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3870613707"/>
                  </a:ext>
                </a:extLst>
              </a:tr>
              <a:tr h="365545">
                <a:tc>
                  <a:txBody>
                    <a:bodyPr/>
                    <a:lstStyle/>
                    <a:p>
                      <a:pPr algn="l" fontAlgn="t"/>
                      <a:r>
                        <a:rPr lang="en-US" sz="1100" b="0" u="none" strike="noStrike" dirty="0">
                          <a:effectLst/>
                          <a:latin typeface="+mn-lt"/>
                          <a:cs typeface="Arial" panose="020B0604020202020204" pitchFamily="34" charset="0"/>
                        </a:rPr>
                        <a:t>Layered Polym Sys</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b="1" u="none" strike="noStrike" cap="all" baseline="0" dirty="0">
                          <a:solidFill>
                            <a:schemeClr val="accent6">
                              <a:lumMod val="75000"/>
                            </a:schemeClr>
                          </a:solidFill>
                          <a:effectLst/>
                          <a:latin typeface="+mn-lt"/>
                          <a:cs typeface="Arial" panose="020B0604020202020204" pitchFamily="34" charset="0"/>
                        </a:rPr>
                        <a:t>X</a:t>
                      </a:r>
                      <a:endParaRPr lang="en-US" sz="1100" b="1"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u="none" strike="noStrike" cap="all" baseline="0" dirty="0">
                          <a:effectLst/>
                          <a:latin typeface="+mn-lt"/>
                          <a:cs typeface="Arial" panose="020B0604020202020204" pitchFamily="34" charset="0"/>
                        </a:rPr>
                        <a:t> </a:t>
                      </a:r>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00FF"/>
                          </a:solidFill>
                          <a:effectLst/>
                          <a:latin typeface="+mn-lt"/>
                          <a:cs typeface="Arial" panose="020B0604020202020204" pitchFamily="34" charset="0"/>
                        </a:rPr>
                        <a:t> </a:t>
                      </a:r>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755622022"/>
                  </a:ext>
                </a:extLst>
              </a:tr>
              <a:tr h="374983">
                <a:tc>
                  <a:txBody>
                    <a:bodyPr/>
                    <a:lstStyle/>
                    <a:p>
                      <a:pPr algn="l" fontAlgn="t"/>
                      <a:r>
                        <a:rPr lang="en-US" sz="1100" b="0" u="none" strike="noStrike" dirty="0">
                          <a:effectLst/>
                          <a:latin typeface="+mn-lt"/>
                          <a:cs typeface="Arial" panose="020B0604020202020204" pitchFamily="34" charset="0"/>
                        </a:rPr>
                        <a:t>Sustainable</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endParaRPr lang="en-US" sz="1100" b="1" i="0" u="none" strike="noStrike" cap="all" baseline="0" dirty="0">
                        <a:solidFill>
                          <a:srgbClr val="FF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 </a:t>
                      </a:r>
                      <a:r>
                        <a:rPr lang="en-US" sz="1100" b="1" u="none" strike="noStrike" cap="all" baseline="0" dirty="0">
                          <a:solidFill>
                            <a:srgbClr val="0000FF"/>
                          </a:solidFill>
                          <a:effectLst/>
                          <a:latin typeface="+mn-lt"/>
                          <a:cs typeface="Arial" panose="020B0604020202020204" pitchFamily="34" charset="0"/>
                        </a:rPr>
                        <a:t>x </a:t>
                      </a:r>
                      <a:endParaRPr lang="en-US" sz="1100" b="1" i="0" u="none" strike="noStrike" cap="all" baseline="0" dirty="0">
                        <a:solidFill>
                          <a:srgbClr val="00CC00"/>
                        </a:solidFill>
                        <a:effectLst/>
                        <a:latin typeface="+mn-lt"/>
                        <a:cs typeface="Arial" panose="020B0604020202020204" pitchFamily="34" charset="0"/>
                      </a:endParaRPr>
                    </a:p>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X</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1500021080"/>
                  </a:ext>
                </a:extLst>
              </a:tr>
              <a:tr h="374983">
                <a:tc>
                  <a:txBody>
                    <a:bodyPr/>
                    <a:lstStyle/>
                    <a:p>
                      <a:pPr algn="l" fontAlgn="t"/>
                      <a:r>
                        <a:rPr lang="en-US" sz="1100" b="0" u="none" strike="noStrike" dirty="0">
                          <a:effectLst/>
                          <a:latin typeface="+mn-lt"/>
                          <a:cs typeface="Arial" panose="020B0604020202020204" pitchFamily="34" charset="0"/>
                        </a:rPr>
                        <a:t>Fluoropolymer</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r>
                        <a:rPr lang="en-US" sz="1100" u="none" strike="noStrike" cap="all" baseline="0" dirty="0">
                          <a:solidFill>
                            <a:srgbClr val="FF0000"/>
                          </a:solidFill>
                          <a:effectLst/>
                          <a:latin typeface="+mn-lt"/>
                          <a:cs typeface="Arial" panose="020B0604020202020204" pitchFamily="34" charset="0"/>
                        </a:rPr>
                        <a:t> </a:t>
                      </a:r>
                      <a:endParaRPr lang="en-US" sz="1100" b="0" i="0" u="none" strike="noStrike" cap="all" baseline="0" dirty="0">
                        <a:solidFill>
                          <a:srgbClr val="FF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00FF"/>
                          </a:solidFill>
                          <a:effectLst/>
                          <a:latin typeface="+mn-lt"/>
                          <a:cs typeface="Arial" panose="020B0604020202020204" pitchFamily="34" charset="0"/>
                        </a:rPr>
                        <a:t> </a:t>
                      </a:r>
                      <a:endParaRPr lang="en-US" sz="1100" b="0"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00FF"/>
                          </a:solidFill>
                          <a:effectLst/>
                          <a:latin typeface="+mn-lt"/>
                          <a:cs typeface="Arial" panose="020B0604020202020204" pitchFamily="34" charset="0"/>
                        </a:rPr>
                        <a:t>x </a:t>
                      </a:r>
                      <a:endParaRPr lang="en-US" sz="1100" b="1" i="0" u="none" strike="noStrike" cap="all" baseline="0" dirty="0">
                        <a:solidFill>
                          <a:srgbClr val="0000FF"/>
                        </a:solidFill>
                        <a:effectLst/>
                        <a:latin typeface="+mn-lt"/>
                        <a:cs typeface="Arial" panose="020B0604020202020204" pitchFamily="34" charset="0"/>
                      </a:endParaRPr>
                    </a:p>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 X</a:t>
                      </a:r>
                      <a:endParaRPr lang="en-US" sz="1100" b="1" i="0" u="none" strike="noStrike" cap="all" baseline="0" dirty="0">
                        <a:solidFill>
                          <a:srgbClr val="00CC00"/>
                        </a:solidFill>
                        <a:effectLst/>
                        <a:latin typeface="+mn-lt"/>
                        <a:cs typeface="Arial" panose="020B0604020202020204" pitchFamily="34" charset="0"/>
                      </a:endParaRPr>
                    </a:p>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2148154828"/>
                  </a:ext>
                </a:extLst>
              </a:tr>
              <a:tr h="334276">
                <a:tc>
                  <a:txBody>
                    <a:bodyPr/>
                    <a:lstStyle/>
                    <a:p>
                      <a:pPr algn="l" fontAlgn="t"/>
                      <a:r>
                        <a:rPr lang="en-US" sz="1100" b="0" u="none" strike="noStrike" dirty="0">
                          <a:effectLst/>
                          <a:latin typeface="+mn-lt"/>
                          <a:cs typeface="Arial" panose="020B0604020202020204" pitchFamily="34" charset="0"/>
                        </a:rPr>
                        <a:t>Composites</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b="1" u="none" strike="noStrike" cap="all" baseline="0" dirty="0">
                          <a:solidFill>
                            <a:srgbClr val="0033CC"/>
                          </a:solidFill>
                          <a:effectLst/>
                          <a:latin typeface="+mn-lt"/>
                          <a:cs typeface="Arial" panose="020B0604020202020204" pitchFamily="34" charset="0"/>
                        </a:rPr>
                        <a:t> </a:t>
                      </a:r>
                      <a:endParaRPr lang="en-US" sz="1100" b="1" i="0" u="none" strike="noStrike" cap="all" baseline="0" dirty="0">
                        <a:solidFill>
                          <a:srgbClr val="0033CC"/>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u="none" strike="noStrike" cap="all" baseline="0" dirty="0">
                          <a:effectLst/>
                          <a:latin typeface="+mn-lt"/>
                          <a:cs typeface="Arial" panose="020B0604020202020204" pitchFamily="34" charset="0"/>
                        </a:rPr>
                        <a:t> </a:t>
                      </a:r>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X</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X</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1743682074"/>
                  </a:ext>
                </a:extLst>
              </a:tr>
              <a:tr h="243478">
                <a:tc>
                  <a:txBody>
                    <a:bodyPr/>
                    <a:lstStyle/>
                    <a:p>
                      <a:pPr algn="l" fontAlgn="t"/>
                      <a:r>
                        <a:rPr lang="en-US" sz="1100" b="0" u="none" strike="noStrike" dirty="0">
                          <a:effectLst/>
                          <a:latin typeface="+mn-lt"/>
                          <a:cs typeface="Arial" panose="020B0604020202020204" pitchFamily="34" charset="0"/>
                        </a:rPr>
                        <a:t>Polyolefins</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b="1" u="none" strike="noStrike" cap="all" baseline="0" dirty="0">
                          <a:solidFill>
                            <a:srgbClr val="0033CC"/>
                          </a:solidFill>
                          <a:effectLst/>
                          <a:latin typeface="+mn-lt"/>
                          <a:cs typeface="Arial" panose="020B0604020202020204" pitchFamily="34" charset="0"/>
                        </a:rPr>
                        <a:t> </a:t>
                      </a:r>
                      <a:endParaRPr lang="en-US" sz="1100" b="1" i="0" u="none" strike="noStrike" cap="all" baseline="0" dirty="0">
                        <a:solidFill>
                          <a:srgbClr val="0033CC"/>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0"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00FF"/>
                          </a:solidFill>
                          <a:effectLst/>
                          <a:latin typeface="+mn-lt"/>
                          <a:cs typeface="Arial" panose="020B0604020202020204" pitchFamily="34" charset="0"/>
                        </a:rPr>
                        <a:t>X</a:t>
                      </a:r>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 X</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3517184248"/>
                  </a:ext>
                </a:extLst>
              </a:tr>
              <a:tr h="232515">
                <a:tc>
                  <a:txBody>
                    <a:bodyPr/>
                    <a:lstStyle/>
                    <a:p>
                      <a:pPr algn="l" fontAlgn="t"/>
                      <a:r>
                        <a:rPr lang="en-US" sz="1100" b="0" u="none" strike="noStrike" dirty="0">
                          <a:effectLst/>
                          <a:latin typeface="+mn-lt"/>
                          <a:cs typeface="Arial" panose="020B0604020202020204" pitchFamily="34" charset="0"/>
                        </a:rPr>
                        <a:t>Med &amp; Biol</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b="1" u="none" strike="noStrike" cap="all" baseline="0" dirty="0">
                          <a:solidFill>
                            <a:srgbClr val="0033CC"/>
                          </a:solidFill>
                          <a:effectLst/>
                          <a:latin typeface="+mn-lt"/>
                          <a:cs typeface="Arial" panose="020B0604020202020204" pitchFamily="34" charset="0"/>
                        </a:rPr>
                        <a:t> </a:t>
                      </a:r>
                      <a:endParaRPr lang="en-US" sz="1100" b="1" i="0" u="none" strike="noStrike" cap="all" baseline="0" dirty="0">
                        <a:solidFill>
                          <a:srgbClr val="0033CC"/>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0"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00FF"/>
                          </a:solidFill>
                          <a:effectLst/>
                          <a:latin typeface="+mn-lt"/>
                          <a:cs typeface="Arial" panose="020B0604020202020204" pitchFamily="34" charset="0"/>
                        </a:rPr>
                        <a:t>X</a:t>
                      </a:r>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X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3176512445"/>
                  </a:ext>
                </a:extLst>
              </a:tr>
              <a:tr h="232515">
                <a:tc>
                  <a:txBody>
                    <a:bodyPr/>
                    <a:lstStyle/>
                    <a:p>
                      <a:pPr algn="l" fontAlgn="t"/>
                      <a:r>
                        <a:rPr lang="en-US" sz="1100" b="0" u="none" strike="noStrike" dirty="0">
                          <a:effectLst/>
                          <a:latin typeface="+mn-lt"/>
                          <a:cs typeface="Arial" panose="020B0604020202020204" pitchFamily="34" charset="0"/>
                        </a:rPr>
                        <a:t>Silicon</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b="1" u="none" strike="noStrike" cap="all" baseline="0" dirty="0">
                          <a:solidFill>
                            <a:srgbClr val="0033CC"/>
                          </a:solidFill>
                          <a:effectLst/>
                          <a:latin typeface="+mn-lt"/>
                          <a:cs typeface="Arial" panose="020B0604020202020204" pitchFamily="34" charset="0"/>
                        </a:rPr>
                        <a:t> </a:t>
                      </a:r>
                      <a:endParaRPr lang="en-US" sz="1100" b="1" i="0" u="none" strike="noStrike" cap="all" baseline="0" dirty="0">
                        <a:solidFill>
                          <a:srgbClr val="0033CC"/>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chemeClr val="accent6">
                              <a:lumMod val="75000"/>
                            </a:schemeClr>
                          </a:solidFill>
                          <a:effectLst/>
                          <a:latin typeface="+mn-lt"/>
                          <a:cs typeface="Arial" panose="020B0604020202020204" pitchFamily="34" charset="0"/>
                        </a:rPr>
                        <a:t>X</a:t>
                      </a:r>
                      <a:endParaRPr lang="en-US" sz="1100" b="1"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00FF"/>
                          </a:solidFill>
                          <a:effectLst/>
                          <a:latin typeface="+mn-lt"/>
                          <a:cs typeface="Arial" panose="020B0604020202020204" pitchFamily="34" charset="0"/>
                        </a:rPr>
                        <a:t> </a:t>
                      </a:r>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X</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3420935219"/>
                  </a:ext>
                </a:extLst>
              </a:tr>
              <a:tr h="232515">
                <a:tc>
                  <a:txBody>
                    <a:bodyPr/>
                    <a:lstStyle/>
                    <a:p>
                      <a:pPr algn="l" fontAlgn="t"/>
                      <a:r>
                        <a:rPr lang="en-US" sz="1100" b="0" u="none" strike="noStrike" dirty="0">
                          <a:effectLst/>
                          <a:latin typeface="+mn-lt"/>
                          <a:cs typeface="Arial" panose="020B0604020202020204" pitchFamily="34" charset="0"/>
                        </a:rPr>
                        <a:t>Nanotech</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b="1" u="none" strike="noStrike" cap="all" baseline="0" dirty="0">
                          <a:solidFill>
                            <a:srgbClr val="0033CC"/>
                          </a:solidFill>
                          <a:effectLst/>
                          <a:latin typeface="+mn-lt"/>
                          <a:cs typeface="Arial" panose="020B0604020202020204" pitchFamily="34" charset="0"/>
                        </a:rPr>
                        <a:t> </a:t>
                      </a:r>
                      <a:endParaRPr lang="en-US" sz="1100" b="1" i="0" u="none" strike="noStrike" cap="all" baseline="0" dirty="0">
                        <a:solidFill>
                          <a:srgbClr val="0033CC"/>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00FF"/>
                          </a:solidFill>
                          <a:effectLst/>
                          <a:latin typeface="+mn-lt"/>
                          <a:cs typeface="Arial" panose="020B0604020202020204" pitchFamily="34" charset="0"/>
                        </a:rPr>
                        <a:t>X </a:t>
                      </a:r>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X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2488822205"/>
                  </a:ext>
                </a:extLst>
              </a:tr>
              <a:tr h="232515">
                <a:tc>
                  <a:txBody>
                    <a:bodyPr/>
                    <a:lstStyle/>
                    <a:p>
                      <a:pPr algn="l" fontAlgn="t"/>
                      <a:r>
                        <a:rPr lang="en-US" sz="1100" b="0" u="none" strike="noStrike" dirty="0">
                          <a:effectLst/>
                          <a:latin typeface="+mn-lt"/>
                          <a:cs typeface="Arial" panose="020B0604020202020204" pitchFamily="34" charset="0"/>
                        </a:rPr>
                        <a:t>Smart Polym</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b="1" u="none" strike="noStrike" cap="all" baseline="0" dirty="0">
                          <a:solidFill>
                            <a:srgbClr val="0033CC"/>
                          </a:solidFill>
                          <a:effectLst/>
                          <a:latin typeface="+mn-lt"/>
                          <a:cs typeface="Arial" panose="020B0604020202020204" pitchFamily="34" charset="0"/>
                        </a:rPr>
                        <a:t> </a:t>
                      </a:r>
                      <a:endParaRPr lang="en-US" sz="1100" b="1" i="0" u="none" strike="noStrike" cap="all" baseline="0" dirty="0">
                        <a:solidFill>
                          <a:srgbClr val="0033CC"/>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u="none" strike="noStrike" cap="all" baseline="0" dirty="0">
                          <a:solidFill>
                            <a:schemeClr val="accent6">
                              <a:lumMod val="75000"/>
                            </a:schemeClr>
                          </a:solidFill>
                          <a:effectLst/>
                          <a:latin typeface="+mn-lt"/>
                          <a:cs typeface="Arial" panose="020B0604020202020204" pitchFamily="34" charset="0"/>
                        </a:rPr>
                        <a:t> </a:t>
                      </a:r>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X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X</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2573109309"/>
                  </a:ext>
                </a:extLst>
              </a:tr>
              <a:tr h="232515">
                <a:tc>
                  <a:txBody>
                    <a:bodyPr/>
                    <a:lstStyle/>
                    <a:p>
                      <a:pPr algn="l" fontAlgn="t"/>
                      <a:r>
                        <a:rPr lang="en-US" sz="1100" b="0" u="none" strike="noStrike" dirty="0">
                          <a:effectLst/>
                          <a:latin typeface="+mn-lt"/>
                          <a:cs typeface="Arial" panose="020B0604020202020204" pitchFamily="34" charset="0"/>
                        </a:rPr>
                        <a:t>Controlled Polym</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endParaRPr lang="en-US" sz="1100" b="1" i="0" u="none" strike="noStrike" cap="all" baseline="0" dirty="0">
                        <a:solidFill>
                          <a:srgbClr val="FF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chemeClr val="accent6">
                              <a:lumMod val="75000"/>
                            </a:schemeClr>
                          </a:solidFill>
                          <a:effectLst/>
                          <a:latin typeface="+mn-lt"/>
                          <a:cs typeface="Arial" panose="020B0604020202020204" pitchFamily="34" charset="0"/>
                        </a:rPr>
                        <a:t>X</a:t>
                      </a:r>
                      <a:r>
                        <a:rPr lang="en-US" sz="1100" u="none" strike="noStrike" cap="all" baseline="0" dirty="0">
                          <a:solidFill>
                            <a:schemeClr val="accent6">
                              <a:lumMod val="75000"/>
                            </a:schemeClr>
                          </a:solidFill>
                          <a:effectLst/>
                          <a:latin typeface="+mn-lt"/>
                          <a:cs typeface="Arial" panose="020B0604020202020204" pitchFamily="34" charset="0"/>
                        </a:rPr>
                        <a:t> </a:t>
                      </a:r>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00FF"/>
                          </a:solidFill>
                          <a:effectLst/>
                          <a:latin typeface="+mn-lt"/>
                          <a:cs typeface="Arial" panose="020B0604020202020204" pitchFamily="34" charset="0"/>
                        </a:rPr>
                        <a:t> </a:t>
                      </a:r>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FFC000"/>
                          </a:solidFill>
                          <a:effectLst/>
                          <a:latin typeface="+mn-lt"/>
                          <a:cs typeface="Arial" panose="020B0604020202020204" pitchFamily="34" charset="0"/>
                        </a:rPr>
                        <a:t>X </a:t>
                      </a:r>
                      <a:endParaRPr lang="en-US" sz="1100" b="1" i="0" u="none" strike="noStrike" cap="all" baseline="0" dirty="0">
                        <a:solidFill>
                          <a:srgbClr val="FFC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2245493172"/>
                  </a:ext>
                </a:extLst>
              </a:tr>
              <a:tr h="232515">
                <a:tc>
                  <a:txBody>
                    <a:bodyPr/>
                    <a:lstStyle/>
                    <a:p>
                      <a:pPr algn="l" fontAlgn="t"/>
                      <a:r>
                        <a:rPr lang="en-US" sz="1100" b="0" u="none" strike="noStrike" dirty="0">
                          <a:effectLst/>
                          <a:latin typeface="+mn-lt"/>
                          <a:cs typeface="Arial" panose="020B0604020202020204" pitchFamily="34" charset="0"/>
                        </a:rPr>
                        <a:t>Polym Colloids</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u="none" strike="noStrike" cap="all" baseline="0" dirty="0">
                          <a:effectLst/>
                          <a:latin typeface="+mn-lt"/>
                          <a:cs typeface="Arial" panose="020B0604020202020204" pitchFamily="34" charset="0"/>
                        </a:rPr>
                        <a:t> </a:t>
                      </a:r>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00FF"/>
                          </a:solidFill>
                          <a:effectLst/>
                          <a:latin typeface="+mn-lt"/>
                          <a:cs typeface="Arial" panose="020B0604020202020204" pitchFamily="34" charset="0"/>
                        </a:rPr>
                        <a:t>X</a:t>
                      </a:r>
                      <a:r>
                        <a:rPr lang="en-US" sz="1100" b="0" u="none" strike="noStrike" cap="all" baseline="0" dirty="0">
                          <a:solidFill>
                            <a:srgbClr val="0000FF"/>
                          </a:solidFill>
                          <a:effectLst/>
                          <a:latin typeface="+mn-lt"/>
                          <a:cs typeface="Arial" panose="020B0604020202020204" pitchFamily="34" charset="0"/>
                        </a:rPr>
                        <a:t> </a:t>
                      </a:r>
                      <a:endParaRPr lang="en-US" sz="1100" b="0"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cap="all" baseline="0" dirty="0">
                          <a:solidFill>
                            <a:srgbClr val="00CC00"/>
                          </a:solidFill>
                          <a:effectLst/>
                          <a:latin typeface="+mn-lt"/>
                          <a:cs typeface="Arial" panose="020B0604020202020204" pitchFamily="34" charset="0"/>
                        </a:rPr>
                        <a:t>X</a:t>
                      </a:r>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2731479612"/>
                  </a:ext>
                </a:extLst>
              </a:tr>
              <a:tr h="232515">
                <a:tc>
                  <a:txBody>
                    <a:bodyPr/>
                    <a:lstStyle/>
                    <a:p>
                      <a:pPr algn="l" fontAlgn="t"/>
                      <a:r>
                        <a:rPr lang="en-US" sz="1100" b="0" u="none" strike="noStrike" dirty="0">
                          <a:effectLst/>
                          <a:latin typeface="+mn-lt"/>
                          <a:cs typeface="Arial" panose="020B0604020202020204" pitchFamily="34" charset="0"/>
                        </a:rPr>
                        <a:t>Polym Additives</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u="none" strike="noStrike" cap="all" baseline="0" dirty="0">
                          <a:effectLst/>
                          <a:latin typeface="+mn-lt"/>
                          <a:cs typeface="Arial" panose="020B0604020202020204" pitchFamily="34" charset="0"/>
                        </a:rPr>
                        <a:t> </a:t>
                      </a:r>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u="none" strike="noStrike" cap="all" baseline="0" dirty="0">
                          <a:solidFill>
                            <a:schemeClr val="accent6">
                              <a:lumMod val="75000"/>
                            </a:schemeClr>
                          </a:solidFill>
                          <a:effectLst/>
                          <a:latin typeface="+mn-lt"/>
                          <a:cs typeface="Arial" panose="020B0604020202020204" pitchFamily="34" charset="0"/>
                        </a:rPr>
                        <a:t> </a:t>
                      </a:r>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363" rtl="0" eaLnBrk="1" fontAlgn="t" latinLnBrk="0" hangingPunct="1">
                        <a:lnSpc>
                          <a:spcPct val="100000"/>
                        </a:lnSpc>
                        <a:spcBef>
                          <a:spcPts val="0"/>
                        </a:spcBef>
                        <a:spcAft>
                          <a:spcPts val="0"/>
                        </a:spcAft>
                        <a:buClrTx/>
                        <a:buSzTx/>
                        <a:buFontTx/>
                        <a:buNone/>
                        <a:tabLst/>
                        <a:defRPr/>
                      </a:pP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X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i="0" u="none" strike="noStrike" cap="all" baseline="0" dirty="0">
                          <a:solidFill>
                            <a:srgbClr val="00CC00"/>
                          </a:solidFill>
                          <a:effectLst/>
                          <a:latin typeface="+mn-lt"/>
                          <a:cs typeface="Arial" panose="020B0604020202020204" pitchFamily="34" charset="0"/>
                        </a:rPr>
                        <a:t>X</a:t>
                      </a: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454542948"/>
                  </a:ext>
                </a:extLst>
              </a:tr>
              <a:tr h="232515">
                <a:tc>
                  <a:txBody>
                    <a:bodyPr/>
                    <a:lstStyle/>
                    <a:p>
                      <a:pPr algn="l" fontAlgn="t"/>
                      <a:r>
                        <a:rPr lang="en-US" sz="1100" b="0" u="none" strike="noStrike" dirty="0">
                          <a:effectLst/>
                          <a:latin typeface="+mn-lt"/>
                          <a:cs typeface="Arial" panose="020B0604020202020204" pitchFamily="34" charset="0"/>
                        </a:rPr>
                        <a:t>Peptoids</a:t>
                      </a:r>
                      <a:endParaRPr lang="en-US" sz="1100" b="0" i="0" u="none" strike="noStrike" dirty="0">
                        <a:solidFill>
                          <a:srgbClr val="000000"/>
                        </a:solidFill>
                        <a:effectLst/>
                        <a:latin typeface="+mn-lt"/>
                        <a:cs typeface="Arial" panose="020B0604020202020204" pitchFamily="34" charset="0"/>
                      </a:endParaRPr>
                    </a:p>
                  </a:txBody>
                  <a:tcPr marL="2335" marR="2335" marT="2335" marB="0">
                    <a:solidFill>
                      <a:schemeClr val="bg1">
                        <a:lumMod val="95000"/>
                      </a:schemeClr>
                    </a:solidFill>
                  </a:tcPr>
                </a:tc>
                <a:tc>
                  <a:txBody>
                    <a:bodyPr/>
                    <a:lstStyle/>
                    <a:p>
                      <a:pPr algn="ctr" fontAlgn="t"/>
                      <a:r>
                        <a:rPr lang="en-US" sz="1100" u="none" strike="noStrike" cap="all" baseline="0" dirty="0">
                          <a:effectLst/>
                          <a:latin typeface="+mn-lt"/>
                          <a:cs typeface="Arial" panose="020B0604020202020204" pitchFamily="34" charset="0"/>
                        </a:rPr>
                        <a:t> </a:t>
                      </a:r>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u="none" strike="noStrike" cap="all" baseline="0" dirty="0">
                          <a:solidFill>
                            <a:schemeClr val="accent6">
                              <a:lumMod val="75000"/>
                            </a:schemeClr>
                          </a:solidFill>
                          <a:effectLst/>
                          <a:latin typeface="+mn-lt"/>
                          <a:cs typeface="Arial" panose="020B0604020202020204" pitchFamily="34" charset="0"/>
                        </a:rPr>
                        <a:t> </a:t>
                      </a:r>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00FF"/>
                          </a:solidFill>
                          <a:effectLst/>
                          <a:latin typeface="+mn-lt"/>
                          <a:cs typeface="Arial" panose="020B0604020202020204" pitchFamily="34" charset="0"/>
                        </a:rPr>
                        <a:t> </a:t>
                      </a:r>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00CC00"/>
                          </a:solidFill>
                          <a:effectLst/>
                          <a:latin typeface="+mn-lt"/>
                          <a:cs typeface="Arial" panose="020B0604020202020204" pitchFamily="34" charset="0"/>
                        </a:rPr>
                        <a:t>X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1146612687"/>
                  </a:ext>
                </a:extLst>
              </a:tr>
              <a:tr h="23251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u="none" strike="noStrike" dirty="0">
                          <a:effectLst/>
                          <a:latin typeface="+mn-lt"/>
                          <a:cs typeface="Arial" panose="020B0604020202020204" pitchFamily="34" charset="0"/>
                        </a:rPr>
                        <a:t>Defense Apps/</a:t>
                      </a:r>
                      <a:r>
                        <a:rPr lang="en-US" sz="1100" b="0" dirty="0">
                          <a:effectLst/>
                          <a:latin typeface="+mn-lt"/>
                        </a:rPr>
                        <a:t>Advancing Protection Through Materials Design</a:t>
                      </a:r>
                    </a:p>
                  </a:txBody>
                  <a:tcPr marL="2335" marR="2335" marT="2335" marB="0">
                    <a:solidFill>
                      <a:schemeClr val="bg1">
                        <a:lumMod val="95000"/>
                      </a:schemeClr>
                    </a:solidFill>
                  </a:tcPr>
                </a:tc>
                <a:tc>
                  <a:txBody>
                    <a:bodyPr/>
                    <a:lstStyle/>
                    <a:p>
                      <a:pPr algn="ctr" fontAlgn="t"/>
                      <a:r>
                        <a:rPr lang="en-US" sz="1100" u="none" strike="noStrike" cap="all" baseline="0" dirty="0">
                          <a:effectLst/>
                          <a:latin typeface="+mn-lt"/>
                          <a:cs typeface="Arial" panose="020B0604020202020204" pitchFamily="34" charset="0"/>
                        </a:rPr>
                        <a:t> </a:t>
                      </a:r>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u="none" strike="noStrike" cap="all" baseline="0" dirty="0">
                          <a:solidFill>
                            <a:schemeClr val="accent6">
                              <a:lumMod val="75000"/>
                            </a:schemeClr>
                          </a:solidFill>
                          <a:effectLst/>
                          <a:latin typeface="+mn-lt"/>
                          <a:cs typeface="Arial" panose="020B0604020202020204" pitchFamily="34" charset="0"/>
                        </a:rPr>
                        <a:t> </a:t>
                      </a:r>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00FF"/>
                          </a:solidFill>
                          <a:effectLst/>
                          <a:latin typeface="+mn-lt"/>
                          <a:cs typeface="Arial" panose="020B0604020202020204" pitchFamily="34" charset="0"/>
                        </a:rPr>
                        <a:t> </a:t>
                      </a:r>
                      <a:endParaRPr lang="en-US" sz="1100" b="1" i="0" u="none" strike="noStrike" cap="all" baseline="0" dirty="0">
                        <a:solidFill>
                          <a:srgbClr val="0000FF"/>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FFC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cap="all" baseline="0" dirty="0">
                          <a:solidFill>
                            <a:srgbClr val="FFC000"/>
                          </a:solidFill>
                          <a:effectLst/>
                          <a:latin typeface="+mn-lt"/>
                          <a:cs typeface="Arial" panose="020B0604020202020204" pitchFamily="34" charset="0"/>
                        </a:rPr>
                        <a:t>X</a:t>
                      </a:r>
                      <a:endParaRPr lang="en-US" sz="1100" b="1" i="0" u="none" strike="noStrike" cap="all" baseline="0" dirty="0">
                        <a:solidFill>
                          <a:srgbClr val="FFC000"/>
                        </a:solidFill>
                        <a:effectLst/>
                        <a:latin typeface="+mn-lt"/>
                        <a:cs typeface="Arial" panose="020B0604020202020204" pitchFamily="34" charset="0"/>
                      </a:endParaRPr>
                    </a:p>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rgbClr val="00CC00"/>
                          </a:solidFill>
                          <a:effectLst/>
                          <a:latin typeface="+mn-lt"/>
                          <a:cs typeface="Arial" panose="020B0604020202020204" pitchFamily="34" charset="0"/>
                        </a:rPr>
                        <a:t> </a:t>
                      </a:r>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3005436164"/>
                  </a:ext>
                </a:extLst>
              </a:tr>
              <a:tr h="365545">
                <a:tc>
                  <a:txBody>
                    <a:bodyPr/>
                    <a:lstStyle/>
                    <a:p>
                      <a:pPr algn="l" fontAlgn="t"/>
                      <a:r>
                        <a:rPr lang="en-US" sz="1100" b="0" i="0" u="none" strike="noStrike" dirty="0">
                          <a:solidFill>
                            <a:srgbClr val="000000"/>
                          </a:solidFill>
                          <a:effectLst/>
                          <a:latin typeface="+mn-lt"/>
                          <a:cs typeface="Arial" panose="020B0604020202020204" pitchFamily="34" charset="0"/>
                        </a:rPr>
                        <a:t>Fire and Polymers</a:t>
                      </a:r>
                    </a:p>
                  </a:txBody>
                  <a:tcPr marL="2335" marR="2335" marT="2335" marB="0">
                    <a:solidFill>
                      <a:schemeClr val="bg1">
                        <a:lumMod val="95000"/>
                      </a:schemeClr>
                    </a:solidFill>
                  </a:tcPr>
                </a:tc>
                <a:tc>
                  <a:txBody>
                    <a:bodyPr/>
                    <a:lstStyle/>
                    <a:p>
                      <a:pPr algn="ctr" fontAlgn="t"/>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i="0" u="none" strike="noStrike" cap="all" baseline="0" dirty="0">
                          <a:solidFill>
                            <a:srgbClr val="0000FF"/>
                          </a:solidFill>
                          <a:effectLst/>
                          <a:latin typeface="+mn-lt"/>
                          <a:cs typeface="Arial" panose="020B0604020202020204" pitchFamily="34" charset="0"/>
                        </a:rPr>
                        <a:t>X</a:t>
                      </a: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3721092463"/>
                  </a:ext>
                </a:extLst>
              </a:tr>
              <a:tr h="23251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dirty="0">
                          <a:effectLst/>
                          <a:latin typeface="+mn-lt"/>
                        </a:rPr>
                        <a:t>Polymers in Data Science</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100" b="0" dirty="0">
                        <a:effectLst/>
                        <a:latin typeface="+mn-lt"/>
                      </a:endParaRPr>
                    </a:p>
                  </a:txBody>
                  <a:tcPr marL="2335" marR="2335" marT="2335" marB="0">
                    <a:solidFill>
                      <a:schemeClr val="bg1">
                        <a:lumMod val="95000"/>
                      </a:schemeClr>
                    </a:solidFill>
                  </a:tcPr>
                </a:tc>
                <a:tc>
                  <a:txBody>
                    <a:bodyPr/>
                    <a:lstStyle/>
                    <a:p>
                      <a:pPr algn="ctr" fontAlgn="t"/>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i="0" u="none" strike="noStrike" cap="all" baseline="0" dirty="0">
                          <a:solidFill>
                            <a:srgbClr val="FFC000"/>
                          </a:solidFill>
                          <a:effectLst/>
                          <a:latin typeface="+mn-lt"/>
                          <a:cs typeface="Arial" panose="020B0604020202020204" pitchFamily="34" charset="0"/>
                        </a:rPr>
                        <a:t>x</a:t>
                      </a: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2368854551"/>
                  </a:ext>
                </a:extLst>
              </a:tr>
              <a:tr h="23251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n-lt"/>
                          <a:ea typeface="+mn-ea"/>
                          <a:cs typeface="+mn-cs"/>
                        </a:rPr>
                        <a:t>Polymer Upcycling and Circularity </a:t>
                      </a:r>
                      <a:endParaRPr lang="en-US" sz="1100" b="0" dirty="0">
                        <a:effectLst/>
                        <a:latin typeface="+mn-lt"/>
                      </a:endParaRPr>
                    </a:p>
                  </a:txBody>
                  <a:tcPr marL="2335" marR="2335" marT="2335" marB="0">
                    <a:solidFill>
                      <a:schemeClr val="bg1">
                        <a:lumMod val="95000"/>
                      </a:schemeClr>
                    </a:solidFill>
                  </a:tcPr>
                </a:tc>
                <a:tc>
                  <a:txBody>
                    <a:bodyPr/>
                    <a:lstStyle/>
                    <a:p>
                      <a:pPr algn="ctr" fontAlgn="t"/>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FFC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cap="all" baseline="0" dirty="0">
                          <a:solidFill>
                            <a:srgbClr val="FFC000"/>
                          </a:solidFill>
                          <a:effectLst/>
                          <a:latin typeface="+mn-lt"/>
                          <a:cs typeface="Arial" panose="020B0604020202020204" pitchFamily="34" charset="0"/>
                        </a:rPr>
                        <a:t>x</a:t>
                      </a:r>
                    </a:p>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2700520678"/>
                  </a:ext>
                </a:extLst>
              </a:tr>
              <a:tr h="232515">
                <a:tc>
                  <a:txBody>
                    <a:bodyPr/>
                    <a:lstStyle/>
                    <a:p>
                      <a:pPr algn="l" fontAlgn="t"/>
                      <a:r>
                        <a:rPr lang="en-US" sz="1100" b="0" i="0" u="none" strike="noStrike" dirty="0">
                          <a:solidFill>
                            <a:srgbClr val="000000"/>
                          </a:solidFill>
                          <a:effectLst/>
                          <a:latin typeface="+mn-lt"/>
                          <a:cs typeface="Arial" panose="020B0604020202020204" pitchFamily="34" charset="0"/>
                        </a:rPr>
                        <a:t>Polycondensation</a:t>
                      </a:r>
                    </a:p>
                  </a:txBody>
                  <a:tcPr marL="2335" marR="2335" marT="2335" marB="0">
                    <a:solidFill>
                      <a:schemeClr val="bg1">
                        <a:lumMod val="95000"/>
                      </a:schemeClr>
                    </a:solidFill>
                  </a:tcPr>
                </a:tc>
                <a:tc>
                  <a:txBody>
                    <a:bodyPr/>
                    <a:lstStyle/>
                    <a:p>
                      <a:pPr algn="ctr" fontAlgn="t"/>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i="0" u="none" strike="noStrike" cap="all" baseline="0" dirty="0">
                          <a:solidFill>
                            <a:srgbClr val="00CC00"/>
                          </a:solidFill>
                          <a:effectLst/>
                          <a:latin typeface="+mn-lt"/>
                          <a:cs typeface="Arial" panose="020B0604020202020204" pitchFamily="34" charset="0"/>
                        </a:rPr>
                        <a:t>X</a:t>
                      </a: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3900509911"/>
                  </a:ext>
                </a:extLst>
              </a:tr>
              <a:tr h="232515">
                <a:tc>
                  <a:txBody>
                    <a:bodyPr/>
                    <a:lstStyle/>
                    <a:p>
                      <a:pPr algn="l" fontAlgn="t"/>
                      <a:r>
                        <a:rPr lang="en-US" sz="1100" b="0" i="0" u="none" strike="noStrike" dirty="0">
                          <a:solidFill>
                            <a:srgbClr val="000000"/>
                          </a:solidFill>
                          <a:effectLst/>
                          <a:latin typeface="+mn-lt"/>
                          <a:cs typeface="Arial" panose="020B0604020202020204" pitchFamily="34" charset="0"/>
                        </a:rPr>
                        <a:t>PPF/PPC Hawaii</a:t>
                      </a:r>
                    </a:p>
                  </a:txBody>
                  <a:tcPr marL="2335" marR="2335" marT="2335" marB="0">
                    <a:solidFill>
                      <a:schemeClr val="bg1">
                        <a:lumMod val="95000"/>
                      </a:schemeClr>
                    </a:solidFill>
                  </a:tcPr>
                </a:tc>
                <a:tc>
                  <a:txBody>
                    <a:bodyPr/>
                    <a:lstStyle/>
                    <a:p>
                      <a:pPr algn="ctr" fontAlgn="t"/>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i="0" u="none" strike="noStrike" cap="all" baseline="0" dirty="0">
                          <a:solidFill>
                            <a:srgbClr val="00CC00"/>
                          </a:solidFill>
                          <a:effectLst/>
                          <a:latin typeface="+mn-lt"/>
                          <a:cs typeface="Arial" panose="020B0604020202020204" pitchFamily="34" charset="0"/>
                        </a:rPr>
                        <a:t>X</a:t>
                      </a: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3894209380"/>
                  </a:ext>
                </a:extLst>
              </a:tr>
              <a:tr h="232515">
                <a:tc>
                  <a:txBody>
                    <a:bodyPr/>
                    <a:lstStyle/>
                    <a:p>
                      <a:pPr algn="l" fontAlgn="t"/>
                      <a:r>
                        <a:rPr lang="en-US" sz="1100" b="0" i="0" u="none" strike="noStrike" dirty="0">
                          <a:solidFill>
                            <a:srgbClr val="000000"/>
                          </a:solidFill>
                          <a:effectLst/>
                          <a:latin typeface="+mn-lt"/>
                          <a:cs typeface="Arial" panose="020B0604020202020204" pitchFamily="34" charset="0"/>
                        </a:rPr>
                        <a:t>Macromex (Admin Only)</a:t>
                      </a:r>
                    </a:p>
                  </a:txBody>
                  <a:tcPr marL="2335" marR="2335" marT="2335" marB="0">
                    <a:solidFill>
                      <a:schemeClr val="bg1">
                        <a:lumMod val="95000"/>
                      </a:schemeClr>
                    </a:solidFill>
                  </a:tcPr>
                </a:tc>
                <a:tc>
                  <a:txBody>
                    <a:bodyPr/>
                    <a:lstStyle/>
                    <a:p>
                      <a:pPr algn="ctr" fontAlgn="t"/>
                      <a:endParaRPr lang="en-US" sz="1100" b="0" i="0" u="none" strike="noStrike" cap="all" baseline="0" dirty="0">
                        <a:solidFill>
                          <a:srgbClr val="0000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u="none" strike="noStrike" cap="all" baseline="0" dirty="0">
                          <a:solidFill>
                            <a:schemeClr val="accent6">
                              <a:lumMod val="75000"/>
                            </a:schemeClr>
                          </a:solidFill>
                          <a:effectLst/>
                          <a:latin typeface="+mn-lt"/>
                          <a:cs typeface="Arial" panose="020B0604020202020204" pitchFamily="34" charset="0"/>
                        </a:rPr>
                        <a:t>X</a:t>
                      </a:r>
                      <a:endParaRPr lang="en-US" sz="1100" b="0" i="0" u="none" strike="noStrike" cap="all" baseline="0" dirty="0">
                        <a:solidFill>
                          <a:schemeClr val="accent6">
                            <a:lumMod val="75000"/>
                          </a:schemeClr>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r>
                        <a:rPr lang="en-US" sz="1100" b="1" i="0" u="none" strike="noStrike" cap="all" baseline="0" dirty="0">
                          <a:solidFill>
                            <a:srgbClr val="00CC00"/>
                          </a:solidFill>
                          <a:effectLst/>
                          <a:latin typeface="+mn-lt"/>
                          <a:cs typeface="Arial" panose="020B0604020202020204" pitchFamily="34" charset="0"/>
                        </a:rPr>
                        <a:t>X</a:t>
                      </a:r>
                      <a:endParaRPr lang="en-US" sz="1100" b="0"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tc>
                  <a:txBody>
                    <a:bodyPr/>
                    <a:lstStyle/>
                    <a:p>
                      <a:pPr algn="ctr" fontAlgn="t"/>
                      <a:endParaRPr lang="en-US" sz="1100" b="1" i="0" u="none" strike="noStrike" cap="all" baseline="0" dirty="0">
                        <a:solidFill>
                          <a:srgbClr val="00CC00"/>
                        </a:solidFill>
                        <a:effectLst/>
                        <a:latin typeface="+mn-lt"/>
                        <a:cs typeface="Arial" panose="020B0604020202020204" pitchFamily="34" charset="0"/>
                      </a:endParaRPr>
                    </a:p>
                  </a:txBody>
                  <a:tcPr marL="2335" marR="2335" marT="2335" marB="0" anchor="ctr">
                    <a:solidFill>
                      <a:schemeClr val="bg1">
                        <a:lumMod val="95000"/>
                      </a:schemeClr>
                    </a:solidFill>
                  </a:tcPr>
                </a:tc>
                <a:extLst>
                  <a:ext uri="{0D108BD9-81ED-4DB2-BD59-A6C34878D82A}">
                    <a16:rowId xmlns:a16="http://schemas.microsoft.com/office/drawing/2014/main" val="1304162645"/>
                  </a:ext>
                </a:extLst>
              </a:tr>
            </a:tbl>
          </a:graphicData>
        </a:graphic>
      </p:graphicFrame>
      <p:sp>
        <p:nvSpPr>
          <p:cNvPr id="2" name="TextBox 1">
            <a:extLst>
              <a:ext uri="{FF2B5EF4-FFF2-40B4-BE49-F238E27FC236}">
                <a16:creationId xmlns:a16="http://schemas.microsoft.com/office/drawing/2014/main" id="{6063E443-743C-4990-BBAB-FE53005264A6}"/>
              </a:ext>
            </a:extLst>
          </p:cNvPr>
          <p:cNvSpPr txBox="1"/>
          <p:nvPr/>
        </p:nvSpPr>
        <p:spPr>
          <a:xfrm>
            <a:off x="9068091" y="3471744"/>
            <a:ext cx="3069522" cy="2031325"/>
          </a:xfrm>
          <a:prstGeom prst="rect">
            <a:avLst/>
          </a:prstGeom>
          <a:noFill/>
        </p:spPr>
        <p:txBody>
          <a:bodyPr wrap="square" rtlCol="0">
            <a:spAutoFit/>
          </a:bodyPr>
          <a:lstStyle/>
          <a:p>
            <a:r>
              <a:rPr lang="en-US" b="1" dirty="0">
                <a:solidFill>
                  <a:schemeClr val="accent6">
                    <a:lumMod val="75000"/>
                  </a:schemeClr>
                </a:solidFill>
              </a:rPr>
              <a:t>X:  Completed        </a:t>
            </a:r>
          </a:p>
          <a:p>
            <a:r>
              <a:rPr lang="en-US" b="1" dirty="0">
                <a:solidFill>
                  <a:srgbClr val="FFC000"/>
                </a:solidFill>
              </a:rPr>
              <a:t>X: Proposed                                          </a:t>
            </a:r>
            <a:r>
              <a:rPr lang="en-US" b="1" dirty="0">
                <a:solidFill>
                  <a:srgbClr val="0033CC"/>
                </a:solidFill>
              </a:rPr>
              <a:t>X: Approved           </a:t>
            </a:r>
          </a:p>
          <a:p>
            <a:r>
              <a:rPr lang="en-US" b="1" dirty="0">
                <a:solidFill>
                  <a:srgbClr val="00CC00"/>
                </a:solidFill>
              </a:rPr>
              <a:t>X: Future for consideration                </a:t>
            </a:r>
          </a:p>
          <a:p>
            <a:endParaRPr lang="en-US" b="1" i="1" dirty="0">
              <a:solidFill>
                <a:srgbClr val="00CC00"/>
              </a:solidFill>
            </a:endParaRPr>
          </a:p>
          <a:p>
            <a:r>
              <a:rPr lang="en-US" i="1" dirty="0"/>
              <a:t>4 Per year at current staff levels</a:t>
            </a:r>
          </a:p>
        </p:txBody>
      </p:sp>
      <p:sp>
        <p:nvSpPr>
          <p:cNvPr id="4" name="Slide Number Placeholder 3">
            <a:extLst>
              <a:ext uri="{FF2B5EF4-FFF2-40B4-BE49-F238E27FC236}">
                <a16:creationId xmlns:a16="http://schemas.microsoft.com/office/drawing/2014/main" id="{C981429A-1979-4975-8F83-BEE4CDD95B6F}"/>
              </a:ext>
            </a:extLst>
          </p:cNvPr>
          <p:cNvSpPr>
            <a:spLocks noGrp="1"/>
          </p:cNvSpPr>
          <p:nvPr>
            <p:ph type="sldNum" sz="quarter" idx="12"/>
          </p:nvPr>
        </p:nvSpPr>
        <p:spPr/>
        <p:txBody>
          <a:bodyPr/>
          <a:lstStyle/>
          <a:p>
            <a:fld id="{CA8D9AD5-F248-4919-864A-CFD76CC027D6}" type="slidenum">
              <a:rPr lang="en-US" smtClean="0"/>
              <a:pPr/>
              <a:t>17</a:t>
            </a:fld>
            <a:endParaRPr lang="en-US" dirty="0"/>
          </a:p>
        </p:txBody>
      </p:sp>
    </p:spTree>
    <p:extLst>
      <p:ext uri="{BB962C8B-B14F-4D97-AF65-F5344CB8AC3E}">
        <p14:creationId xmlns:p14="http://schemas.microsoft.com/office/powerpoint/2010/main" val="363081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4B4B62E-6A24-4380-9FC0-A15C3C8D92B4}"/>
              </a:ext>
            </a:extLst>
          </p:cNvPr>
          <p:cNvSpPr>
            <a:spLocks noChangeArrowheads="1"/>
          </p:cNvSpPr>
          <p:nvPr/>
        </p:nvSpPr>
        <p:spPr bwMode="auto">
          <a:xfrm>
            <a:off x="218277" y="-62043"/>
            <a:ext cx="3581400" cy="1279131"/>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sz="5400" b="1" dirty="0">
                <a:ln w="0"/>
                <a:solidFill>
                  <a:schemeClr val="tx1"/>
                </a:solidFill>
                <a:latin typeface="+mn-lt"/>
              </a:rPr>
              <a:t>2021</a:t>
            </a:r>
          </a:p>
        </p:txBody>
      </p:sp>
      <p:pic>
        <p:nvPicPr>
          <p:cNvPr id="8" name="Picture 7" descr="A screenshot of a cell phone&#10;&#10;Description automatically generated">
            <a:extLst>
              <a:ext uri="{FF2B5EF4-FFF2-40B4-BE49-F238E27FC236}">
                <a16:creationId xmlns:a16="http://schemas.microsoft.com/office/drawing/2014/main" id="{1224CD01-0C92-42B4-B4D0-B989E045DB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9" t="62222" r="6537" b="10000"/>
          <a:stretch/>
        </p:blipFill>
        <p:spPr>
          <a:xfrm>
            <a:off x="6361544" y="250162"/>
            <a:ext cx="5353397" cy="2230582"/>
          </a:xfrm>
          <a:prstGeom prst="rect">
            <a:avLst/>
          </a:prstGeom>
        </p:spPr>
      </p:pic>
      <p:sp>
        <p:nvSpPr>
          <p:cNvPr id="2" name="Rectangle 1">
            <a:extLst>
              <a:ext uri="{FF2B5EF4-FFF2-40B4-BE49-F238E27FC236}">
                <a16:creationId xmlns:a16="http://schemas.microsoft.com/office/drawing/2014/main" id="{084CB455-88E9-491D-92DC-0E287C5CAD7F}"/>
              </a:ext>
            </a:extLst>
          </p:cNvPr>
          <p:cNvSpPr/>
          <p:nvPr/>
        </p:nvSpPr>
        <p:spPr>
          <a:xfrm>
            <a:off x="218277" y="930275"/>
            <a:ext cx="6655412" cy="1200329"/>
          </a:xfrm>
          <a:prstGeom prst="rect">
            <a:avLst/>
          </a:prstGeom>
          <a:noFill/>
        </p:spPr>
        <p:txBody>
          <a:bodyPr wrap="square" lIns="91440" tIns="45720" rIns="91440" bIns="45720">
            <a:spAutoFit/>
          </a:bodyPr>
          <a:lstStyle/>
          <a:p>
            <a:r>
              <a:rPr lang="en-US" sz="3600" dirty="0">
                <a:ln w="0"/>
              </a:rPr>
              <a:t>National Graduate Research Polymer Conference (NGRPC)</a:t>
            </a:r>
            <a:endParaRPr lang="en-US" sz="2800" dirty="0">
              <a:ln w="0"/>
            </a:endParaRPr>
          </a:p>
        </p:txBody>
      </p:sp>
      <p:sp>
        <p:nvSpPr>
          <p:cNvPr id="4" name="TextBox 3">
            <a:extLst>
              <a:ext uri="{FF2B5EF4-FFF2-40B4-BE49-F238E27FC236}">
                <a16:creationId xmlns:a16="http://schemas.microsoft.com/office/drawing/2014/main" id="{5C9762D1-69BA-4B36-B623-40D2AED3F7CF}"/>
              </a:ext>
            </a:extLst>
          </p:cNvPr>
          <p:cNvSpPr txBox="1"/>
          <p:nvPr/>
        </p:nvSpPr>
        <p:spPr>
          <a:xfrm>
            <a:off x="218277" y="4727396"/>
            <a:ext cx="5925535" cy="169277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u="sng" dirty="0"/>
              <a:t>POLY’s role</a:t>
            </a:r>
          </a:p>
          <a:p>
            <a:pPr marL="285750" indent="-285750">
              <a:buFont typeface="Arial" panose="020B0604020202020204" pitchFamily="34" charset="0"/>
              <a:buChar char="•"/>
            </a:pPr>
            <a:r>
              <a:rPr lang="en-US" sz="2000" dirty="0"/>
              <a:t>Workshop Committee reviews proposals biennially to select a hosting university (next review will start in 2021 for a tentative 2023 event</a:t>
            </a:r>
          </a:p>
          <a:p>
            <a:pPr marL="285750" indent="-285750">
              <a:buFont typeface="Arial" panose="020B0604020202020204" pitchFamily="34" charset="0"/>
              <a:buChar char="•"/>
            </a:pPr>
            <a:r>
              <a:rPr lang="en-US" sz="2000" dirty="0"/>
              <a:t>Sponsorship</a:t>
            </a:r>
          </a:p>
        </p:txBody>
      </p:sp>
      <p:pic>
        <p:nvPicPr>
          <p:cNvPr id="1026" name="Picture 2" descr="Virginia Tech unveils new academic logo, drops 'Invent the Future ...">
            <a:extLst>
              <a:ext uri="{FF2B5EF4-FFF2-40B4-BE49-F238E27FC236}">
                <a16:creationId xmlns:a16="http://schemas.microsoft.com/office/drawing/2014/main" id="{CE3D98B7-8B06-4AE5-BCF7-968F101CCD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277" y="3122922"/>
            <a:ext cx="1780377" cy="94426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93D1B4AC-CC18-4D9E-ABB4-AADA2446044F}"/>
              </a:ext>
            </a:extLst>
          </p:cNvPr>
          <p:cNvSpPr/>
          <p:nvPr/>
        </p:nvSpPr>
        <p:spPr>
          <a:xfrm>
            <a:off x="2120249" y="3122922"/>
            <a:ext cx="998790" cy="101752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9AD65F3F-4A67-46E7-BBC0-E203CF783EEF}"/>
              </a:ext>
            </a:extLst>
          </p:cNvPr>
          <p:cNvSpPr txBox="1"/>
          <p:nvPr/>
        </p:nvSpPr>
        <p:spPr>
          <a:xfrm>
            <a:off x="3074934" y="3049410"/>
            <a:ext cx="3486727" cy="1200329"/>
          </a:xfrm>
          <a:prstGeom prst="rect">
            <a:avLst/>
          </a:prstGeom>
          <a:noFill/>
        </p:spPr>
        <p:txBody>
          <a:bodyPr wrap="square" rtlCol="0">
            <a:spAutoFit/>
          </a:bodyPr>
          <a:lstStyle/>
          <a:p>
            <a:r>
              <a:rPr lang="en-US" sz="2400" dirty="0">
                <a:solidFill>
                  <a:schemeClr val="accent6">
                    <a:lumMod val="60000"/>
                    <a:lumOff val="40000"/>
                  </a:schemeClr>
                </a:solidFill>
              </a:rPr>
              <a:t>VIRTUAL EVENT</a:t>
            </a:r>
          </a:p>
          <a:p>
            <a:r>
              <a:rPr lang="en-US" sz="2400" dirty="0"/>
              <a:t>July 26 – 28, 2021</a:t>
            </a:r>
          </a:p>
          <a:p>
            <a:r>
              <a:rPr lang="en-US" sz="2400" dirty="0"/>
              <a:t>(originally set for 2020)</a:t>
            </a:r>
          </a:p>
        </p:txBody>
      </p:sp>
      <p:sp>
        <p:nvSpPr>
          <p:cNvPr id="6" name="Slide Number Placeholder 5">
            <a:extLst>
              <a:ext uri="{FF2B5EF4-FFF2-40B4-BE49-F238E27FC236}">
                <a16:creationId xmlns:a16="http://schemas.microsoft.com/office/drawing/2014/main" id="{CCA9559F-DAA4-405C-965B-507CF3C8D397}"/>
              </a:ext>
            </a:extLst>
          </p:cNvPr>
          <p:cNvSpPr>
            <a:spLocks noGrp="1"/>
          </p:cNvSpPr>
          <p:nvPr>
            <p:ph type="sldNum" sz="quarter" idx="12"/>
          </p:nvPr>
        </p:nvSpPr>
        <p:spPr/>
        <p:txBody>
          <a:bodyPr/>
          <a:lstStyle/>
          <a:p>
            <a:fld id="{CA8D9AD5-F248-4919-864A-CFD76CC027D6}" type="slidenum">
              <a:rPr lang="en-US" smtClean="0"/>
              <a:t>18</a:t>
            </a:fld>
            <a:endParaRPr lang="en-US" dirty="0"/>
          </a:p>
        </p:txBody>
      </p:sp>
      <p:pic>
        <p:nvPicPr>
          <p:cNvPr id="11" name="Picture 10" descr="Icon&#10;&#10;Description automatically generated">
            <a:extLst>
              <a:ext uri="{FF2B5EF4-FFF2-40B4-BE49-F238E27FC236}">
                <a16:creationId xmlns:a16="http://schemas.microsoft.com/office/drawing/2014/main" id="{D382FEFB-0C46-4727-898B-AB703AE395C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56214" y="2406650"/>
            <a:ext cx="2300287" cy="2044700"/>
          </a:xfrm>
          <a:prstGeom prst="rect">
            <a:avLst/>
          </a:prstGeom>
        </p:spPr>
      </p:pic>
      <p:sp>
        <p:nvSpPr>
          <p:cNvPr id="12" name="Arrow: Right 11">
            <a:extLst>
              <a:ext uri="{FF2B5EF4-FFF2-40B4-BE49-F238E27FC236}">
                <a16:creationId xmlns:a16="http://schemas.microsoft.com/office/drawing/2014/main" id="{EDC3F214-A96D-4613-B4F2-2C393AA0416D}"/>
              </a:ext>
            </a:extLst>
          </p:cNvPr>
          <p:cNvSpPr/>
          <p:nvPr/>
        </p:nvSpPr>
        <p:spPr>
          <a:xfrm>
            <a:off x="7440231" y="3298316"/>
            <a:ext cx="1100146" cy="101752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 name="TextBox 12">
            <a:extLst>
              <a:ext uri="{FF2B5EF4-FFF2-40B4-BE49-F238E27FC236}">
                <a16:creationId xmlns:a16="http://schemas.microsoft.com/office/drawing/2014/main" id="{ED5A3B0F-35AC-4EC8-8DA7-A11C1A3A3FCC}"/>
              </a:ext>
            </a:extLst>
          </p:cNvPr>
          <p:cNvSpPr txBox="1"/>
          <p:nvPr/>
        </p:nvSpPr>
        <p:spPr>
          <a:xfrm>
            <a:off x="8540377" y="3391581"/>
            <a:ext cx="3486727" cy="830997"/>
          </a:xfrm>
          <a:prstGeom prst="rect">
            <a:avLst/>
          </a:prstGeom>
          <a:noFill/>
        </p:spPr>
        <p:txBody>
          <a:bodyPr wrap="square" rtlCol="0">
            <a:spAutoFit/>
          </a:bodyPr>
          <a:lstStyle/>
          <a:p>
            <a:r>
              <a:rPr lang="en-US" sz="2400" dirty="0"/>
              <a:t>Report will be posted in the Fall Newsletter</a:t>
            </a:r>
          </a:p>
        </p:txBody>
      </p:sp>
      <p:sp>
        <p:nvSpPr>
          <p:cNvPr id="15" name="Arrow: Right 14">
            <a:extLst>
              <a:ext uri="{FF2B5EF4-FFF2-40B4-BE49-F238E27FC236}">
                <a16:creationId xmlns:a16="http://schemas.microsoft.com/office/drawing/2014/main" id="{3DDBDC5B-AA35-4B4C-AB14-7E50E69EF8AC}"/>
              </a:ext>
            </a:extLst>
          </p:cNvPr>
          <p:cNvSpPr/>
          <p:nvPr/>
        </p:nvSpPr>
        <p:spPr>
          <a:xfrm>
            <a:off x="5735294" y="5621014"/>
            <a:ext cx="1497753" cy="61342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11FB18-30AC-49DE-8D87-D074B563BA41}"/>
              </a:ext>
            </a:extLst>
          </p:cNvPr>
          <p:cNvSpPr/>
          <p:nvPr/>
        </p:nvSpPr>
        <p:spPr>
          <a:xfrm>
            <a:off x="7241157" y="5362187"/>
            <a:ext cx="3475631" cy="1200329"/>
          </a:xfrm>
          <a:prstGeom prst="rect">
            <a:avLst/>
          </a:prstGeom>
          <a:noFill/>
        </p:spPr>
        <p:txBody>
          <a:bodyPr wrap="none" lIns="91440" tIns="45720" rIns="91440" bIns="45720">
            <a:spAutoFit/>
          </a:bodyPr>
          <a:lstStyle/>
          <a:p>
            <a:r>
              <a:rPr lang="en-US" sz="3600" b="0" cap="none" spc="0" dirty="0">
                <a:ln w="0"/>
                <a:solidFill>
                  <a:schemeClr val="tx1"/>
                </a:solidFill>
                <a:effectLst>
                  <a:outerShdw blurRad="38100" dist="19050" dir="2700000" algn="tl" rotWithShape="0">
                    <a:schemeClr val="dk1">
                      <a:alpha val="40000"/>
                    </a:schemeClr>
                  </a:outerShdw>
                </a:effectLst>
              </a:rPr>
              <a:t>Call for proposals</a:t>
            </a:r>
          </a:p>
          <a:p>
            <a:r>
              <a:rPr lang="en-US" sz="3600" dirty="0">
                <a:ln w="0"/>
                <a:effectLst>
                  <a:outerShdw blurRad="38100" dist="19050" dir="2700000" algn="tl" rotWithShape="0">
                    <a:schemeClr val="dk1">
                      <a:alpha val="40000"/>
                    </a:schemeClr>
                  </a:outerShdw>
                </a:effectLst>
              </a:rPr>
              <a:t>Fall 2021</a:t>
            </a:r>
            <a:r>
              <a:rPr lang="en-US" sz="36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224316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0E70-AE0C-4709-960B-1D7A50A4ADB5}"/>
              </a:ext>
            </a:extLst>
          </p:cNvPr>
          <p:cNvSpPr>
            <a:spLocks noGrp="1"/>
          </p:cNvSpPr>
          <p:nvPr>
            <p:ph type="title"/>
          </p:nvPr>
        </p:nvSpPr>
        <p:spPr/>
        <p:txBody>
          <a:bodyPr/>
          <a:lstStyle/>
          <a:p>
            <a:r>
              <a:rPr lang="en-US" dirty="0"/>
              <a:t>Notes from Fall 2021 - Workshop Committee Meeting</a:t>
            </a:r>
          </a:p>
        </p:txBody>
      </p:sp>
      <p:sp>
        <p:nvSpPr>
          <p:cNvPr id="3" name="Content Placeholder 2">
            <a:extLst>
              <a:ext uri="{FF2B5EF4-FFF2-40B4-BE49-F238E27FC236}">
                <a16:creationId xmlns:a16="http://schemas.microsoft.com/office/drawing/2014/main" id="{E5A47577-8713-4BCC-B8B4-AAE46838B9B4}"/>
              </a:ext>
            </a:extLst>
          </p:cNvPr>
          <p:cNvSpPr>
            <a:spLocks noGrp="1"/>
          </p:cNvSpPr>
          <p:nvPr>
            <p:ph idx="1"/>
          </p:nvPr>
        </p:nvSpPr>
        <p:spPr>
          <a:xfrm>
            <a:off x="1341120" y="1901952"/>
            <a:ext cx="10498268" cy="4445060"/>
          </a:xfrm>
        </p:spPr>
        <p:txBody>
          <a:bodyPr>
            <a:noAutofit/>
          </a:bodyPr>
          <a:lstStyle/>
          <a:p>
            <a:pPr marL="45720" indent="0" algn="l">
              <a:buNone/>
            </a:pPr>
            <a:r>
              <a:rPr lang="en-US" b="0" i="0" dirty="0">
                <a:solidFill>
                  <a:schemeClr val="accent3">
                    <a:lumMod val="50000"/>
                  </a:schemeClr>
                </a:solidFill>
                <a:effectLst/>
              </a:rPr>
              <a:t>(1) Review the current workshop list and status</a:t>
            </a:r>
          </a:p>
          <a:p>
            <a:pPr marL="45720" indent="0" algn="l">
              <a:buNone/>
            </a:pPr>
            <a:r>
              <a:rPr lang="en-US" b="0" i="0" dirty="0">
                <a:solidFill>
                  <a:schemeClr val="accent3">
                    <a:lumMod val="50000"/>
                  </a:schemeClr>
                </a:solidFill>
                <a:effectLst/>
              </a:rPr>
              <a:t>(2) Get feedback on the new workshop and graduate conference proposal form (send this in advance of the committee meeting)</a:t>
            </a:r>
          </a:p>
          <a:p>
            <a:pPr marL="45720" indent="0" algn="l">
              <a:buNone/>
            </a:pPr>
            <a:r>
              <a:rPr lang="en-US" b="0" i="0" dirty="0">
                <a:solidFill>
                  <a:schemeClr val="accent3">
                    <a:lumMod val="50000"/>
                  </a:schemeClr>
                </a:solidFill>
                <a:effectLst/>
              </a:rPr>
              <a:t>(3) Talk about possible new workshops for 2023 and get a list of folks to contact (e.g., the groups you listed below). We can wait until after the workshop committee meeting to solicit new proposals. </a:t>
            </a:r>
          </a:p>
          <a:p>
            <a:pPr marL="45720" indent="0" algn="l">
              <a:buNone/>
            </a:pPr>
            <a:r>
              <a:rPr lang="en-US" dirty="0">
                <a:solidFill>
                  <a:schemeClr val="accent3">
                    <a:lumMod val="50000"/>
                  </a:schemeClr>
                </a:solidFill>
              </a:rPr>
              <a:t>(4) Create a plan for the Grad Conference procedure for review</a:t>
            </a:r>
          </a:p>
          <a:p>
            <a:pPr lvl="1"/>
            <a:r>
              <a:rPr lang="en-US" sz="2000" dirty="0">
                <a:solidFill>
                  <a:schemeClr val="accent3">
                    <a:lumMod val="50000"/>
                  </a:schemeClr>
                </a:solidFill>
              </a:rPr>
              <a:t>Hillmyer/group to review previous procedures per H. N. Cheng</a:t>
            </a:r>
          </a:p>
          <a:p>
            <a:pPr lvl="1"/>
            <a:r>
              <a:rPr lang="en-US" sz="2000" dirty="0">
                <a:solidFill>
                  <a:schemeClr val="accent3">
                    <a:lumMod val="50000"/>
                  </a:schemeClr>
                </a:solidFill>
              </a:rPr>
              <a:t>Proposal deadline October 30</a:t>
            </a:r>
          </a:p>
          <a:p>
            <a:pPr lvl="1"/>
            <a:r>
              <a:rPr lang="en-US" sz="2000" dirty="0">
                <a:solidFill>
                  <a:schemeClr val="accent3">
                    <a:lumMod val="50000"/>
                  </a:schemeClr>
                </a:solidFill>
              </a:rPr>
              <a:t>Review Nov and Dec</a:t>
            </a:r>
          </a:p>
          <a:p>
            <a:pPr lvl="1"/>
            <a:r>
              <a:rPr lang="en-US" sz="2000" dirty="0">
                <a:solidFill>
                  <a:schemeClr val="accent3">
                    <a:lumMod val="50000"/>
                  </a:schemeClr>
                </a:solidFill>
              </a:rPr>
              <a:t>Recommendations to Exec by January</a:t>
            </a:r>
          </a:p>
        </p:txBody>
      </p:sp>
      <p:sp>
        <p:nvSpPr>
          <p:cNvPr id="4" name="Slide Number Placeholder 3">
            <a:extLst>
              <a:ext uri="{FF2B5EF4-FFF2-40B4-BE49-F238E27FC236}">
                <a16:creationId xmlns:a16="http://schemas.microsoft.com/office/drawing/2014/main" id="{9E35B079-B288-46C7-B39E-527EDD03DA32}"/>
              </a:ext>
            </a:extLst>
          </p:cNvPr>
          <p:cNvSpPr>
            <a:spLocks noGrp="1"/>
          </p:cNvSpPr>
          <p:nvPr>
            <p:ph type="sldNum" sz="quarter" idx="12"/>
          </p:nvPr>
        </p:nvSpPr>
        <p:spPr/>
        <p:txBody>
          <a:bodyPr/>
          <a:lstStyle/>
          <a:p>
            <a:fld id="{CA8D9AD5-F248-4919-864A-CFD76CC027D6}" type="slidenum">
              <a:rPr lang="en-US" smtClean="0"/>
              <a:t>19</a:t>
            </a:fld>
            <a:endParaRPr lang="en-US" dirty="0"/>
          </a:p>
        </p:txBody>
      </p:sp>
    </p:spTree>
    <p:extLst>
      <p:ext uri="{BB962C8B-B14F-4D97-AF65-F5344CB8AC3E}">
        <p14:creationId xmlns:p14="http://schemas.microsoft.com/office/powerpoint/2010/main" val="426805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6" y="175075"/>
            <a:ext cx="8382000" cy="664797"/>
          </a:xfrm>
        </p:spPr>
        <p:txBody>
          <a:bodyPr>
            <a:normAutofit/>
          </a:bodyPr>
          <a:lstStyle/>
          <a:p>
            <a:r>
              <a:rPr lang="en-US" sz="3600" b="1" dirty="0"/>
              <a:t>2021 Budget</a:t>
            </a:r>
          </a:p>
        </p:txBody>
      </p:sp>
      <p:graphicFrame>
        <p:nvGraphicFramePr>
          <p:cNvPr id="3" name="Table 2">
            <a:extLst>
              <a:ext uri="{FF2B5EF4-FFF2-40B4-BE49-F238E27FC236}">
                <a16:creationId xmlns:a16="http://schemas.microsoft.com/office/drawing/2014/main" id="{8570CB3E-1CA2-40A6-9400-5A71CE988B44}"/>
              </a:ext>
            </a:extLst>
          </p:cNvPr>
          <p:cNvGraphicFramePr>
            <a:graphicFrameLocks noGrp="1"/>
          </p:cNvGraphicFramePr>
          <p:nvPr>
            <p:extLst>
              <p:ext uri="{D42A27DB-BD31-4B8C-83A1-F6EECF244321}">
                <p14:modId xmlns:p14="http://schemas.microsoft.com/office/powerpoint/2010/main" val="2595849955"/>
              </p:ext>
            </p:extLst>
          </p:nvPr>
        </p:nvGraphicFramePr>
        <p:xfrm>
          <a:off x="464126" y="1393569"/>
          <a:ext cx="11138939" cy="4836754"/>
        </p:xfrm>
        <a:graphic>
          <a:graphicData uri="http://schemas.openxmlformats.org/drawingml/2006/table">
            <a:tbl>
              <a:tblPr>
                <a:tableStyleId>{D03447BB-5D67-496B-8E87-E561075AD55C}</a:tableStyleId>
              </a:tblPr>
              <a:tblGrid>
                <a:gridCol w="2279476">
                  <a:extLst>
                    <a:ext uri="{9D8B030D-6E8A-4147-A177-3AD203B41FA5}">
                      <a16:colId xmlns:a16="http://schemas.microsoft.com/office/drawing/2014/main" val="3188576846"/>
                    </a:ext>
                  </a:extLst>
                </a:gridCol>
                <a:gridCol w="1185167">
                  <a:extLst>
                    <a:ext uri="{9D8B030D-6E8A-4147-A177-3AD203B41FA5}">
                      <a16:colId xmlns:a16="http://schemas.microsoft.com/office/drawing/2014/main" val="1944523183"/>
                    </a:ext>
                  </a:extLst>
                </a:gridCol>
                <a:gridCol w="1229389">
                  <a:extLst>
                    <a:ext uri="{9D8B030D-6E8A-4147-A177-3AD203B41FA5}">
                      <a16:colId xmlns:a16="http://schemas.microsoft.com/office/drawing/2014/main" val="2724456438"/>
                    </a:ext>
                  </a:extLst>
                </a:gridCol>
                <a:gridCol w="1388658">
                  <a:extLst>
                    <a:ext uri="{9D8B030D-6E8A-4147-A177-3AD203B41FA5}">
                      <a16:colId xmlns:a16="http://schemas.microsoft.com/office/drawing/2014/main" val="1126250951"/>
                    </a:ext>
                  </a:extLst>
                </a:gridCol>
                <a:gridCol w="152540">
                  <a:extLst>
                    <a:ext uri="{9D8B030D-6E8A-4147-A177-3AD203B41FA5}">
                      <a16:colId xmlns:a16="http://schemas.microsoft.com/office/drawing/2014/main" val="3708820533"/>
                    </a:ext>
                  </a:extLst>
                </a:gridCol>
                <a:gridCol w="1516381">
                  <a:extLst>
                    <a:ext uri="{9D8B030D-6E8A-4147-A177-3AD203B41FA5}">
                      <a16:colId xmlns:a16="http://schemas.microsoft.com/office/drawing/2014/main" val="4049071218"/>
                    </a:ext>
                  </a:extLst>
                </a:gridCol>
                <a:gridCol w="1667016">
                  <a:extLst>
                    <a:ext uri="{9D8B030D-6E8A-4147-A177-3AD203B41FA5}">
                      <a16:colId xmlns:a16="http://schemas.microsoft.com/office/drawing/2014/main" val="2157653166"/>
                    </a:ext>
                  </a:extLst>
                </a:gridCol>
                <a:gridCol w="1720312">
                  <a:extLst>
                    <a:ext uri="{9D8B030D-6E8A-4147-A177-3AD203B41FA5}">
                      <a16:colId xmlns:a16="http://schemas.microsoft.com/office/drawing/2014/main" val="1194326350"/>
                    </a:ext>
                  </a:extLst>
                </a:gridCol>
              </a:tblGrid>
              <a:tr h="340619">
                <a:tc>
                  <a:txBody>
                    <a:bodyPr/>
                    <a:lstStyle/>
                    <a:p>
                      <a:pPr algn="l" fontAlgn="ctr"/>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in</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out</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in</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out</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tabLst/>
                      </a:pP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433456"/>
                  </a:ext>
                </a:extLst>
              </a:tr>
              <a:tr h="437202">
                <a:tc>
                  <a:txBody>
                    <a:bodyPr/>
                    <a:lstStyle/>
                    <a:p>
                      <a:pPr algn="l" fontAlgn="ctr"/>
                      <a:r>
                        <a:rPr lang="en-US" sz="2000" i="0" u="none" strike="noStrike" dirty="0">
                          <a:solidFill>
                            <a:sysClr val="windowText" lastClr="000000"/>
                          </a:solidFill>
                          <a:effectLst/>
                          <a:latin typeface="+mn-lt"/>
                        </a:rPr>
                        <a:t>21 Sustainable</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55,000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40,000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15,000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400" b="0" i="0" u="none" strike="noStrike" dirty="0">
                          <a:solidFill>
                            <a:sysClr val="windowText" lastClr="000000"/>
                          </a:solidFill>
                          <a:effectLst/>
                          <a:latin typeface="+mn-lt"/>
                        </a:rPr>
                        <a:t>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375</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-375</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08673502"/>
                  </a:ext>
                </a:extLst>
              </a:tr>
              <a:tr h="372126">
                <a:tc>
                  <a:txBody>
                    <a:bodyPr/>
                    <a:lstStyle/>
                    <a:p>
                      <a:pPr algn="l" fontAlgn="ctr"/>
                      <a:r>
                        <a:rPr lang="en-US" sz="2000" i="0" u="none" strike="noStrike" dirty="0">
                          <a:solidFill>
                            <a:sysClr val="windowText" lastClr="000000"/>
                          </a:solidFill>
                          <a:effectLst/>
                          <a:latin typeface="+mn-lt"/>
                        </a:rPr>
                        <a:t>21 Fluoropolymer</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65,000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50,000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15,000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400" b="0" i="0" u="none" strike="noStrike" dirty="0">
                          <a:solidFill>
                            <a:sysClr val="windowText" lastClr="000000"/>
                          </a:solidFill>
                          <a:effectLst/>
                          <a:latin typeface="+mn-lt"/>
                        </a:rPr>
                        <a:t>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803732865"/>
                  </a:ext>
                </a:extLst>
              </a:tr>
              <a:tr h="372126">
                <a:tc>
                  <a:txBody>
                    <a:bodyPr/>
                    <a:lstStyle/>
                    <a:p>
                      <a:pPr algn="l" fontAlgn="ctr"/>
                      <a:r>
                        <a:rPr lang="en-US" sz="2000" i="0" u="none" strike="noStrike" dirty="0">
                          <a:solidFill>
                            <a:sysClr val="windowText" lastClr="000000"/>
                          </a:solidFill>
                          <a:effectLst/>
                          <a:latin typeface="+mn-lt"/>
                        </a:rPr>
                        <a:t>21 CRP</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75,000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60,000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15,000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400" b="0" i="0" u="none" strike="noStrike" dirty="0">
                          <a:solidFill>
                            <a:sysClr val="windowText" lastClr="000000"/>
                          </a:solidFill>
                          <a:effectLst/>
                          <a:latin typeface="+mn-lt"/>
                        </a:rPr>
                        <a:t>31,643</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33,717</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-2,074</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05369750"/>
                  </a:ext>
                </a:extLst>
              </a:tr>
              <a:tr h="372126">
                <a:tc>
                  <a:txBody>
                    <a:bodyPr/>
                    <a:lstStyle/>
                    <a:p>
                      <a:pPr algn="l" fontAlgn="ctr"/>
                      <a:r>
                        <a:rPr lang="en-US" sz="2000" b="0" i="0" u="none" strike="noStrike" dirty="0">
                          <a:solidFill>
                            <a:sysClr val="windowText" lastClr="000000"/>
                          </a:solidFill>
                          <a:effectLst/>
                          <a:latin typeface="+mn-lt"/>
                        </a:rPr>
                        <a:t>21 Silicon</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65,000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50,000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15,000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400" b="0" i="0" u="none" strike="noStrike" dirty="0">
                          <a:solidFill>
                            <a:sysClr val="windowText" lastClr="000000"/>
                          </a:solidFill>
                          <a:effectLst/>
                          <a:latin typeface="+mn-lt"/>
                        </a:rPr>
                        <a:t>35,555</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48,951</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-13,396</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0214493"/>
                  </a:ext>
                </a:extLst>
              </a:tr>
              <a:tr h="372126">
                <a:tc>
                  <a:txBody>
                    <a:bodyPr/>
                    <a:lstStyle/>
                    <a:p>
                      <a:pPr algn="l" fontAlgn="ctr"/>
                      <a:r>
                        <a:rPr lang="en-US" sz="2000" b="0" i="0" u="none" strike="noStrike" dirty="0">
                          <a:solidFill>
                            <a:sysClr val="windowText" lastClr="000000"/>
                          </a:solidFill>
                          <a:effectLst/>
                          <a:latin typeface="+mn-lt"/>
                        </a:rPr>
                        <a:t>21 Macromex</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400" b="0" i="0" u="none" strike="noStrike" dirty="0">
                          <a:solidFill>
                            <a:sysClr val="windowText" lastClr="000000"/>
                          </a:solidFill>
                          <a:effectLst/>
                          <a:latin typeface="+mn-lt"/>
                        </a:rPr>
                        <a:t>1,454</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91</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1" u="none" strike="noStrike" dirty="0">
                          <a:solidFill>
                            <a:sysClr val="windowText" lastClr="000000"/>
                          </a:solidFill>
                          <a:effectLst/>
                          <a:latin typeface="+mn-lt"/>
                        </a:rPr>
                        <a:t>1,363</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78456474"/>
                  </a:ext>
                </a:extLst>
              </a:tr>
              <a:tr h="372126">
                <a:tc>
                  <a:txBody>
                    <a:bodyPr/>
                    <a:lstStyle/>
                    <a:p>
                      <a:pPr algn="l" fontAlgn="ctr"/>
                      <a:r>
                        <a:rPr lang="en-US" sz="2000" i="0" u="none" strike="noStrike" dirty="0">
                          <a:solidFill>
                            <a:sysClr val="windowText" lastClr="000000"/>
                          </a:solidFill>
                          <a:effectLst/>
                          <a:latin typeface="+mn-lt"/>
                        </a:rPr>
                        <a:t>22 Fuel Cells</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3,000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2,000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250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-250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16674535"/>
                  </a:ext>
                </a:extLst>
              </a:tr>
              <a:tr h="438464">
                <a:tc>
                  <a:txBody>
                    <a:bodyPr/>
                    <a:lstStyle/>
                    <a:p>
                      <a:pPr algn="l" fontAlgn="ctr"/>
                      <a:r>
                        <a:rPr lang="en-US" sz="2000" i="0" u="none" strike="noStrike" dirty="0">
                          <a:solidFill>
                            <a:sysClr val="windowText" lastClr="000000"/>
                          </a:solidFill>
                          <a:effectLst/>
                          <a:latin typeface="+mn-lt"/>
                        </a:rPr>
                        <a:t>22 Future events</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400" u="none" strike="noStrike" dirty="0">
                          <a:solidFill>
                            <a:sysClr val="windowText" lastClr="000000"/>
                          </a:solidFill>
                          <a:effectLst/>
                          <a:latin typeface="+mn-lt"/>
                        </a:rPr>
                        <a:t>8,000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400" u="none" strike="noStrike" dirty="0">
                          <a:solidFill>
                            <a:sysClr val="windowText" lastClr="000000"/>
                          </a:solidFill>
                          <a:effectLst/>
                          <a:latin typeface="+mn-lt"/>
                        </a:rPr>
                        <a:t>-8,000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400" b="0" i="0" u="none" strike="noStrike" dirty="0">
                          <a:solidFill>
                            <a:sysClr val="windowText" lastClr="000000"/>
                          </a:solidFill>
                          <a:effectLst/>
                          <a:latin typeface="+mn-lt"/>
                        </a:rPr>
                        <a:t>43,294</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400" b="0" i="0" u="none" strike="noStrike" dirty="0">
                          <a:solidFill>
                            <a:sysClr val="windowText" lastClr="000000"/>
                          </a:solidFill>
                          <a:effectLst/>
                          <a:latin typeface="+mn-lt"/>
                        </a:rPr>
                        <a:t>31,801</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400" b="0" i="0" u="none" strike="noStrike" dirty="0">
                          <a:solidFill>
                            <a:sysClr val="windowText" lastClr="000000"/>
                          </a:solidFill>
                          <a:effectLst/>
                          <a:latin typeface="+mn-lt"/>
                        </a:rPr>
                        <a:t>11,493</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2212962"/>
                  </a:ext>
                </a:extLst>
              </a:tr>
              <a:tr h="491199">
                <a:tc>
                  <a:txBody>
                    <a:bodyPr/>
                    <a:lstStyle/>
                    <a:p>
                      <a:pPr algn="l" fontAlgn="ctr"/>
                      <a:r>
                        <a:rPr lang="en-US" sz="2000" i="0" u="none" strike="noStrike" dirty="0">
                          <a:solidFill>
                            <a:sysClr val="windowText" lastClr="000000"/>
                          </a:solidFill>
                          <a:effectLst/>
                          <a:latin typeface="+mn-lt"/>
                        </a:rPr>
                        <a:t>Credit card charges</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400" u="none" strike="noStrike" dirty="0">
                          <a:solidFill>
                            <a:sysClr val="windowText" lastClr="000000"/>
                          </a:solidFill>
                          <a:effectLst/>
                          <a:latin typeface="+mn-lt"/>
                        </a:rPr>
                        <a:t> </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400" u="none" strike="noStrike" dirty="0">
                          <a:solidFill>
                            <a:sysClr val="windowText" lastClr="000000"/>
                          </a:solidFill>
                          <a:effectLst/>
                          <a:latin typeface="+mn-lt"/>
                        </a:rPr>
                        <a:t>5,500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400" i="1" u="none" strike="noStrike" dirty="0">
                          <a:solidFill>
                            <a:sysClr val="windowText" lastClr="000000"/>
                          </a:solidFill>
                          <a:effectLst/>
                          <a:latin typeface="+mn-lt"/>
                        </a:rPr>
                        <a:t>-5,500</a:t>
                      </a: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400" b="0" i="0" u="none" strike="noStrike" dirty="0">
                          <a:solidFill>
                            <a:sysClr val="windowText" lastClr="000000"/>
                          </a:solidFill>
                          <a:effectLst/>
                          <a:latin typeface="+mn-lt"/>
                        </a:rPr>
                        <a:t>1,365</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400" b="0" i="1" u="none" strike="noStrike" dirty="0">
                          <a:solidFill>
                            <a:sysClr val="windowText" lastClr="000000"/>
                          </a:solidFill>
                          <a:effectLst/>
                          <a:latin typeface="+mn-lt"/>
                        </a:rPr>
                        <a:t>-1,365</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80738417"/>
                  </a:ext>
                </a:extLst>
              </a:tr>
              <a:tr h="524388">
                <a:tc>
                  <a:txBody>
                    <a:bodyPr/>
                    <a:lstStyle/>
                    <a:p>
                      <a:pPr algn="l" fontAlgn="ctr"/>
                      <a:r>
                        <a:rPr lang="en-US" sz="2000" b="0" i="0" u="none" strike="noStrike" dirty="0">
                          <a:solidFill>
                            <a:sysClr val="windowText" lastClr="000000"/>
                          </a:solidFill>
                          <a:effectLst/>
                          <a:latin typeface="+mn-lt"/>
                        </a:rPr>
                        <a:t>2020 Webshop</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400" b="0" i="0" u="none" strike="noStrike" dirty="0">
                          <a:solidFill>
                            <a:sysClr val="windowText" lastClr="000000"/>
                          </a:solidFill>
                          <a:effectLst/>
                          <a:latin typeface="+mn-lt"/>
                        </a:rPr>
                        <a:t>855</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r>
                        <a:rPr lang="en-US" sz="2400" b="0" i="0" u="none" strike="noStrike" dirty="0">
                          <a:solidFill>
                            <a:sysClr val="windowText" lastClr="000000"/>
                          </a:solidFill>
                          <a:effectLst/>
                          <a:latin typeface="+mn-lt"/>
                        </a:rPr>
                        <a:t>189</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r>
                        <a:rPr lang="en-US" sz="2400" b="0" i="0" u="none" strike="noStrike" dirty="0">
                          <a:solidFill>
                            <a:sysClr val="windowText" lastClr="000000"/>
                          </a:solidFill>
                          <a:effectLst/>
                          <a:latin typeface="+mn-lt"/>
                        </a:rPr>
                        <a:t>666</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59285813"/>
                  </a:ext>
                </a:extLst>
              </a:tr>
              <a:tr h="372126">
                <a:tc>
                  <a:txBody>
                    <a:bodyPr/>
                    <a:lstStyle/>
                    <a:p>
                      <a:pPr algn="l" fontAlgn="ctr"/>
                      <a:r>
                        <a:rPr lang="en-US" sz="2000" b="0" i="0" u="none" strike="noStrike" dirty="0">
                          <a:solidFill>
                            <a:sysClr val="windowText" lastClr="000000"/>
                          </a:solidFill>
                          <a:effectLst/>
                          <a:latin typeface="+mn-lt"/>
                        </a:rPr>
                        <a:t>2021 Webshop</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400" b="0" i="0" u="none" strike="noStrike" dirty="0">
                          <a:solidFill>
                            <a:sysClr val="windowText" lastClr="000000"/>
                          </a:solidFill>
                          <a:effectLst/>
                          <a:latin typeface="+mn-lt"/>
                        </a:rPr>
                        <a:t>3,164</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r>
                        <a:rPr lang="en-US" sz="2400" b="0" i="0" u="none" strike="noStrike" dirty="0">
                          <a:solidFill>
                            <a:sysClr val="windowText" lastClr="000000"/>
                          </a:solidFill>
                          <a:effectLst/>
                          <a:latin typeface="+mn-lt"/>
                        </a:rPr>
                        <a:t>36</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r>
                        <a:rPr lang="en-US" sz="2400" b="0" i="0" u="none" strike="noStrike" dirty="0">
                          <a:solidFill>
                            <a:sysClr val="windowText" lastClr="000000"/>
                          </a:solidFill>
                          <a:effectLst/>
                          <a:latin typeface="+mn-lt"/>
                        </a:rPr>
                        <a:t>3,128</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7974333"/>
                  </a:ext>
                </a:extLst>
              </a:tr>
              <a:tr h="372126">
                <a:tc>
                  <a:txBody>
                    <a:bodyPr/>
                    <a:lstStyle/>
                    <a:p>
                      <a:pPr algn="l" fontAlgn="ctr"/>
                      <a:r>
                        <a:rPr lang="en-US" sz="2000" u="none" strike="noStrike" dirty="0">
                          <a:solidFill>
                            <a:sysClr val="windowText" lastClr="000000"/>
                          </a:solidFill>
                          <a:effectLst/>
                          <a:latin typeface="+mn-lt"/>
                        </a:rPr>
                        <a:t>Totals</a:t>
                      </a:r>
                      <a:endParaRPr lang="en-US" sz="20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400" u="none" strike="noStrike" dirty="0">
                          <a:solidFill>
                            <a:sysClr val="windowText" lastClr="000000"/>
                          </a:solidFill>
                          <a:effectLst/>
                          <a:latin typeface="+mn-lt"/>
                        </a:rPr>
                        <a:t>273,000</a:t>
                      </a: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400" u="none" strike="noStrike" dirty="0">
                          <a:solidFill>
                            <a:sysClr val="windowText" lastClr="000000"/>
                          </a:solidFill>
                          <a:effectLst/>
                          <a:latin typeface="+mn-lt"/>
                        </a:rPr>
                        <a:t>220,500</a:t>
                      </a: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400" b="1" u="none" strike="noStrike" dirty="0">
                          <a:solidFill>
                            <a:sysClr val="windowText" lastClr="000000"/>
                          </a:solidFill>
                          <a:effectLst/>
                          <a:latin typeface="+mn-lt"/>
                        </a:rPr>
                        <a:t>52,500</a:t>
                      </a:r>
                      <a:r>
                        <a:rPr lang="en-US" sz="2400" u="none" strike="noStrike" dirty="0">
                          <a:solidFill>
                            <a:sysClr val="windowText" lastClr="000000"/>
                          </a:solidFill>
                          <a:effectLst/>
                          <a:latin typeface="+mn-lt"/>
                        </a:rPr>
                        <a:t> </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400" b="0" i="0" u="none" strike="noStrike" dirty="0">
                          <a:solidFill>
                            <a:sysClr val="windowText" lastClr="000000"/>
                          </a:solidFill>
                          <a:effectLst/>
                          <a:latin typeface="+mn-lt"/>
                        </a:rPr>
                        <a:t>115,963</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400" b="0" i="0" u="none" strike="noStrike" dirty="0">
                          <a:solidFill>
                            <a:sysClr val="windowText" lastClr="000000"/>
                          </a:solidFill>
                          <a:effectLst/>
                          <a:latin typeface="+mn-lt"/>
                        </a:rPr>
                        <a:t>116,775</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400" b="1" i="0" u="none" strike="noStrike" dirty="0">
                          <a:solidFill>
                            <a:sysClr val="windowText" lastClr="000000"/>
                          </a:solidFill>
                          <a:effectLst/>
                          <a:latin typeface="+mn-lt"/>
                        </a:rPr>
                        <a:t>-810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0701074"/>
                  </a:ext>
                </a:extLst>
              </a:tr>
            </a:tbl>
          </a:graphicData>
        </a:graphic>
      </p:graphicFrame>
      <p:sp>
        <p:nvSpPr>
          <p:cNvPr id="4" name="Rectangle 3">
            <a:extLst>
              <a:ext uri="{FF2B5EF4-FFF2-40B4-BE49-F238E27FC236}">
                <a16:creationId xmlns:a16="http://schemas.microsoft.com/office/drawing/2014/main" id="{3B4890F2-1DE5-4877-A012-6F203710768C}"/>
              </a:ext>
            </a:extLst>
          </p:cNvPr>
          <p:cNvSpPr/>
          <p:nvPr/>
        </p:nvSpPr>
        <p:spPr>
          <a:xfrm>
            <a:off x="1930861" y="421552"/>
            <a:ext cx="2895600" cy="812274"/>
          </a:xfrm>
          <a:prstGeom prst="rect">
            <a:avLst/>
          </a:prstGeom>
          <a:noFill/>
        </p:spPr>
        <p:txBody>
          <a:bodyPr wrap="square" lIns="91440" tIns="45720" rIns="91440" bIns="45720">
            <a:spAutoFit/>
          </a:bodyPr>
          <a:lstStyle/>
          <a:p>
            <a:pPr algn="r">
              <a:lnSpc>
                <a:spcPts val="6480"/>
              </a:lnSpc>
            </a:pPr>
            <a:r>
              <a:rPr lang="en-US" sz="2800" dirty="0">
                <a:ln w="0"/>
                <a:solidFill>
                  <a:schemeClr val="accent3">
                    <a:lumMod val="75000"/>
                  </a:schemeClr>
                </a:solidFill>
                <a:effectLst>
                  <a:outerShdw blurRad="38100" dist="19050" dir="2700000" algn="tl" rotWithShape="0">
                    <a:schemeClr val="dk1">
                      <a:alpha val="40000"/>
                    </a:schemeClr>
                  </a:outerShdw>
                </a:effectLst>
              </a:rPr>
              <a:t>Original Budget</a:t>
            </a:r>
            <a:endParaRPr lang="en-US" sz="3600" dirty="0">
              <a:ln w="0"/>
              <a:solidFill>
                <a:schemeClr val="accent3">
                  <a:lumMod val="75000"/>
                </a:schemeClr>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AC4051F8-DB12-4C2D-BDF1-A188BE0EC5EA}"/>
              </a:ext>
            </a:extLst>
          </p:cNvPr>
          <p:cNvSpPr/>
          <p:nvPr/>
        </p:nvSpPr>
        <p:spPr>
          <a:xfrm>
            <a:off x="6839988" y="334818"/>
            <a:ext cx="2895600" cy="812274"/>
          </a:xfrm>
          <a:prstGeom prst="rect">
            <a:avLst/>
          </a:prstGeom>
          <a:noFill/>
        </p:spPr>
        <p:txBody>
          <a:bodyPr wrap="square" lIns="91440" tIns="45720" rIns="91440" bIns="45720">
            <a:spAutoFit/>
          </a:bodyPr>
          <a:lstStyle/>
          <a:p>
            <a:pPr algn="r">
              <a:lnSpc>
                <a:spcPts val="6480"/>
              </a:lnSpc>
            </a:pPr>
            <a:r>
              <a:rPr lang="en-US" sz="2800" dirty="0">
                <a:ln w="0"/>
                <a:solidFill>
                  <a:schemeClr val="accent3">
                    <a:lumMod val="75000"/>
                  </a:schemeClr>
                </a:solidFill>
                <a:effectLst>
                  <a:outerShdw blurRad="38100" dist="19050" dir="2700000" algn="tl" rotWithShape="0">
                    <a:schemeClr val="dk1">
                      <a:alpha val="40000"/>
                    </a:schemeClr>
                  </a:outerShdw>
                </a:effectLst>
              </a:rPr>
              <a:t>Actual (year-end)</a:t>
            </a:r>
            <a:endParaRPr lang="en-US" sz="3600" dirty="0">
              <a:ln w="0"/>
              <a:solidFill>
                <a:schemeClr val="accent3">
                  <a:lumMod val="75000"/>
                </a:schemeClr>
              </a:solidFill>
              <a:effectLst>
                <a:outerShdw blurRad="38100" dist="19050" dir="2700000" algn="tl" rotWithShape="0">
                  <a:schemeClr val="dk1">
                    <a:alpha val="40000"/>
                  </a:schemeClr>
                </a:outerShdw>
              </a:effectLst>
            </a:endParaRPr>
          </a:p>
        </p:txBody>
      </p:sp>
      <p:sp>
        <p:nvSpPr>
          <p:cNvPr id="7" name="Slide Number Placeholder 6">
            <a:extLst>
              <a:ext uri="{FF2B5EF4-FFF2-40B4-BE49-F238E27FC236}">
                <a16:creationId xmlns:a16="http://schemas.microsoft.com/office/drawing/2014/main" id="{AE032585-7030-4324-B61B-E85405259D3F}"/>
              </a:ext>
            </a:extLst>
          </p:cNvPr>
          <p:cNvSpPr>
            <a:spLocks noGrp="1"/>
          </p:cNvSpPr>
          <p:nvPr>
            <p:ph type="sldNum" sz="quarter" idx="12"/>
          </p:nvPr>
        </p:nvSpPr>
        <p:spPr/>
        <p:txBody>
          <a:bodyPr/>
          <a:lstStyle/>
          <a:p>
            <a:fld id="{CA8D9AD5-F248-4919-864A-CFD76CC027D6}" type="slidenum">
              <a:rPr lang="en-US" smtClean="0"/>
              <a:t>2</a:t>
            </a:fld>
            <a:endParaRPr lang="en-US" dirty="0"/>
          </a:p>
        </p:txBody>
      </p:sp>
    </p:spTree>
    <p:extLst>
      <p:ext uri="{BB962C8B-B14F-4D97-AF65-F5344CB8AC3E}">
        <p14:creationId xmlns:p14="http://schemas.microsoft.com/office/powerpoint/2010/main" val="381521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6" y="175075"/>
            <a:ext cx="8382000" cy="664797"/>
          </a:xfrm>
        </p:spPr>
        <p:txBody>
          <a:bodyPr>
            <a:normAutofit/>
          </a:bodyPr>
          <a:lstStyle/>
          <a:p>
            <a:r>
              <a:rPr lang="en-US" sz="3600" b="1" dirty="0"/>
              <a:t>2020 Budget</a:t>
            </a:r>
          </a:p>
        </p:txBody>
      </p:sp>
      <p:graphicFrame>
        <p:nvGraphicFramePr>
          <p:cNvPr id="3" name="Table 2">
            <a:extLst>
              <a:ext uri="{FF2B5EF4-FFF2-40B4-BE49-F238E27FC236}">
                <a16:creationId xmlns:a16="http://schemas.microsoft.com/office/drawing/2014/main" id="{8570CB3E-1CA2-40A6-9400-5A71CE988B44}"/>
              </a:ext>
            </a:extLst>
          </p:cNvPr>
          <p:cNvGraphicFramePr>
            <a:graphicFrameLocks noGrp="1"/>
          </p:cNvGraphicFramePr>
          <p:nvPr>
            <p:extLst>
              <p:ext uri="{D42A27DB-BD31-4B8C-83A1-F6EECF244321}">
                <p14:modId xmlns:p14="http://schemas.microsoft.com/office/powerpoint/2010/main" val="3590553497"/>
              </p:ext>
            </p:extLst>
          </p:nvPr>
        </p:nvGraphicFramePr>
        <p:xfrm>
          <a:off x="406401" y="1236052"/>
          <a:ext cx="11016569" cy="5153927"/>
        </p:xfrm>
        <a:graphic>
          <a:graphicData uri="http://schemas.openxmlformats.org/drawingml/2006/table">
            <a:tbl>
              <a:tblPr>
                <a:tableStyleId>{D03447BB-5D67-496B-8E87-E561075AD55C}</a:tableStyleId>
              </a:tblPr>
              <a:tblGrid>
                <a:gridCol w="2254434">
                  <a:extLst>
                    <a:ext uri="{9D8B030D-6E8A-4147-A177-3AD203B41FA5}">
                      <a16:colId xmlns:a16="http://schemas.microsoft.com/office/drawing/2014/main" val="3188576846"/>
                    </a:ext>
                  </a:extLst>
                </a:gridCol>
                <a:gridCol w="1172147">
                  <a:extLst>
                    <a:ext uri="{9D8B030D-6E8A-4147-A177-3AD203B41FA5}">
                      <a16:colId xmlns:a16="http://schemas.microsoft.com/office/drawing/2014/main" val="1944523183"/>
                    </a:ext>
                  </a:extLst>
                </a:gridCol>
                <a:gridCol w="1215883">
                  <a:extLst>
                    <a:ext uri="{9D8B030D-6E8A-4147-A177-3AD203B41FA5}">
                      <a16:colId xmlns:a16="http://schemas.microsoft.com/office/drawing/2014/main" val="2724456438"/>
                    </a:ext>
                  </a:extLst>
                </a:gridCol>
                <a:gridCol w="1326419">
                  <a:extLst>
                    <a:ext uri="{9D8B030D-6E8A-4147-A177-3AD203B41FA5}">
                      <a16:colId xmlns:a16="http://schemas.microsoft.com/office/drawing/2014/main" val="1126250951"/>
                    </a:ext>
                  </a:extLst>
                </a:gridCol>
                <a:gridCol w="73614">
                  <a:extLst>
                    <a:ext uri="{9D8B030D-6E8A-4147-A177-3AD203B41FA5}">
                      <a16:colId xmlns:a16="http://schemas.microsoft.com/office/drawing/2014/main" val="3708820533"/>
                    </a:ext>
                  </a:extLst>
                </a:gridCol>
                <a:gridCol w="1658023">
                  <a:extLst>
                    <a:ext uri="{9D8B030D-6E8A-4147-A177-3AD203B41FA5}">
                      <a16:colId xmlns:a16="http://schemas.microsoft.com/office/drawing/2014/main" val="4049071218"/>
                    </a:ext>
                  </a:extLst>
                </a:gridCol>
                <a:gridCol w="1547488">
                  <a:extLst>
                    <a:ext uri="{9D8B030D-6E8A-4147-A177-3AD203B41FA5}">
                      <a16:colId xmlns:a16="http://schemas.microsoft.com/office/drawing/2014/main" val="2157653166"/>
                    </a:ext>
                  </a:extLst>
                </a:gridCol>
                <a:gridCol w="1768561">
                  <a:extLst>
                    <a:ext uri="{9D8B030D-6E8A-4147-A177-3AD203B41FA5}">
                      <a16:colId xmlns:a16="http://schemas.microsoft.com/office/drawing/2014/main" val="1194326350"/>
                    </a:ext>
                  </a:extLst>
                </a:gridCol>
              </a:tblGrid>
              <a:tr h="306682">
                <a:tc>
                  <a:txBody>
                    <a:bodyPr/>
                    <a:lstStyle/>
                    <a:p>
                      <a:pPr algn="l" fontAlgn="ctr"/>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in</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out</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in</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out</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433456"/>
                  </a:ext>
                </a:extLst>
              </a:tr>
              <a:tr h="611482">
                <a:tc>
                  <a:txBody>
                    <a:bodyPr/>
                    <a:lstStyle/>
                    <a:p>
                      <a:pPr algn="l" fontAlgn="ctr"/>
                      <a:r>
                        <a:rPr lang="en-US" sz="2000" u="none" strike="noStrike" dirty="0">
                          <a:solidFill>
                            <a:sysClr val="windowText" lastClr="000000"/>
                          </a:solidFill>
                          <a:effectLst/>
                        </a:rPr>
                        <a:t>20 Layered Poly. Sys.</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42,565</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33,264</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9,301</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26,333</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26,821</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-488</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08673502"/>
                  </a:ext>
                </a:extLst>
              </a:tr>
              <a:tr h="306682">
                <a:tc>
                  <a:txBody>
                    <a:bodyPr/>
                    <a:lstStyle/>
                    <a:p>
                      <a:pPr algn="l" fontAlgn="ctr"/>
                      <a:r>
                        <a:rPr lang="en-US" sz="2000" u="none" strike="noStrike" dirty="0">
                          <a:solidFill>
                            <a:sysClr val="windowText" lastClr="000000"/>
                          </a:solidFill>
                          <a:effectLst/>
                        </a:rPr>
                        <a:t>20 Sustainable</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50,775</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36,775</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14,000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11,050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5,567</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5,483</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803732865"/>
                  </a:ext>
                </a:extLst>
              </a:tr>
              <a:tr h="605823">
                <a:tc>
                  <a:txBody>
                    <a:bodyPr/>
                    <a:lstStyle/>
                    <a:p>
                      <a:pPr algn="l" fontAlgn="ctr"/>
                      <a:r>
                        <a:rPr lang="en-US" sz="2000" u="none" strike="noStrike" dirty="0">
                          <a:solidFill>
                            <a:sysClr val="windowText" lastClr="000000"/>
                          </a:solidFill>
                          <a:effectLst/>
                        </a:rPr>
                        <a:t>20 Fluoropolymer</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66,925</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49,426</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17,499</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821</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1,685</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-864</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05369750"/>
                  </a:ext>
                </a:extLst>
              </a:tr>
              <a:tr h="306682">
                <a:tc>
                  <a:txBody>
                    <a:bodyPr/>
                    <a:lstStyle/>
                    <a:p>
                      <a:pPr algn="l" fontAlgn="ctr"/>
                      <a:r>
                        <a:rPr lang="en-US" sz="2000" u="none" strike="noStrike" dirty="0">
                          <a:solidFill>
                            <a:sysClr val="windowText" lastClr="000000"/>
                          </a:solidFill>
                          <a:effectLst/>
                        </a:rPr>
                        <a:t>20 Controlled</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66,000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50,000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16,000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2,500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2,270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230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0214493"/>
                  </a:ext>
                </a:extLst>
              </a:tr>
              <a:tr h="306682">
                <a:tc>
                  <a:txBody>
                    <a:bodyPr/>
                    <a:lstStyle/>
                    <a:p>
                      <a:pPr algn="l" fontAlgn="ctr"/>
                      <a:r>
                        <a:rPr lang="en-US" sz="2000" u="none" strike="noStrike" dirty="0">
                          <a:solidFill>
                            <a:sysClr val="windowText" lastClr="000000"/>
                          </a:solidFill>
                          <a:effectLst/>
                        </a:rPr>
                        <a:t>20 Webshop</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11,000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9,000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u="none" strike="noStrike" dirty="0">
                          <a:solidFill>
                            <a:sysClr val="windowText" lastClr="000000"/>
                          </a:solidFill>
                          <a:effectLst/>
                        </a:rPr>
                        <a:t>2,000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2,489</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2,300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189</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16674535"/>
                  </a:ext>
                </a:extLst>
              </a:tr>
              <a:tr h="595162">
                <a:tc>
                  <a:txBody>
                    <a:bodyPr/>
                    <a:lstStyle/>
                    <a:p>
                      <a:pPr algn="l" fontAlgn="ctr"/>
                      <a:r>
                        <a:rPr lang="en-US" sz="2000" u="none" strike="noStrike" dirty="0">
                          <a:solidFill>
                            <a:sysClr val="windowText" lastClr="000000"/>
                          </a:solidFill>
                          <a:effectLst/>
                        </a:rPr>
                        <a:t>21 Future events</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000" u="none" strike="noStrike" dirty="0">
                          <a:solidFill>
                            <a:sysClr val="windowText" lastClr="000000"/>
                          </a:solidFill>
                          <a:effectLst/>
                        </a:rPr>
                        <a:t>6,000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000" u="none" strike="noStrike" dirty="0">
                          <a:solidFill>
                            <a:sysClr val="windowText" lastClr="000000"/>
                          </a:solidFill>
                          <a:effectLst/>
                        </a:rPr>
                        <a:t>8,000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000" u="none" strike="noStrike" dirty="0">
                          <a:solidFill>
                            <a:sysClr val="windowText" lastClr="000000"/>
                          </a:solidFill>
                          <a:effectLst/>
                        </a:rPr>
                        <a:t>-2,000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161</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-161</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2212962"/>
                  </a:ext>
                </a:extLst>
              </a:tr>
              <a:tr h="595162">
                <a:tc>
                  <a:txBody>
                    <a:bodyPr/>
                    <a:lstStyle/>
                    <a:p>
                      <a:pPr algn="l" fontAlgn="ctr"/>
                      <a:r>
                        <a:rPr lang="en-US" sz="2000" u="none" strike="noStrike" dirty="0">
                          <a:solidFill>
                            <a:sysClr val="windowText" lastClr="000000"/>
                          </a:solidFill>
                          <a:effectLst/>
                        </a:rPr>
                        <a:t>Increased wages</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2000" u="none" strike="noStrike" dirty="0">
                          <a:solidFill>
                            <a:sysClr val="windowText" lastClr="000000"/>
                          </a:solidFill>
                          <a:effectLst/>
                        </a:rPr>
                        <a:t>3,000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2000" i="1" u="none" strike="noStrike" dirty="0">
                          <a:solidFill>
                            <a:sysClr val="windowText" lastClr="000000"/>
                          </a:solidFill>
                          <a:effectLst/>
                        </a:rPr>
                        <a:t>-3,000</a:t>
                      </a: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2000" b="0" i="1" u="none" strike="noStrike" dirty="0">
                          <a:solidFill>
                            <a:sysClr val="windowText" lastClr="000000"/>
                          </a:solidFill>
                          <a:effectLst/>
                          <a:latin typeface="Arial" panose="020B0604020202020204" pitchFamily="34" charset="0"/>
                        </a:rPr>
                        <a:t>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2000" b="0" i="1" u="none" strike="noStrike" dirty="0">
                          <a:solidFill>
                            <a:sysClr val="windowText" lastClr="000000"/>
                          </a:solidFill>
                          <a:effectLst/>
                          <a:latin typeface="Arial" panose="020B0604020202020204" pitchFamily="34" charset="0"/>
                        </a:rPr>
                        <a:t>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215243624"/>
                  </a:ext>
                </a:extLst>
              </a:tr>
              <a:tr h="606444">
                <a:tc>
                  <a:txBody>
                    <a:bodyPr/>
                    <a:lstStyle/>
                    <a:p>
                      <a:pPr algn="l" fontAlgn="ctr"/>
                      <a:r>
                        <a:rPr lang="en-US" sz="2000" u="none" strike="noStrike" dirty="0">
                          <a:solidFill>
                            <a:sysClr val="windowText" lastClr="000000"/>
                          </a:solidFill>
                          <a:effectLst/>
                        </a:rPr>
                        <a:t>Credit card charges</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000" u="none" strike="noStrike" dirty="0">
                          <a:solidFill>
                            <a:sysClr val="windowText" lastClr="000000"/>
                          </a:solidFill>
                          <a:effectLst/>
                        </a:rPr>
                        <a:t>5,000</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000" i="1" u="none" strike="noStrike" dirty="0">
                          <a:solidFill>
                            <a:sysClr val="windowText" lastClr="000000"/>
                          </a:solidFill>
                          <a:effectLst/>
                        </a:rPr>
                        <a:t>-5,000</a:t>
                      </a: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000" b="0" i="1" u="none" strike="noStrike" dirty="0">
                          <a:solidFill>
                            <a:sysClr val="windowText" lastClr="000000"/>
                          </a:solidFill>
                          <a:effectLst/>
                          <a:latin typeface="Arial" panose="020B0604020202020204" pitchFamily="34" charset="0"/>
                        </a:rPr>
                        <a:t>2,568</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000" b="0" i="1" u="none" strike="noStrike" dirty="0">
                          <a:solidFill>
                            <a:sysClr val="windowText" lastClr="000000"/>
                          </a:solidFill>
                          <a:effectLst/>
                          <a:latin typeface="Arial" panose="020B0604020202020204" pitchFamily="34" charset="0"/>
                        </a:rPr>
                        <a:t>-2,568</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80738417"/>
                  </a:ext>
                </a:extLst>
              </a:tr>
              <a:tr h="606444">
                <a:tc>
                  <a:txBody>
                    <a:bodyPr/>
                    <a:lstStyle/>
                    <a:p>
                      <a:pPr algn="l" fontAlgn="ctr"/>
                      <a:r>
                        <a:rPr lang="en-US" sz="2000" b="0" i="1" u="none" strike="noStrike" dirty="0">
                          <a:solidFill>
                            <a:sysClr val="windowText" lastClr="000000"/>
                          </a:solidFill>
                          <a:effectLst/>
                          <a:latin typeface="Arial" panose="020B0604020202020204" pitchFamily="34" charset="0"/>
                        </a:rPr>
                        <a:t>2019 Workshops</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1,646</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1,646</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59285813"/>
                  </a:ext>
                </a:extLst>
              </a:tr>
              <a:tr h="306682">
                <a:tc>
                  <a:txBody>
                    <a:bodyPr/>
                    <a:lstStyle/>
                    <a:p>
                      <a:pPr algn="l" fontAlgn="ctr"/>
                      <a:r>
                        <a:rPr lang="en-US" sz="2000" u="none" strike="noStrike" dirty="0">
                          <a:solidFill>
                            <a:sysClr val="windowText" lastClr="000000"/>
                          </a:solidFill>
                          <a:effectLst/>
                        </a:rPr>
                        <a:t>Totals</a:t>
                      </a: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243,265</a:t>
                      </a: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194,465</a:t>
                      </a:r>
                      <a:endParaRPr lang="en-US" sz="2000" b="0" i="1"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1" u="none" strike="noStrike" dirty="0">
                          <a:solidFill>
                            <a:sysClr val="windowText" lastClr="000000"/>
                          </a:solidFill>
                          <a:effectLst/>
                        </a:rPr>
                        <a:t>48,800</a:t>
                      </a:r>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44,839</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a:solidFill>
                            <a:sysClr val="windowText" lastClr="000000"/>
                          </a:solidFill>
                          <a:effectLst/>
                          <a:latin typeface="Arial" panose="020B0604020202020204" pitchFamily="34" charset="0"/>
                        </a:rPr>
                        <a:t>43,018</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1" i="0" u="none" strike="noStrike" dirty="0">
                          <a:solidFill>
                            <a:sysClr val="windowText" lastClr="000000"/>
                          </a:solidFill>
                          <a:effectLst/>
                          <a:latin typeface="Arial" panose="020B0604020202020204" pitchFamily="34" charset="0"/>
                        </a:rPr>
                        <a:t>1,821</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0701074"/>
                  </a:ext>
                </a:extLst>
              </a:tr>
            </a:tbl>
          </a:graphicData>
        </a:graphic>
      </p:graphicFrame>
      <p:sp>
        <p:nvSpPr>
          <p:cNvPr id="4" name="Rectangle 3">
            <a:extLst>
              <a:ext uri="{FF2B5EF4-FFF2-40B4-BE49-F238E27FC236}">
                <a16:creationId xmlns:a16="http://schemas.microsoft.com/office/drawing/2014/main" id="{3B4890F2-1DE5-4877-A012-6F203710768C}"/>
              </a:ext>
            </a:extLst>
          </p:cNvPr>
          <p:cNvSpPr/>
          <p:nvPr/>
        </p:nvSpPr>
        <p:spPr>
          <a:xfrm>
            <a:off x="1930861" y="421552"/>
            <a:ext cx="2895600" cy="812274"/>
          </a:xfrm>
          <a:prstGeom prst="rect">
            <a:avLst/>
          </a:prstGeom>
          <a:noFill/>
        </p:spPr>
        <p:txBody>
          <a:bodyPr wrap="square" lIns="91440" tIns="45720" rIns="91440" bIns="45720">
            <a:spAutoFit/>
          </a:bodyPr>
          <a:lstStyle/>
          <a:p>
            <a:pPr algn="r">
              <a:lnSpc>
                <a:spcPts val="6480"/>
              </a:lnSpc>
            </a:pPr>
            <a:r>
              <a:rPr lang="en-US" sz="2800" dirty="0">
                <a:ln w="0"/>
                <a:solidFill>
                  <a:schemeClr val="accent3">
                    <a:lumMod val="75000"/>
                  </a:schemeClr>
                </a:solidFill>
                <a:effectLst>
                  <a:outerShdw blurRad="38100" dist="19050" dir="2700000" algn="tl" rotWithShape="0">
                    <a:schemeClr val="dk1">
                      <a:alpha val="40000"/>
                    </a:schemeClr>
                  </a:outerShdw>
                </a:effectLst>
              </a:rPr>
              <a:t>Original Budget</a:t>
            </a:r>
            <a:endParaRPr lang="en-US" sz="3600" dirty="0">
              <a:ln w="0"/>
              <a:solidFill>
                <a:schemeClr val="accent3">
                  <a:lumMod val="75000"/>
                </a:schemeClr>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AC4051F8-DB12-4C2D-BDF1-A188BE0EC5EA}"/>
              </a:ext>
            </a:extLst>
          </p:cNvPr>
          <p:cNvSpPr/>
          <p:nvPr/>
        </p:nvSpPr>
        <p:spPr>
          <a:xfrm>
            <a:off x="6839988" y="334818"/>
            <a:ext cx="2895600" cy="812274"/>
          </a:xfrm>
          <a:prstGeom prst="rect">
            <a:avLst/>
          </a:prstGeom>
          <a:noFill/>
        </p:spPr>
        <p:txBody>
          <a:bodyPr wrap="square" lIns="91440" tIns="45720" rIns="91440" bIns="45720">
            <a:spAutoFit/>
          </a:bodyPr>
          <a:lstStyle/>
          <a:p>
            <a:pPr algn="r">
              <a:lnSpc>
                <a:spcPts val="6480"/>
              </a:lnSpc>
            </a:pPr>
            <a:r>
              <a:rPr lang="en-US" sz="2800" dirty="0">
                <a:ln w="0"/>
                <a:solidFill>
                  <a:schemeClr val="accent3">
                    <a:lumMod val="75000"/>
                  </a:schemeClr>
                </a:solidFill>
                <a:effectLst>
                  <a:outerShdw blurRad="38100" dist="19050" dir="2700000" algn="tl" rotWithShape="0">
                    <a:schemeClr val="dk1">
                      <a:alpha val="40000"/>
                    </a:schemeClr>
                  </a:outerShdw>
                </a:effectLst>
              </a:rPr>
              <a:t>Actual</a:t>
            </a:r>
            <a:endParaRPr lang="en-US" sz="3600" dirty="0">
              <a:ln w="0"/>
              <a:solidFill>
                <a:schemeClr val="accent3">
                  <a:lumMod val="75000"/>
                </a:schemeClr>
              </a:solidFill>
              <a:effectLst>
                <a:outerShdw blurRad="38100" dist="19050" dir="2700000" algn="tl" rotWithShape="0">
                  <a:schemeClr val="dk1">
                    <a:alpha val="40000"/>
                  </a:schemeClr>
                </a:outerShdw>
              </a:effectLst>
            </a:endParaRPr>
          </a:p>
        </p:txBody>
      </p:sp>
      <p:sp>
        <p:nvSpPr>
          <p:cNvPr id="7" name="Slide Number Placeholder 6">
            <a:extLst>
              <a:ext uri="{FF2B5EF4-FFF2-40B4-BE49-F238E27FC236}">
                <a16:creationId xmlns:a16="http://schemas.microsoft.com/office/drawing/2014/main" id="{AE032585-7030-4324-B61B-E85405259D3F}"/>
              </a:ext>
            </a:extLst>
          </p:cNvPr>
          <p:cNvSpPr>
            <a:spLocks noGrp="1"/>
          </p:cNvSpPr>
          <p:nvPr>
            <p:ph type="sldNum" sz="quarter" idx="12"/>
          </p:nvPr>
        </p:nvSpPr>
        <p:spPr/>
        <p:txBody>
          <a:bodyPr/>
          <a:lstStyle/>
          <a:p>
            <a:fld id="{CA8D9AD5-F248-4919-864A-CFD76CC027D6}" type="slidenum">
              <a:rPr lang="en-US" smtClean="0"/>
              <a:t>20</a:t>
            </a:fld>
            <a:endParaRPr lang="en-US" dirty="0"/>
          </a:p>
        </p:txBody>
      </p:sp>
    </p:spTree>
    <p:extLst>
      <p:ext uri="{BB962C8B-B14F-4D97-AF65-F5344CB8AC3E}">
        <p14:creationId xmlns:p14="http://schemas.microsoft.com/office/powerpoint/2010/main" val="88606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38678" y="269285"/>
            <a:ext cx="5216384" cy="107081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sz="6000" dirty="0">
                <a:ln w="0"/>
                <a:solidFill>
                  <a:schemeClr val="accent1"/>
                </a:solidFill>
                <a:effectLst>
                  <a:outerShdw blurRad="38100" dist="25400" dir="5400000" algn="ctr" rotWithShape="0">
                    <a:srgbClr val="6E747A">
                      <a:alpha val="43000"/>
                    </a:srgbClr>
                  </a:outerShdw>
                </a:effectLst>
                <a:latin typeface="+mn-lt"/>
              </a:rPr>
              <a:t>2019 Webshop</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591" r="5559"/>
          <a:stretch/>
        </p:blipFill>
        <p:spPr>
          <a:xfrm>
            <a:off x="9163169" y="29692"/>
            <a:ext cx="1176338" cy="1346797"/>
          </a:xfrm>
          <a:prstGeom prst="rect">
            <a:avLst/>
          </a:prstGeom>
        </p:spPr>
      </p:pic>
      <p:sp>
        <p:nvSpPr>
          <p:cNvPr id="5" name="Rectangle 1"/>
          <p:cNvSpPr>
            <a:spLocks noChangeArrowheads="1"/>
          </p:cNvSpPr>
          <p:nvPr/>
        </p:nvSpPr>
        <p:spPr bwMode="auto">
          <a:xfrm>
            <a:off x="7772401" y="3195174"/>
            <a:ext cx="2536811" cy="923330"/>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Cost</a:t>
            </a:r>
          </a:p>
          <a:p>
            <a:r>
              <a:rPr lang="en-US" altLang="en-US" dirty="0"/>
              <a:t>$99 live</a:t>
            </a:r>
          </a:p>
          <a:p>
            <a:r>
              <a:rPr lang="en-US" altLang="en-US" dirty="0"/>
              <a:t>$49 rebroadcast</a:t>
            </a:r>
            <a:endParaRPr lang="en-US" altLang="en-US" sz="1600" b="1" dirty="0">
              <a:cs typeface="Arial" panose="020B0604020202020204" pitchFamily="34" charset="0"/>
            </a:endParaRPr>
          </a:p>
        </p:txBody>
      </p:sp>
      <p:sp>
        <p:nvSpPr>
          <p:cNvPr id="6" name="Rectangle 5"/>
          <p:cNvSpPr/>
          <p:nvPr/>
        </p:nvSpPr>
        <p:spPr>
          <a:xfrm>
            <a:off x="9112686" y="1372817"/>
            <a:ext cx="1402914" cy="954107"/>
          </a:xfrm>
          <a:prstGeom prst="rect">
            <a:avLst/>
          </a:prstGeom>
          <a:solidFill>
            <a:schemeClr val="bg2"/>
          </a:solidFill>
        </p:spPr>
        <p:txBody>
          <a:bodyPr wrap="square">
            <a:spAutoFit/>
          </a:bodyPr>
          <a:lstStyle/>
          <a:p>
            <a:r>
              <a:rPr lang="en-US" sz="1400" kern="1400" dirty="0">
                <a:solidFill>
                  <a:srgbClr val="000000"/>
                </a:solidFill>
                <a:latin typeface="Arial" panose="020B0604020202020204" pitchFamily="34" charset="0"/>
              </a:rPr>
              <a:t>Host</a:t>
            </a:r>
          </a:p>
          <a:p>
            <a:r>
              <a:rPr lang="en-US" sz="1400" kern="1400" dirty="0">
                <a:solidFill>
                  <a:srgbClr val="000000"/>
                </a:solidFill>
                <a:latin typeface="Arial" panose="020B0604020202020204" pitchFamily="34" charset="0"/>
              </a:rPr>
              <a:t>D. Konkolewicz </a:t>
            </a:r>
          </a:p>
          <a:p>
            <a:r>
              <a:rPr lang="en-US" sz="1400" kern="1400" dirty="0">
                <a:solidFill>
                  <a:srgbClr val="000000"/>
                </a:solidFill>
                <a:latin typeface="Arial" panose="020B0604020202020204" pitchFamily="34" charset="0"/>
              </a:rPr>
              <a:t>(U. Miami Ohio)</a:t>
            </a:r>
            <a:endParaRPr lang="en-US" sz="1400" kern="1400" dirty="0">
              <a:solidFill>
                <a:srgbClr val="000000"/>
              </a:solidFill>
              <a:latin typeface="Times New Roman" panose="02020603050405020304" pitchFamily="18" charset="0"/>
            </a:endParaRPr>
          </a:p>
        </p:txBody>
      </p:sp>
      <p:graphicFrame>
        <p:nvGraphicFramePr>
          <p:cNvPr id="8" name="Table 7">
            <a:extLst>
              <a:ext uri="{FF2B5EF4-FFF2-40B4-BE49-F238E27FC236}">
                <a16:creationId xmlns:a16="http://schemas.microsoft.com/office/drawing/2014/main" id="{A7012034-87CA-44B0-B282-6CDDA9B58A6F}"/>
              </a:ext>
            </a:extLst>
          </p:cNvPr>
          <p:cNvGraphicFramePr>
            <a:graphicFrameLocks noGrp="1"/>
          </p:cNvGraphicFramePr>
          <p:nvPr/>
        </p:nvGraphicFramePr>
        <p:xfrm>
          <a:off x="1962031" y="4540289"/>
          <a:ext cx="5372949" cy="2026273"/>
        </p:xfrm>
        <a:graphic>
          <a:graphicData uri="http://schemas.openxmlformats.org/drawingml/2006/table">
            <a:tbl>
              <a:tblPr>
                <a:tableStyleId>{D03447BB-5D67-496B-8E87-E561075AD55C}</a:tableStyleId>
              </a:tblPr>
              <a:tblGrid>
                <a:gridCol w="1334350">
                  <a:extLst>
                    <a:ext uri="{9D8B030D-6E8A-4147-A177-3AD203B41FA5}">
                      <a16:colId xmlns:a16="http://schemas.microsoft.com/office/drawing/2014/main" val="1309398245"/>
                    </a:ext>
                  </a:extLst>
                </a:gridCol>
                <a:gridCol w="801900">
                  <a:extLst>
                    <a:ext uri="{9D8B030D-6E8A-4147-A177-3AD203B41FA5}">
                      <a16:colId xmlns:a16="http://schemas.microsoft.com/office/drawing/2014/main" val="3178787312"/>
                    </a:ext>
                  </a:extLst>
                </a:gridCol>
                <a:gridCol w="188700">
                  <a:extLst>
                    <a:ext uri="{9D8B030D-6E8A-4147-A177-3AD203B41FA5}">
                      <a16:colId xmlns:a16="http://schemas.microsoft.com/office/drawing/2014/main" val="3226471742"/>
                    </a:ext>
                  </a:extLst>
                </a:gridCol>
                <a:gridCol w="1374128">
                  <a:extLst>
                    <a:ext uri="{9D8B030D-6E8A-4147-A177-3AD203B41FA5}">
                      <a16:colId xmlns:a16="http://schemas.microsoft.com/office/drawing/2014/main" val="88786596"/>
                    </a:ext>
                  </a:extLst>
                </a:gridCol>
                <a:gridCol w="781414">
                  <a:extLst>
                    <a:ext uri="{9D8B030D-6E8A-4147-A177-3AD203B41FA5}">
                      <a16:colId xmlns:a16="http://schemas.microsoft.com/office/drawing/2014/main" val="1448458932"/>
                    </a:ext>
                  </a:extLst>
                </a:gridCol>
                <a:gridCol w="892457">
                  <a:extLst>
                    <a:ext uri="{9D8B030D-6E8A-4147-A177-3AD203B41FA5}">
                      <a16:colId xmlns:a16="http://schemas.microsoft.com/office/drawing/2014/main" val="2415343491"/>
                    </a:ext>
                  </a:extLst>
                </a:gridCol>
              </a:tblGrid>
              <a:tr h="341142">
                <a:tc>
                  <a:txBody>
                    <a:bodyPr/>
                    <a:lstStyle/>
                    <a:p>
                      <a:pPr algn="l" fontAlgn="b">
                        <a:lnSpc>
                          <a:spcPts val="2160"/>
                        </a:lnSpc>
                      </a:pPr>
                      <a:r>
                        <a:rPr lang="en-US" sz="1800" b="1" i="0" u="none" strike="noStrike" dirty="0">
                          <a:solidFill>
                            <a:sysClr val="windowText" lastClr="000000"/>
                          </a:solidFill>
                          <a:effectLst/>
                          <a:latin typeface="+mn-lt"/>
                        </a:rPr>
                        <a:t>Income</a:t>
                      </a: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ts val="2160"/>
                        </a:lnSpc>
                      </a:pP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lnSpc>
                          <a:spcPts val="2160"/>
                        </a:lnSpc>
                      </a:pPr>
                      <a:r>
                        <a:rPr lang="en-US" sz="1800" b="1" i="0" u="none" strike="noStrike" dirty="0">
                          <a:solidFill>
                            <a:sysClr val="windowText" lastClr="000000"/>
                          </a:solidFill>
                          <a:effectLst/>
                          <a:latin typeface="+mn-lt"/>
                        </a:rPr>
                        <a:t>Expenses</a:t>
                      </a: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5607418"/>
                  </a:ext>
                </a:extLst>
              </a:tr>
              <a:tr h="304800">
                <a:tc>
                  <a:txBody>
                    <a:bodyPr/>
                    <a:lstStyle/>
                    <a:p>
                      <a:pPr algn="l" fontAlgn="b">
                        <a:lnSpc>
                          <a:spcPts val="2160"/>
                        </a:lnSpc>
                      </a:pPr>
                      <a:r>
                        <a:rPr lang="en-US" sz="1400" u="none" strike="noStrike" dirty="0">
                          <a:solidFill>
                            <a:sysClr val="windowText" lastClr="000000"/>
                          </a:solidFill>
                          <a:effectLst/>
                          <a:latin typeface="+mn-lt"/>
                        </a:rPr>
                        <a:t>Registrations</a:t>
                      </a:r>
                      <a:endParaRPr lang="en-US" sz="14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r>
                        <a:rPr lang="en-US" sz="1800" u="none" strike="noStrike" dirty="0">
                          <a:solidFill>
                            <a:sysClr val="windowText" lastClr="000000"/>
                          </a:solidFill>
                          <a:effectLst/>
                          <a:latin typeface="+mn-lt"/>
                        </a:rPr>
                        <a:t>10,965</a:t>
                      </a: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lnSpc>
                          <a:spcPts val="2160"/>
                        </a:lnSpc>
                      </a:pPr>
                      <a:r>
                        <a:rPr lang="en-US" sz="1400" dirty="0">
                          <a:solidFill>
                            <a:schemeClr val="tx1"/>
                          </a:solidFill>
                        </a:rPr>
                        <a:t>Honoraria and/other details</a:t>
                      </a:r>
                      <a:endParaRPr lang="en-US" sz="1400" b="0" i="0" u="none" strike="noStrike" dirty="0">
                        <a:solidFill>
                          <a:schemeClr val="tx1"/>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r>
                        <a:rPr lang="en-US" sz="1800" u="none" strike="noStrike" dirty="0">
                          <a:solidFill>
                            <a:sysClr val="windowText" lastClr="000000"/>
                          </a:solidFill>
                          <a:effectLst/>
                          <a:latin typeface="+mn-lt"/>
                        </a:rPr>
                        <a:t>8,567</a:t>
                      </a: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8438026"/>
                  </a:ext>
                </a:extLst>
              </a:tr>
              <a:tr h="304800">
                <a:tc>
                  <a:txBody>
                    <a:bodyPr/>
                    <a:lstStyle/>
                    <a:p>
                      <a:pPr algn="l" fontAlgn="b">
                        <a:lnSpc>
                          <a:spcPts val="2160"/>
                        </a:lnSpc>
                      </a:pPr>
                      <a:r>
                        <a:rPr lang="en-US" sz="1400" u="none" strike="noStrike" dirty="0">
                          <a:solidFill>
                            <a:sysClr val="windowText" lastClr="000000"/>
                          </a:solidFill>
                          <a:effectLst/>
                          <a:latin typeface="+mn-lt"/>
                        </a:rPr>
                        <a:t>IPG</a:t>
                      </a:r>
                      <a:endParaRPr lang="en-US" sz="14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r>
                        <a:rPr lang="en-US" sz="1800" u="none" strike="noStrike" dirty="0">
                          <a:solidFill>
                            <a:sysClr val="windowText" lastClr="000000"/>
                          </a:solidFill>
                          <a:effectLst/>
                          <a:latin typeface="+mn-lt"/>
                        </a:rPr>
                        <a:t>4,154</a:t>
                      </a: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7272061"/>
                  </a:ext>
                </a:extLst>
              </a:tr>
              <a:tr h="241493">
                <a:tc>
                  <a:txBody>
                    <a:bodyPr/>
                    <a:lstStyle/>
                    <a:p>
                      <a:pPr algn="r"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ts val="2160"/>
                        </a:lnSpc>
                      </a:pP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lnSpc>
                          <a:spcPts val="2160"/>
                        </a:lnSpc>
                      </a:pP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363" rtl="0" eaLnBrk="1" fontAlgn="b" latinLnBrk="0" hangingPunct="1">
                        <a:lnSpc>
                          <a:spcPts val="2160"/>
                        </a:lnSpc>
                        <a:spcBef>
                          <a:spcPts val="0"/>
                        </a:spcBef>
                        <a:spcAft>
                          <a:spcPts val="0"/>
                        </a:spcAft>
                        <a:buClrTx/>
                        <a:buSzTx/>
                        <a:buFontTx/>
                        <a:buNone/>
                        <a:tabLst/>
                        <a:defRPr/>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697332"/>
                  </a:ext>
                </a:extLst>
              </a:tr>
              <a:tr h="241493">
                <a:tc>
                  <a:txBody>
                    <a:bodyPr/>
                    <a:lstStyle/>
                    <a:p>
                      <a:pPr algn="r" fontAlgn="b">
                        <a:lnSpc>
                          <a:spcPts val="2160"/>
                        </a:lnSpc>
                      </a:pPr>
                      <a:r>
                        <a:rPr lang="en-US" sz="1800" b="0" i="0" u="none" strike="noStrike" dirty="0">
                          <a:solidFill>
                            <a:sysClr val="windowText" lastClr="000000"/>
                          </a:solidFill>
                          <a:effectLst/>
                          <a:latin typeface="+mn-lt"/>
                        </a:rPr>
                        <a:t>Totals</a:t>
                      </a: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r>
                        <a:rPr lang="en-US" sz="1800" b="1" u="none" strike="noStrike" dirty="0">
                          <a:solidFill>
                            <a:sysClr val="windowText" lastClr="000000"/>
                          </a:solidFill>
                          <a:effectLst/>
                          <a:latin typeface="+mn-lt"/>
                        </a:rPr>
                        <a:t>+15,119</a:t>
                      </a: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ts val="2160"/>
                        </a:lnSpc>
                      </a:pP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lnSpc>
                          <a:spcPts val="2160"/>
                        </a:lnSpc>
                      </a:pP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ts val="2160"/>
                        </a:lnSpc>
                      </a:pPr>
                      <a:r>
                        <a:rPr lang="en-US" sz="1800" b="1" u="none" strike="noStrike" dirty="0">
                          <a:solidFill>
                            <a:sysClr val="windowText" lastClr="000000"/>
                          </a:solidFill>
                          <a:effectLst/>
                          <a:latin typeface="+mn-lt"/>
                        </a:rPr>
                        <a:t>-8,567</a:t>
                      </a: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363" rtl="0" eaLnBrk="1" fontAlgn="b" latinLnBrk="0" hangingPunct="1">
                        <a:lnSpc>
                          <a:spcPts val="2160"/>
                        </a:lnSpc>
                        <a:spcBef>
                          <a:spcPts val="0"/>
                        </a:spcBef>
                        <a:spcAft>
                          <a:spcPts val="0"/>
                        </a:spcAft>
                        <a:buClrTx/>
                        <a:buSzTx/>
                        <a:buFontTx/>
                        <a:buNone/>
                        <a:tabLst/>
                        <a:defRPr/>
                      </a:pPr>
                      <a:r>
                        <a:rPr lang="en-US" sz="2000" b="1" u="none" strike="noStrike" dirty="0">
                          <a:solidFill>
                            <a:sysClr val="windowText" lastClr="000000"/>
                          </a:solidFill>
                          <a:effectLst/>
                          <a:latin typeface="+mn-lt"/>
                        </a:rPr>
                        <a:t>6,552</a:t>
                      </a:r>
                      <a:endParaRPr lang="en-US" sz="20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3016519"/>
                  </a:ext>
                </a:extLst>
              </a:tr>
              <a:tr h="335757">
                <a:tc>
                  <a:txBody>
                    <a:bodyPr/>
                    <a:lstStyle/>
                    <a:p>
                      <a:pPr algn="l" fontAlgn="b">
                        <a:lnSpc>
                          <a:spcPts val="2160"/>
                        </a:lnSpc>
                      </a:pPr>
                      <a:r>
                        <a:rPr lang="en-US" sz="1800" b="1" u="none" strike="noStrike" dirty="0">
                          <a:solidFill>
                            <a:sysClr val="windowText" lastClr="000000"/>
                          </a:solidFill>
                          <a:effectLst/>
                          <a:latin typeface="+mn-lt"/>
                        </a:rPr>
                        <a:t>Bal w/o IPG</a:t>
                      </a: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lnSpc>
                          <a:spcPts val="2160"/>
                        </a:lnSpc>
                      </a:pPr>
                      <a:endParaRPr lang="en-US" sz="1800" b="1"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lnSpc>
                          <a:spcPts val="2160"/>
                        </a:lnSpc>
                      </a:pP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r" defTabSz="914363" rtl="0" eaLnBrk="1" fontAlgn="b" latinLnBrk="0" hangingPunct="1">
                        <a:lnSpc>
                          <a:spcPts val="2160"/>
                        </a:lnSpc>
                        <a:spcBef>
                          <a:spcPts val="0"/>
                        </a:spcBef>
                        <a:spcAft>
                          <a:spcPts val="0"/>
                        </a:spcAft>
                        <a:buClrTx/>
                        <a:buSzTx/>
                        <a:buFontTx/>
                        <a:buNone/>
                        <a:tabLst/>
                        <a:defRPr/>
                      </a:pPr>
                      <a:r>
                        <a:rPr lang="en-US" sz="1800" b="1" u="none" strike="noStrike" dirty="0">
                          <a:solidFill>
                            <a:sysClr val="windowText" lastClr="000000"/>
                          </a:solidFill>
                          <a:effectLst/>
                          <a:latin typeface="+mn-lt"/>
                        </a:rPr>
                        <a:t>2,398</a:t>
                      </a:r>
                      <a:endParaRPr lang="en-US" sz="1800" b="0" i="0" u="none" strike="noStrike" dirty="0">
                        <a:solidFill>
                          <a:sysClr val="windowText" lastClr="000000"/>
                        </a:solidFill>
                        <a:effectLst/>
                        <a:latin typeface="+mn-lt"/>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70749116"/>
                  </a:ext>
                </a:extLst>
              </a:tr>
            </a:tbl>
          </a:graphicData>
        </a:graphic>
      </p:graphicFrame>
      <p:pic>
        <p:nvPicPr>
          <p:cNvPr id="12" name="Picture 11" descr="A person wearing a suit and tie&#10;&#10;Description automatically generated">
            <a:extLst>
              <a:ext uri="{FF2B5EF4-FFF2-40B4-BE49-F238E27FC236}">
                <a16:creationId xmlns:a16="http://schemas.microsoft.com/office/drawing/2014/main" id="{3CD823CE-EBD1-49CF-AD22-5C63A68F48ED}"/>
              </a:ext>
            </a:extLst>
          </p:cNvPr>
          <p:cNvPicPr>
            <a:picLocks noChangeAspect="1"/>
          </p:cNvPicPr>
          <p:nvPr/>
        </p:nvPicPr>
        <p:blipFill rotWithShape="1">
          <a:blip r:embed="rId4">
            <a:extLst>
              <a:ext uri="{28A0092B-C50C-407E-A947-70E740481C1C}">
                <a14:useLocalDpi xmlns:a14="http://schemas.microsoft.com/office/drawing/2010/main" val="0"/>
              </a:ext>
            </a:extLst>
          </a:blip>
          <a:srcRect b="24814"/>
          <a:stretch/>
        </p:blipFill>
        <p:spPr>
          <a:xfrm>
            <a:off x="7670129" y="43754"/>
            <a:ext cx="1176338" cy="1329062"/>
          </a:xfrm>
          <a:prstGeom prst="rect">
            <a:avLst/>
          </a:prstGeom>
        </p:spPr>
      </p:pic>
      <p:sp>
        <p:nvSpPr>
          <p:cNvPr id="13" name="Rectangle 12">
            <a:extLst>
              <a:ext uri="{FF2B5EF4-FFF2-40B4-BE49-F238E27FC236}">
                <a16:creationId xmlns:a16="http://schemas.microsoft.com/office/drawing/2014/main" id="{6A6C7365-7416-4EC5-BC07-DCC1814DAC8D}"/>
              </a:ext>
            </a:extLst>
          </p:cNvPr>
          <p:cNvSpPr/>
          <p:nvPr/>
        </p:nvSpPr>
        <p:spPr>
          <a:xfrm>
            <a:off x="7524996" y="1394936"/>
            <a:ext cx="1466604" cy="738664"/>
          </a:xfrm>
          <a:prstGeom prst="rect">
            <a:avLst/>
          </a:prstGeom>
          <a:solidFill>
            <a:schemeClr val="bg2"/>
          </a:solidFill>
        </p:spPr>
        <p:txBody>
          <a:bodyPr wrap="square">
            <a:spAutoFit/>
          </a:bodyPr>
          <a:lstStyle/>
          <a:p>
            <a:r>
              <a:rPr lang="en-US" sz="1400" kern="1400" dirty="0">
                <a:solidFill>
                  <a:srgbClr val="000000"/>
                </a:solidFill>
                <a:latin typeface="Arial" panose="020B0604020202020204" pitchFamily="34" charset="0"/>
              </a:rPr>
              <a:t>Exec. Producer</a:t>
            </a:r>
          </a:p>
          <a:p>
            <a:r>
              <a:rPr lang="en-US" sz="1400" kern="1400" dirty="0">
                <a:solidFill>
                  <a:srgbClr val="000000"/>
                </a:solidFill>
                <a:latin typeface="Arial" panose="020B0604020202020204" pitchFamily="34" charset="0"/>
              </a:rPr>
              <a:t>M. Hillmyer</a:t>
            </a:r>
          </a:p>
          <a:p>
            <a:r>
              <a:rPr lang="en-US" sz="1400" kern="1400" dirty="0">
                <a:solidFill>
                  <a:srgbClr val="000000"/>
                </a:solidFill>
                <a:latin typeface="Arial" panose="020B0604020202020204" pitchFamily="34" charset="0"/>
              </a:rPr>
              <a:t>(UMN)</a:t>
            </a:r>
            <a:endParaRPr lang="en-US" sz="1400" kern="1400" dirty="0">
              <a:solidFill>
                <a:srgbClr val="000000"/>
              </a:solidFill>
              <a:latin typeface="Times New Roman" panose="02020603050405020304" pitchFamily="18" charset="0"/>
            </a:endParaRPr>
          </a:p>
        </p:txBody>
      </p:sp>
      <p:sp>
        <p:nvSpPr>
          <p:cNvPr id="14" name="Rectangle 13">
            <a:extLst>
              <a:ext uri="{FF2B5EF4-FFF2-40B4-BE49-F238E27FC236}">
                <a16:creationId xmlns:a16="http://schemas.microsoft.com/office/drawing/2014/main" id="{C688F15A-94CE-4D43-9738-C0D8410DD997}"/>
              </a:ext>
            </a:extLst>
          </p:cNvPr>
          <p:cNvSpPr/>
          <p:nvPr/>
        </p:nvSpPr>
        <p:spPr>
          <a:xfrm>
            <a:off x="1977271" y="1828801"/>
            <a:ext cx="5467907" cy="646331"/>
          </a:xfrm>
          <a:prstGeom prst="rect">
            <a:avLst/>
          </a:prstGeom>
        </p:spPr>
        <p:txBody>
          <a:bodyPr wrap="none">
            <a:spAutoFit/>
          </a:bodyPr>
          <a:lstStyle/>
          <a:p>
            <a:pPr lvl="0" eaLnBrk="0" fontAlgn="base" hangingPunct="0">
              <a:spcBef>
                <a:spcPct val="0"/>
              </a:spcBef>
              <a:spcAft>
                <a:spcPct val="0"/>
              </a:spcAft>
            </a:pPr>
            <a:r>
              <a:rPr lang="en-US" altLang="en-US" sz="3600" b="1" dirty="0">
                <a:cs typeface="Arial" panose="020B0604020202020204" pitchFamily="34" charset="0"/>
              </a:rPr>
              <a:t>Controlled Polymerization</a:t>
            </a:r>
            <a:r>
              <a:rPr lang="en-US" altLang="en-US" sz="3200" dirty="0">
                <a:cs typeface="Arial" panose="020B0604020202020204" pitchFamily="34" charset="0"/>
              </a:rPr>
              <a:t> </a:t>
            </a:r>
          </a:p>
        </p:txBody>
      </p:sp>
      <p:pic>
        <p:nvPicPr>
          <p:cNvPr id="15" name="Picture 14">
            <a:extLst>
              <a:ext uri="{FF2B5EF4-FFF2-40B4-BE49-F238E27FC236}">
                <a16:creationId xmlns:a16="http://schemas.microsoft.com/office/drawing/2014/main" id="{35A7FF68-7E71-4EA4-80A2-4944E4F602A8}"/>
              </a:ext>
            </a:extLst>
          </p:cNvPr>
          <p:cNvPicPr>
            <a:picLocks noChangeAspect="1"/>
          </p:cNvPicPr>
          <p:nvPr/>
        </p:nvPicPr>
        <p:blipFill rotWithShape="1">
          <a:blip r:embed="rId5"/>
          <a:srcRect l="21033" t="35186" r="20000" b="24664"/>
          <a:stretch/>
        </p:blipFill>
        <p:spPr>
          <a:xfrm>
            <a:off x="2057400" y="2475132"/>
            <a:ext cx="5391942" cy="2065157"/>
          </a:xfrm>
          <a:prstGeom prst="rect">
            <a:avLst/>
          </a:prstGeom>
        </p:spPr>
      </p:pic>
      <p:graphicFrame>
        <p:nvGraphicFramePr>
          <p:cNvPr id="18" name="Table 18">
            <a:extLst>
              <a:ext uri="{FF2B5EF4-FFF2-40B4-BE49-F238E27FC236}">
                <a16:creationId xmlns:a16="http://schemas.microsoft.com/office/drawing/2014/main" id="{56A0C6AD-E14D-4017-9615-930EFFE8A5E7}"/>
              </a:ext>
            </a:extLst>
          </p:cNvPr>
          <p:cNvGraphicFramePr>
            <a:graphicFrameLocks noGrp="1"/>
          </p:cNvGraphicFramePr>
          <p:nvPr/>
        </p:nvGraphicFramePr>
        <p:xfrm>
          <a:off x="7772482" y="4130040"/>
          <a:ext cx="2550212" cy="2270760"/>
        </p:xfrm>
        <a:graphic>
          <a:graphicData uri="http://schemas.openxmlformats.org/drawingml/2006/table">
            <a:tbl>
              <a:tblPr firstRow="1" bandRow="1">
                <a:tableStyleId>{D03447BB-5D67-496B-8E87-E561075AD55C}</a:tableStyleId>
              </a:tblPr>
              <a:tblGrid>
                <a:gridCol w="1275106">
                  <a:extLst>
                    <a:ext uri="{9D8B030D-6E8A-4147-A177-3AD203B41FA5}">
                      <a16:colId xmlns:a16="http://schemas.microsoft.com/office/drawing/2014/main" val="3283794447"/>
                    </a:ext>
                  </a:extLst>
                </a:gridCol>
                <a:gridCol w="1275106">
                  <a:extLst>
                    <a:ext uri="{9D8B030D-6E8A-4147-A177-3AD203B41FA5}">
                      <a16:colId xmlns:a16="http://schemas.microsoft.com/office/drawing/2014/main" val="796459571"/>
                    </a:ext>
                  </a:extLst>
                </a:gridCol>
              </a:tblGrid>
              <a:tr h="370840">
                <a:tc>
                  <a:txBody>
                    <a:bodyPr/>
                    <a:lstStyle/>
                    <a:p>
                      <a:r>
                        <a:rPr lang="en-US" dirty="0">
                          <a:solidFill>
                            <a:sysClr val="windowText" lastClr="000000"/>
                          </a:solidFill>
                        </a:rPr>
                        <a:t>Attendees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35542535"/>
                  </a:ext>
                </a:extLst>
              </a:tr>
              <a:tr h="370840">
                <a:tc>
                  <a:txBody>
                    <a:bodyPr/>
                    <a:lstStyle/>
                    <a:p>
                      <a:r>
                        <a:rPr lang="en-US" sz="1600" dirty="0">
                          <a:solidFill>
                            <a:sysClr val="windowText" lastClr="000000"/>
                          </a:solidFill>
                        </a:rPr>
                        <a:t>Live, </a:t>
                      </a:r>
                      <a:r>
                        <a:rPr lang="en-US" sz="1600" i="1" dirty="0">
                          <a:solidFill>
                            <a:sysClr val="windowText" lastClr="000000"/>
                          </a:solidFill>
                        </a:rPr>
                        <a:t>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dirty="0">
                          <a:solidFill>
                            <a:sysClr val="windowText" lastClr="000000"/>
                          </a:solidFill>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22601961"/>
                  </a:ext>
                </a:extLst>
              </a:tr>
              <a:tr h="370840">
                <a:tc>
                  <a:txBody>
                    <a:bodyPr/>
                    <a:lstStyle/>
                    <a:p>
                      <a:r>
                        <a:rPr lang="en-US" sz="1600" dirty="0">
                          <a:solidFill>
                            <a:sysClr val="windowText" lastClr="000000"/>
                          </a:solidFill>
                        </a:rPr>
                        <a:t>Rebroadcast, </a:t>
                      </a:r>
                      <a:r>
                        <a:rPr lang="en-US" sz="1600" i="1" dirty="0">
                          <a:solidFill>
                            <a:sysClr val="windowText" lastClr="000000"/>
                          </a:solidFill>
                        </a:rPr>
                        <a:t>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dirty="0">
                          <a:solidFill>
                            <a:sysClr val="windowText" lastClr="00000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62562493"/>
                  </a:ext>
                </a:extLst>
              </a:tr>
              <a:tr h="370840">
                <a:tc>
                  <a:txBody>
                    <a:bodyPr/>
                    <a:lstStyle/>
                    <a:p>
                      <a:r>
                        <a:rPr lang="en-US" sz="1600" dirty="0">
                          <a:solidFill>
                            <a:sysClr val="windowText" lastClr="000000"/>
                          </a:solidFill>
                        </a:rPr>
                        <a:t>On demand, </a:t>
                      </a:r>
                      <a:r>
                        <a:rPr lang="en-US" sz="1600" i="1" dirty="0">
                          <a:solidFill>
                            <a:sysClr val="windowText" lastClr="000000"/>
                          </a:solidFill>
                        </a:rPr>
                        <a:t>November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dirty="0">
                          <a:solidFill>
                            <a:sysClr val="windowText" lastClr="0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834591477"/>
                  </a:ext>
                </a:extLst>
              </a:tr>
              <a:tr h="370840">
                <a:tc>
                  <a:txBody>
                    <a:bodyPr/>
                    <a:lstStyle/>
                    <a:p>
                      <a:r>
                        <a:rPr lang="en-US" b="1" dirty="0">
                          <a:solidFill>
                            <a:sysClr val="windowText" lastClr="000000"/>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en-US" b="1" dirty="0">
                          <a:solidFill>
                            <a:sysClr val="windowText" lastClr="000000"/>
                          </a:solidFill>
                        </a:rPr>
                        <a:t>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93335280"/>
                  </a:ext>
                </a:extLst>
              </a:tr>
            </a:tbl>
          </a:graphicData>
        </a:graphic>
      </p:graphicFrame>
      <p:sp>
        <p:nvSpPr>
          <p:cNvPr id="16" name="TextBox 15">
            <a:extLst>
              <a:ext uri="{FF2B5EF4-FFF2-40B4-BE49-F238E27FC236}">
                <a16:creationId xmlns:a16="http://schemas.microsoft.com/office/drawing/2014/main" id="{53EF6867-1759-492C-92DD-73F483E2F2D4}"/>
              </a:ext>
            </a:extLst>
          </p:cNvPr>
          <p:cNvSpPr txBox="1"/>
          <p:nvPr/>
        </p:nvSpPr>
        <p:spPr>
          <a:xfrm>
            <a:off x="10298052" y="6324600"/>
            <a:ext cx="304800" cy="400110"/>
          </a:xfrm>
          <a:prstGeom prst="rect">
            <a:avLst/>
          </a:prstGeom>
          <a:noFill/>
        </p:spPr>
        <p:txBody>
          <a:bodyPr wrap="square" rtlCol="0">
            <a:spAutoFit/>
          </a:bodyPr>
          <a:lstStyle/>
          <a:p>
            <a:r>
              <a:rPr lang="en-US" sz="2000" b="1" dirty="0"/>
              <a:t>5</a:t>
            </a:r>
          </a:p>
        </p:txBody>
      </p:sp>
      <p:sp>
        <p:nvSpPr>
          <p:cNvPr id="3" name="Slide Number Placeholder 2">
            <a:extLst>
              <a:ext uri="{FF2B5EF4-FFF2-40B4-BE49-F238E27FC236}">
                <a16:creationId xmlns:a16="http://schemas.microsoft.com/office/drawing/2014/main" id="{79DF400C-94E9-4D03-8B69-5924F4856BA8}"/>
              </a:ext>
            </a:extLst>
          </p:cNvPr>
          <p:cNvSpPr>
            <a:spLocks noGrp="1"/>
          </p:cNvSpPr>
          <p:nvPr>
            <p:ph type="sldNum" sz="quarter" idx="12"/>
          </p:nvPr>
        </p:nvSpPr>
        <p:spPr/>
        <p:txBody>
          <a:bodyPr/>
          <a:lstStyle/>
          <a:p>
            <a:fld id="{CA8D9AD5-F248-4919-864A-CFD76CC027D6}" type="slidenum">
              <a:rPr lang="en-US" smtClean="0"/>
              <a:pPr/>
              <a:t>21</a:t>
            </a:fld>
            <a:endParaRPr lang="en-US" dirty="0"/>
          </a:p>
        </p:txBody>
      </p:sp>
    </p:spTree>
    <p:extLst>
      <p:ext uri="{BB962C8B-B14F-4D97-AF65-F5344CB8AC3E}">
        <p14:creationId xmlns:p14="http://schemas.microsoft.com/office/powerpoint/2010/main" val="31258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29326"/>
            <a:ext cx="5216384" cy="107081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sz="4800" dirty="0">
                <a:ln w="0"/>
                <a:solidFill>
                  <a:schemeClr val="tx1"/>
                </a:solidFill>
                <a:effectLst>
                  <a:outerShdw blurRad="38100" dist="25400" dir="5400000" algn="ctr" rotWithShape="0">
                    <a:srgbClr val="6E747A">
                      <a:alpha val="43000"/>
                    </a:srgbClr>
                  </a:outerShdw>
                </a:effectLst>
                <a:latin typeface="+mn-lt"/>
              </a:rPr>
              <a:t>2020 Webshop</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591" r="5559"/>
          <a:stretch/>
        </p:blipFill>
        <p:spPr>
          <a:xfrm>
            <a:off x="8875837" y="220393"/>
            <a:ext cx="1176338" cy="1346797"/>
          </a:xfrm>
          <a:prstGeom prst="rect">
            <a:avLst/>
          </a:prstGeom>
        </p:spPr>
      </p:pic>
      <p:sp>
        <p:nvSpPr>
          <p:cNvPr id="6" name="Rectangle 5"/>
          <p:cNvSpPr/>
          <p:nvPr/>
        </p:nvSpPr>
        <p:spPr>
          <a:xfrm>
            <a:off x="8789120" y="1567190"/>
            <a:ext cx="1662530" cy="954107"/>
          </a:xfrm>
          <a:prstGeom prst="rect">
            <a:avLst/>
          </a:prstGeom>
          <a:solidFill>
            <a:schemeClr val="bg2"/>
          </a:solidFill>
        </p:spPr>
        <p:txBody>
          <a:bodyPr wrap="square">
            <a:spAutoFit/>
          </a:bodyPr>
          <a:lstStyle/>
          <a:p>
            <a:r>
              <a:rPr lang="en-US" sz="1400" kern="1400" dirty="0">
                <a:solidFill>
                  <a:srgbClr val="000000"/>
                </a:solidFill>
                <a:latin typeface="Arial" panose="020B0604020202020204" pitchFamily="34" charset="0"/>
              </a:rPr>
              <a:t>Executive Producer</a:t>
            </a:r>
          </a:p>
          <a:p>
            <a:r>
              <a:rPr lang="en-US" sz="1400" b="1" kern="1400" dirty="0">
                <a:solidFill>
                  <a:srgbClr val="000000"/>
                </a:solidFill>
                <a:latin typeface="Arial" panose="020B0604020202020204" pitchFamily="34" charset="0"/>
              </a:rPr>
              <a:t>D. Konkolewicz </a:t>
            </a:r>
          </a:p>
          <a:p>
            <a:r>
              <a:rPr lang="en-US" sz="1400" kern="1400" dirty="0">
                <a:solidFill>
                  <a:srgbClr val="000000"/>
                </a:solidFill>
                <a:latin typeface="Arial" panose="020B0604020202020204" pitchFamily="34" charset="0"/>
              </a:rPr>
              <a:t>(U. Miami Ohio)</a:t>
            </a:r>
            <a:endParaRPr lang="en-US" sz="1400" kern="1400" dirty="0">
              <a:solidFill>
                <a:srgbClr val="000000"/>
              </a:solidFill>
              <a:latin typeface="Times New Roman" panose="02020603050405020304" pitchFamily="18" charset="0"/>
            </a:endParaRPr>
          </a:p>
        </p:txBody>
      </p:sp>
      <p:sp>
        <p:nvSpPr>
          <p:cNvPr id="13" name="Rectangle 12">
            <a:extLst>
              <a:ext uri="{FF2B5EF4-FFF2-40B4-BE49-F238E27FC236}">
                <a16:creationId xmlns:a16="http://schemas.microsoft.com/office/drawing/2014/main" id="{6A6C7365-7416-4EC5-BC07-DCC1814DAC8D}"/>
              </a:ext>
            </a:extLst>
          </p:cNvPr>
          <p:cNvSpPr/>
          <p:nvPr/>
        </p:nvSpPr>
        <p:spPr>
          <a:xfrm>
            <a:off x="10552362" y="1522854"/>
            <a:ext cx="1549573" cy="954107"/>
          </a:xfrm>
          <a:prstGeom prst="rect">
            <a:avLst/>
          </a:prstGeom>
          <a:solidFill>
            <a:schemeClr val="bg2"/>
          </a:solidFill>
        </p:spPr>
        <p:txBody>
          <a:bodyPr wrap="square">
            <a:spAutoFit/>
          </a:bodyPr>
          <a:lstStyle/>
          <a:p>
            <a:r>
              <a:rPr lang="en-US" sz="1400" kern="1400" dirty="0">
                <a:solidFill>
                  <a:srgbClr val="000000"/>
                </a:solidFill>
                <a:latin typeface="Arial" panose="020B0604020202020204" pitchFamily="34" charset="0"/>
              </a:rPr>
              <a:t>Host</a:t>
            </a:r>
          </a:p>
          <a:p>
            <a:r>
              <a:rPr lang="en-US" sz="1400" b="1" kern="1400" dirty="0">
                <a:solidFill>
                  <a:srgbClr val="000000"/>
                </a:solidFill>
                <a:latin typeface="Arial" panose="020B0604020202020204" pitchFamily="34" charset="0"/>
              </a:rPr>
              <a:t>B. Long</a:t>
            </a:r>
          </a:p>
          <a:p>
            <a:r>
              <a:rPr lang="en-US" sz="1400" kern="1400" dirty="0">
                <a:solidFill>
                  <a:srgbClr val="000000"/>
                </a:solidFill>
                <a:latin typeface="Arial" panose="020B0604020202020204" pitchFamily="34" charset="0"/>
              </a:rPr>
              <a:t>(Univ. Tenn. Knoxville)</a:t>
            </a:r>
            <a:endParaRPr lang="en-US" sz="1400" kern="1400" dirty="0">
              <a:solidFill>
                <a:srgbClr val="000000"/>
              </a:solidFill>
              <a:latin typeface="Times New Roman" panose="02020603050405020304" pitchFamily="18" charset="0"/>
            </a:endParaRPr>
          </a:p>
        </p:txBody>
      </p:sp>
      <p:sp>
        <p:nvSpPr>
          <p:cNvPr id="14" name="Rectangle 13">
            <a:extLst>
              <a:ext uri="{FF2B5EF4-FFF2-40B4-BE49-F238E27FC236}">
                <a16:creationId xmlns:a16="http://schemas.microsoft.com/office/drawing/2014/main" id="{C688F15A-94CE-4D43-9738-C0D8410DD997}"/>
              </a:ext>
            </a:extLst>
          </p:cNvPr>
          <p:cNvSpPr/>
          <p:nvPr/>
        </p:nvSpPr>
        <p:spPr>
          <a:xfrm>
            <a:off x="1590051" y="1199146"/>
            <a:ext cx="6563015" cy="923330"/>
          </a:xfrm>
          <a:prstGeom prst="rect">
            <a:avLst/>
          </a:prstGeom>
        </p:spPr>
        <p:txBody>
          <a:bodyPr wrap="none">
            <a:spAutoFit/>
          </a:bodyPr>
          <a:lstStyle/>
          <a:p>
            <a:pPr lvl="0" eaLnBrk="0" fontAlgn="base" hangingPunct="0">
              <a:spcBef>
                <a:spcPct val="0"/>
              </a:spcBef>
              <a:spcAft>
                <a:spcPct val="0"/>
              </a:spcAft>
            </a:pPr>
            <a:r>
              <a:rPr lang="en-US" altLang="en-US" sz="5400" b="1" dirty="0">
                <a:solidFill>
                  <a:schemeClr val="accent3">
                    <a:lumMod val="75000"/>
                  </a:schemeClr>
                </a:solidFill>
                <a:cs typeface="Arial" panose="020B0604020202020204" pitchFamily="34" charset="0"/>
              </a:rPr>
              <a:t>Catalysts in Polymers</a:t>
            </a:r>
            <a:endParaRPr lang="en-US" altLang="en-US" sz="4800" dirty="0">
              <a:solidFill>
                <a:schemeClr val="accent3">
                  <a:lumMod val="75000"/>
                </a:schemeClr>
              </a:solidFill>
              <a:cs typeface="Arial" panose="020B0604020202020204" pitchFamily="34" charset="0"/>
            </a:endParaRPr>
          </a:p>
        </p:txBody>
      </p:sp>
      <p:pic>
        <p:nvPicPr>
          <p:cNvPr id="7" name="Picture 6" descr="A person wearing glasses and smiling at the camera&#10;&#10;Description automatically generated">
            <a:extLst>
              <a:ext uri="{FF2B5EF4-FFF2-40B4-BE49-F238E27FC236}">
                <a16:creationId xmlns:a16="http://schemas.microsoft.com/office/drawing/2014/main" id="{1EE89B93-11D6-474B-A6D2-3E942311C8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2426" y="220393"/>
            <a:ext cx="1178447" cy="1346797"/>
          </a:xfrm>
          <a:prstGeom prst="rect">
            <a:avLst/>
          </a:prstGeom>
        </p:spPr>
      </p:pic>
      <p:pic>
        <p:nvPicPr>
          <p:cNvPr id="10" name="Picture 9" descr="A person wearing glasses and smiling at the camera&#10;&#10;Description automatically generated">
            <a:extLst>
              <a:ext uri="{FF2B5EF4-FFF2-40B4-BE49-F238E27FC236}">
                <a16:creationId xmlns:a16="http://schemas.microsoft.com/office/drawing/2014/main" id="{79C0C431-9C72-426F-911F-F1105CF22D0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7768" y="2588946"/>
            <a:ext cx="1594505" cy="2369707"/>
          </a:xfrm>
          <a:prstGeom prst="rect">
            <a:avLst/>
          </a:prstGeom>
        </p:spPr>
      </p:pic>
      <p:sp>
        <p:nvSpPr>
          <p:cNvPr id="11" name="TextBox 10">
            <a:extLst>
              <a:ext uri="{FF2B5EF4-FFF2-40B4-BE49-F238E27FC236}">
                <a16:creationId xmlns:a16="http://schemas.microsoft.com/office/drawing/2014/main" id="{B7FBBCAD-3132-4E22-9095-184E9D22BEF1}"/>
              </a:ext>
            </a:extLst>
          </p:cNvPr>
          <p:cNvSpPr txBox="1"/>
          <p:nvPr/>
        </p:nvSpPr>
        <p:spPr>
          <a:xfrm>
            <a:off x="328372" y="4967644"/>
            <a:ext cx="2033296" cy="646331"/>
          </a:xfrm>
          <a:prstGeom prst="rect">
            <a:avLst/>
          </a:prstGeom>
          <a:noFill/>
        </p:spPr>
        <p:txBody>
          <a:bodyPr wrap="square" rtlCol="0">
            <a:spAutoFit/>
          </a:bodyPr>
          <a:lstStyle/>
          <a:p>
            <a:pPr algn="ctr"/>
            <a:r>
              <a:rPr lang="en-US" b="1" dirty="0"/>
              <a:t>Geoffrey Coates</a:t>
            </a:r>
          </a:p>
          <a:p>
            <a:pPr algn="ctr"/>
            <a:r>
              <a:rPr lang="en-US" dirty="0"/>
              <a:t>Cornell University</a:t>
            </a:r>
          </a:p>
        </p:txBody>
      </p:sp>
      <p:sp>
        <p:nvSpPr>
          <p:cNvPr id="26" name="TextBox 25">
            <a:extLst>
              <a:ext uri="{FF2B5EF4-FFF2-40B4-BE49-F238E27FC236}">
                <a16:creationId xmlns:a16="http://schemas.microsoft.com/office/drawing/2014/main" id="{3B9B75A3-7D59-4E02-BE6E-4A1B16E7ED17}"/>
              </a:ext>
            </a:extLst>
          </p:cNvPr>
          <p:cNvSpPr txBox="1"/>
          <p:nvPr/>
        </p:nvSpPr>
        <p:spPr>
          <a:xfrm>
            <a:off x="4605026" y="4914022"/>
            <a:ext cx="2115716" cy="646331"/>
          </a:xfrm>
          <a:prstGeom prst="rect">
            <a:avLst/>
          </a:prstGeom>
          <a:noFill/>
        </p:spPr>
        <p:txBody>
          <a:bodyPr wrap="square">
            <a:spAutoFit/>
          </a:bodyPr>
          <a:lstStyle/>
          <a:p>
            <a:pPr algn="ctr"/>
            <a:r>
              <a:rPr lang="en-US" b="1" dirty="0"/>
              <a:t>Charlotte Williams</a:t>
            </a:r>
          </a:p>
          <a:p>
            <a:pPr algn="ctr"/>
            <a:r>
              <a:rPr lang="en-US" dirty="0"/>
              <a:t>University of Oxford</a:t>
            </a:r>
          </a:p>
        </p:txBody>
      </p:sp>
      <p:pic>
        <p:nvPicPr>
          <p:cNvPr id="30" name="Picture 29" descr="A person smiling for the camera&#10;&#10;Description automatically generated">
            <a:extLst>
              <a:ext uri="{FF2B5EF4-FFF2-40B4-BE49-F238E27FC236}">
                <a16:creationId xmlns:a16="http://schemas.microsoft.com/office/drawing/2014/main" id="{143D05B0-64B7-48FD-BB8E-1B84C6FAC5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75523" y="2588946"/>
            <a:ext cx="1557217" cy="2325076"/>
          </a:xfrm>
          <a:prstGeom prst="rect">
            <a:avLst/>
          </a:prstGeom>
        </p:spPr>
      </p:pic>
      <p:pic>
        <p:nvPicPr>
          <p:cNvPr id="24" name="Picture 23" descr="A person posing for the camera&#10;&#10;Description automatically generated">
            <a:extLst>
              <a:ext uri="{FF2B5EF4-FFF2-40B4-BE49-F238E27FC236}">
                <a16:creationId xmlns:a16="http://schemas.microsoft.com/office/drawing/2014/main" id="{8F697FE7-C51E-4B3F-B3A8-2B54C7D3285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78479" y="2608417"/>
            <a:ext cx="1590341" cy="2380750"/>
          </a:xfrm>
          <a:prstGeom prst="rect">
            <a:avLst/>
          </a:prstGeom>
        </p:spPr>
      </p:pic>
      <p:sp>
        <p:nvSpPr>
          <p:cNvPr id="31" name="TextBox 30">
            <a:extLst>
              <a:ext uri="{FF2B5EF4-FFF2-40B4-BE49-F238E27FC236}">
                <a16:creationId xmlns:a16="http://schemas.microsoft.com/office/drawing/2014/main" id="{60D96A79-5D37-4828-BD3B-011D13D53659}"/>
              </a:ext>
            </a:extLst>
          </p:cNvPr>
          <p:cNvSpPr txBox="1"/>
          <p:nvPr/>
        </p:nvSpPr>
        <p:spPr>
          <a:xfrm>
            <a:off x="2266352" y="4980808"/>
            <a:ext cx="2214594" cy="646331"/>
          </a:xfrm>
          <a:prstGeom prst="rect">
            <a:avLst/>
          </a:prstGeom>
          <a:noFill/>
        </p:spPr>
        <p:txBody>
          <a:bodyPr wrap="square" rtlCol="0">
            <a:spAutoFit/>
          </a:bodyPr>
          <a:lstStyle/>
          <a:p>
            <a:pPr algn="ctr" fontAlgn="t"/>
            <a:r>
              <a:rPr lang="en-US" b="1" dirty="0"/>
              <a:t>Paula Diaconescu</a:t>
            </a:r>
          </a:p>
          <a:p>
            <a:pPr algn="ctr" fontAlgn="t"/>
            <a:r>
              <a:rPr lang="en-US" dirty="0"/>
              <a:t>UCLA</a:t>
            </a:r>
          </a:p>
        </p:txBody>
      </p:sp>
      <p:sp>
        <p:nvSpPr>
          <p:cNvPr id="34" name="TextBox 33">
            <a:extLst>
              <a:ext uri="{FF2B5EF4-FFF2-40B4-BE49-F238E27FC236}">
                <a16:creationId xmlns:a16="http://schemas.microsoft.com/office/drawing/2014/main" id="{7AAF9F5A-A556-40F5-995C-9FB3E6D97C74}"/>
              </a:ext>
            </a:extLst>
          </p:cNvPr>
          <p:cNvSpPr txBox="1"/>
          <p:nvPr/>
        </p:nvSpPr>
        <p:spPr>
          <a:xfrm>
            <a:off x="7114196" y="2725354"/>
            <a:ext cx="4156364"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dirty="0">
                <a:solidFill>
                  <a:srgbClr val="0000FF"/>
                </a:solidFill>
              </a:rPr>
              <a:t>October 2020 - Live</a:t>
            </a:r>
          </a:p>
          <a:p>
            <a:r>
              <a:rPr lang="en-US" sz="2400" dirty="0"/>
              <a:t>- 77 attendees for live session</a:t>
            </a:r>
          </a:p>
          <a:p>
            <a:pPr marL="684213" indent="-342900">
              <a:buFontTx/>
              <a:buChar char="-"/>
            </a:pPr>
            <a:r>
              <a:rPr lang="en-US" sz="2400" dirty="0"/>
              <a:t>Of those 24 paid (offered 10 per registration for access)</a:t>
            </a:r>
          </a:p>
          <a:p>
            <a:r>
              <a:rPr lang="en-US" sz="2400" dirty="0">
                <a:solidFill>
                  <a:srgbClr val="0000FF"/>
                </a:solidFill>
              </a:rPr>
              <a:t>February 2021 – On-Demand</a:t>
            </a:r>
          </a:p>
          <a:p>
            <a:pPr marL="342900" indent="-342900">
              <a:buFontTx/>
              <a:buChar char="-"/>
            </a:pPr>
            <a:r>
              <a:rPr lang="en-US" sz="2400" dirty="0"/>
              <a:t>22 paid on-demand attendees</a:t>
            </a:r>
          </a:p>
          <a:p>
            <a:pPr marL="800100" lvl="1" indent="-342900">
              <a:buFontTx/>
              <a:buChar char="-"/>
            </a:pPr>
            <a:r>
              <a:rPr lang="en-US" sz="2400" dirty="0"/>
              <a:t>97 on-demand views</a:t>
            </a:r>
          </a:p>
        </p:txBody>
      </p:sp>
      <p:sp>
        <p:nvSpPr>
          <p:cNvPr id="3" name="Slide Number Placeholder 2">
            <a:extLst>
              <a:ext uri="{FF2B5EF4-FFF2-40B4-BE49-F238E27FC236}">
                <a16:creationId xmlns:a16="http://schemas.microsoft.com/office/drawing/2014/main" id="{124E8B18-69C5-46FB-9F9C-24B3E7831644}"/>
              </a:ext>
            </a:extLst>
          </p:cNvPr>
          <p:cNvSpPr>
            <a:spLocks noGrp="1"/>
          </p:cNvSpPr>
          <p:nvPr>
            <p:ph type="sldNum" sz="quarter" idx="12"/>
          </p:nvPr>
        </p:nvSpPr>
        <p:spPr/>
        <p:txBody>
          <a:bodyPr/>
          <a:lstStyle/>
          <a:p>
            <a:fld id="{CA8D9AD5-F248-4919-864A-CFD76CC027D6}" type="slidenum">
              <a:rPr lang="en-US" sz="1200" smtClean="0"/>
              <a:pPr/>
              <a:t>22</a:t>
            </a:fld>
            <a:endParaRPr lang="en-US" sz="1200" dirty="0"/>
          </a:p>
        </p:txBody>
      </p:sp>
    </p:spTree>
    <p:extLst>
      <p:ext uri="{BB962C8B-B14F-4D97-AF65-F5344CB8AC3E}">
        <p14:creationId xmlns:p14="http://schemas.microsoft.com/office/powerpoint/2010/main" val="32381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0BC3-F648-4A54-A66E-A2FC441FD0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C2EA77F-700A-451C-87B7-96E214C96F3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F6EC095-11A8-40CE-863B-F812A7DF579E}"/>
              </a:ext>
            </a:extLst>
          </p:cNvPr>
          <p:cNvSpPr>
            <a:spLocks noGrp="1"/>
          </p:cNvSpPr>
          <p:nvPr>
            <p:ph type="sldNum" sz="quarter" idx="12"/>
          </p:nvPr>
        </p:nvSpPr>
        <p:spPr/>
        <p:txBody>
          <a:bodyPr/>
          <a:lstStyle/>
          <a:p>
            <a:fld id="{CA8D9AD5-F248-4919-864A-CFD76CC027D6}" type="slidenum">
              <a:rPr lang="en-US" smtClean="0"/>
              <a:t>23</a:t>
            </a:fld>
            <a:endParaRPr lang="en-US" dirty="0"/>
          </a:p>
        </p:txBody>
      </p:sp>
      <p:graphicFrame>
        <p:nvGraphicFramePr>
          <p:cNvPr id="5" name="Table 3">
            <a:extLst>
              <a:ext uri="{FF2B5EF4-FFF2-40B4-BE49-F238E27FC236}">
                <a16:creationId xmlns:a16="http://schemas.microsoft.com/office/drawing/2014/main" id="{8B325131-FDB0-4180-ADD0-D51A089C9B52}"/>
              </a:ext>
            </a:extLst>
          </p:cNvPr>
          <p:cNvGraphicFramePr>
            <a:graphicFrameLocks noGrp="1"/>
          </p:cNvGraphicFramePr>
          <p:nvPr>
            <p:extLst>
              <p:ext uri="{D42A27DB-BD31-4B8C-83A1-F6EECF244321}">
                <p14:modId xmlns:p14="http://schemas.microsoft.com/office/powerpoint/2010/main" val="4222355027"/>
              </p:ext>
            </p:extLst>
          </p:nvPr>
        </p:nvGraphicFramePr>
        <p:xfrm>
          <a:off x="601621" y="851346"/>
          <a:ext cx="6096000" cy="5618480"/>
        </p:xfrm>
        <a:graphic>
          <a:graphicData uri="http://schemas.openxmlformats.org/drawingml/2006/table">
            <a:tbl>
              <a:tblPr firstRow="1" bandRow="1">
                <a:tableStyleId>{D03447BB-5D67-496B-8E87-E561075AD55C}</a:tableStyleId>
              </a:tblPr>
              <a:tblGrid>
                <a:gridCol w="685800">
                  <a:extLst>
                    <a:ext uri="{9D8B030D-6E8A-4147-A177-3AD203B41FA5}">
                      <a16:colId xmlns:a16="http://schemas.microsoft.com/office/drawing/2014/main" val="795377482"/>
                    </a:ext>
                  </a:extLst>
                </a:gridCol>
                <a:gridCol w="2323553">
                  <a:extLst>
                    <a:ext uri="{9D8B030D-6E8A-4147-A177-3AD203B41FA5}">
                      <a16:colId xmlns:a16="http://schemas.microsoft.com/office/drawing/2014/main" val="1754728945"/>
                    </a:ext>
                  </a:extLst>
                </a:gridCol>
                <a:gridCol w="1846301">
                  <a:extLst>
                    <a:ext uri="{9D8B030D-6E8A-4147-A177-3AD203B41FA5}">
                      <a16:colId xmlns:a16="http://schemas.microsoft.com/office/drawing/2014/main" val="3195741702"/>
                    </a:ext>
                  </a:extLst>
                </a:gridCol>
                <a:gridCol w="1240346">
                  <a:extLst>
                    <a:ext uri="{9D8B030D-6E8A-4147-A177-3AD203B41FA5}">
                      <a16:colId xmlns:a16="http://schemas.microsoft.com/office/drawing/2014/main" val="695079746"/>
                    </a:ext>
                  </a:extLst>
                </a:gridCol>
              </a:tblGrid>
              <a:tr h="370840">
                <a:tc>
                  <a:txBody>
                    <a:bodyPr/>
                    <a:lstStyle/>
                    <a:p>
                      <a:r>
                        <a:rPr lang="en-US" sz="1600" b="1" dirty="0">
                          <a:solidFill>
                            <a:schemeClr val="tx1"/>
                          </a:solidFill>
                          <a:latin typeface="+mn-lt"/>
                        </a:rPr>
                        <a:t>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Winter Exec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99293"/>
                  </a:ext>
                </a:extLst>
              </a:tr>
              <a:tr h="370840">
                <a:tc>
                  <a:txBody>
                    <a:bodyPr/>
                    <a:lstStyle/>
                    <a:p>
                      <a:r>
                        <a:rPr lang="en-US" sz="1600" b="1" dirty="0">
                          <a:solidFill>
                            <a:schemeClr val="tx1"/>
                          </a:solidFill>
                          <a:latin typeface="+mn-lt"/>
                        </a:rPr>
                        <a:t>Feb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1" strike="sngStrike" dirty="0">
                          <a:solidFill>
                            <a:schemeClr val="tx1"/>
                          </a:solidFill>
                          <a:latin typeface="+mn-lt"/>
                        </a:rPr>
                        <a:t>Polymers and Nano</a:t>
                      </a:r>
                    </a:p>
                    <a:p>
                      <a:r>
                        <a:rPr lang="en-US" sz="1600" b="1" i="1" strike="sngStrike" dirty="0">
                          <a:solidFill>
                            <a:schemeClr val="tx1"/>
                          </a:solidFill>
                          <a:latin typeface="+mn-lt"/>
                        </a:rPr>
                        <a:t>(Feb 21 –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370980"/>
                  </a:ext>
                </a:extLst>
              </a:tr>
              <a:tr h="370840">
                <a:tc>
                  <a:txBody>
                    <a:bodyPr/>
                    <a:lstStyle/>
                    <a:p>
                      <a:r>
                        <a:rPr lang="en-US" sz="1600" b="1" dirty="0">
                          <a:solidFill>
                            <a:schemeClr val="tx1"/>
                          </a:solidFill>
                          <a:latin typeface="+mn-lt"/>
                        </a:rPr>
                        <a:t>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ACS Mtg </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(Mar 21 –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481962"/>
                  </a:ext>
                </a:extLst>
              </a:tr>
              <a:tr h="370840">
                <a:tc>
                  <a:txBody>
                    <a:bodyPr/>
                    <a:lstStyle/>
                    <a:p>
                      <a:r>
                        <a:rPr lang="en-US" sz="1600" b="1" dirty="0">
                          <a:solidFill>
                            <a:schemeClr val="tx1"/>
                          </a:solidFill>
                          <a:latin typeface="+mn-lt"/>
                        </a:rPr>
                        <a:t>…..</a:t>
                      </a:r>
                    </a:p>
                    <a:p>
                      <a:r>
                        <a:rPr lang="en-US" sz="1600" b="1" dirty="0">
                          <a:solidFill>
                            <a:schemeClr val="tx1"/>
                          </a:solidFill>
                          <a:latin typeface="+mn-lt"/>
                        </a:rPr>
                        <a:t>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Webshop</a:t>
                      </a:r>
                    </a:p>
                    <a:p>
                      <a:r>
                        <a:rPr lang="en-US" sz="1600" b="0" dirty="0">
                          <a:solidFill>
                            <a:schemeClr val="tx1"/>
                          </a:solidFill>
                          <a:latin typeface="+mn-lt"/>
                        </a:rPr>
                        <a:t>(April)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289690"/>
                  </a:ext>
                </a:extLst>
              </a:tr>
              <a:tr h="370840">
                <a:tc>
                  <a:txBody>
                    <a:bodyPr/>
                    <a:lstStyle/>
                    <a:p>
                      <a:r>
                        <a:rPr lang="en-US" sz="1600" b="1" dirty="0">
                          <a:solidFill>
                            <a:schemeClr val="tx1"/>
                          </a:solidFill>
                          <a:latin typeface="+mn-lt"/>
                        </a:rPr>
                        <a:t>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0327356"/>
                  </a:ext>
                </a:extLst>
              </a:tr>
              <a:tr h="370840">
                <a:tc>
                  <a:txBody>
                    <a:bodyPr/>
                    <a:lstStyle/>
                    <a:p>
                      <a:r>
                        <a:rPr lang="en-US" sz="1600" b="1" dirty="0">
                          <a:solidFill>
                            <a:schemeClr val="tx1"/>
                          </a:solidFill>
                          <a:latin typeface="+mn-lt"/>
                        </a:rPr>
                        <a:t>Aug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mn-lt"/>
                        </a:rPr>
                        <a:t>ACS Mtg</a:t>
                      </a:r>
                    </a:p>
                    <a:p>
                      <a:r>
                        <a:rPr lang="en-US" sz="1600" b="0" dirty="0">
                          <a:solidFill>
                            <a:schemeClr val="tx1"/>
                          </a:solidFill>
                          <a:latin typeface="+mn-lt"/>
                        </a:rPr>
                        <a:t>(August 22 – 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783785"/>
                  </a:ext>
                </a:extLst>
              </a:tr>
              <a:tr h="370840">
                <a:tc>
                  <a:txBody>
                    <a:bodyPr/>
                    <a:lstStyle/>
                    <a:p>
                      <a:r>
                        <a:rPr lang="en-US" sz="1600" b="1" dirty="0">
                          <a:solidFill>
                            <a:schemeClr val="tx1"/>
                          </a:solidFill>
                          <a:latin typeface="+mn-lt"/>
                        </a:rPr>
                        <a:t>Sept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1" strike="sngStrike" dirty="0">
                          <a:solidFill>
                            <a:srgbClr val="FF0000"/>
                          </a:solidFill>
                          <a:latin typeface="+mn-lt"/>
                        </a:rPr>
                        <a:t>Fluoropolymer</a:t>
                      </a:r>
                    </a:p>
                    <a:p>
                      <a:r>
                        <a:rPr lang="en-US" sz="1600" b="1" i="1" strike="sngStrike" dirty="0">
                          <a:solidFill>
                            <a:srgbClr val="FF0000"/>
                          </a:solidFill>
                          <a:latin typeface="+mn-lt"/>
                        </a:rPr>
                        <a:t>(Sept 19 –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989686"/>
                  </a:ext>
                </a:extLst>
              </a:tr>
              <a:tr h="370840">
                <a:tc>
                  <a:txBody>
                    <a:bodyPr/>
                    <a:lstStyle/>
                    <a:p>
                      <a:r>
                        <a:rPr lang="en-US" sz="1600" b="1" dirty="0">
                          <a:solidFill>
                            <a:schemeClr val="tx1"/>
                          </a:solidFill>
                          <a:latin typeface="+mn-lt"/>
                        </a:rPr>
                        <a:t>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1" strike="sngStrike" dirty="0">
                          <a:solidFill>
                            <a:srgbClr val="FF0000"/>
                          </a:solidFill>
                          <a:latin typeface="+mn-lt"/>
                        </a:rPr>
                        <a:t>Sustainable Polymers</a:t>
                      </a:r>
                    </a:p>
                    <a:p>
                      <a:r>
                        <a:rPr lang="en-US" sz="1600" b="1" i="1" strike="sngStrike" dirty="0">
                          <a:solidFill>
                            <a:srgbClr val="FF0000"/>
                          </a:solidFill>
                          <a:latin typeface="+mn-lt"/>
                        </a:rPr>
                        <a:t>(Oct 17 –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Webshop</a:t>
                      </a:r>
                    </a:p>
                    <a:p>
                      <a:r>
                        <a:rPr lang="en-US" sz="1600" b="0" dirty="0">
                          <a:solidFill>
                            <a:schemeClr val="tx1"/>
                          </a:solidFill>
                          <a:latin typeface="+mn-lt"/>
                        </a:rPr>
                        <a:t>Rebroadcast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7552276"/>
                  </a:ext>
                </a:extLst>
              </a:tr>
              <a:tr h="370840">
                <a:tc>
                  <a:txBody>
                    <a:bodyPr/>
                    <a:lstStyle/>
                    <a:p>
                      <a:r>
                        <a:rPr lang="en-US" sz="1600" b="1" dirty="0">
                          <a:solidFill>
                            <a:schemeClr val="tx1"/>
                          </a:solidFill>
                          <a:latin typeface="+mn-lt"/>
                        </a:rPr>
                        <a:t>Nov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Controlled Radical Polymerization</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(Nov 14  -17)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775092"/>
                  </a:ext>
                </a:extLst>
              </a:tr>
              <a:tr h="0">
                <a:tc>
                  <a:txBody>
                    <a:bodyPr/>
                    <a:lstStyle/>
                    <a:p>
                      <a:r>
                        <a:rPr lang="en-US" sz="1600" b="1" dirty="0">
                          <a:solidFill>
                            <a:schemeClr val="tx1"/>
                          </a:solidFill>
                          <a:latin typeface="+mn-lt"/>
                        </a:rPr>
                        <a:t>Dec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1" dirty="0">
                          <a:solidFill>
                            <a:schemeClr val="tx1"/>
                          </a:solidFill>
                          <a:latin typeface="+mn-lt"/>
                        </a:rPr>
                        <a:t>Silicon-Containing</a:t>
                      </a:r>
                    </a:p>
                    <a:p>
                      <a:r>
                        <a:rPr lang="en-US" sz="1600" b="1" i="1" dirty="0">
                          <a:solidFill>
                            <a:schemeClr val="tx1"/>
                          </a:solidFill>
                          <a:latin typeface="+mn-lt"/>
                        </a:rPr>
                        <a:t>(Dec 1 - 4)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mn-lt"/>
                        </a:rPr>
                        <a:t>PACIFICHEM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1824191"/>
                  </a:ext>
                </a:extLst>
              </a:tr>
            </a:tbl>
          </a:graphicData>
        </a:graphic>
      </p:graphicFrame>
      <p:sp>
        <p:nvSpPr>
          <p:cNvPr id="6" name="TextBox 5">
            <a:extLst>
              <a:ext uri="{FF2B5EF4-FFF2-40B4-BE49-F238E27FC236}">
                <a16:creationId xmlns:a16="http://schemas.microsoft.com/office/drawing/2014/main" id="{6CA68D8C-BA2D-4ED5-AE77-857CCE050F7E}"/>
              </a:ext>
            </a:extLst>
          </p:cNvPr>
          <p:cNvSpPr txBox="1"/>
          <p:nvPr/>
        </p:nvSpPr>
        <p:spPr>
          <a:xfrm>
            <a:off x="7462657" y="3499060"/>
            <a:ext cx="4572321" cy="369332"/>
          </a:xfrm>
          <a:prstGeom prst="rect">
            <a:avLst/>
          </a:prstGeom>
          <a:noFill/>
        </p:spPr>
        <p:txBody>
          <a:bodyPr wrap="square">
            <a:spAutoFit/>
          </a:bodyPr>
          <a:lstStyle/>
          <a:p>
            <a:r>
              <a:rPr lang="en-US" b="1" dirty="0">
                <a:solidFill>
                  <a:srgbClr val="000000"/>
                </a:solidFill>
              </a:rPr>
              <a:t>POSTPONTED  DUE TO COVID-19</a:t>
            </a:r>
            <a:endParaRPr lang="en-US" kern="1400" dirty="0">
              <a:solidFill>
                <a:srgbClr val="000000"/>
              </a:solidFill>
            </a:endParaRPr>
          </a:p>
        </p:txBody>
      </p:sp>
      <p:cxnSp>
        <p:nvCxnSpPr>
          <p:cNvPr id="7" name="Straight Arrow Connector 6">
            <a:extLst>
              <a:ext uri="{FF2B5EF4-FFF2-40B4-BE49-F238E27FC236}">
                <a16:creationId xmlns:a16="http://schemas.microsoft.com/office/drawing/2014/main" id="{C7F5DE91-70EF-498F-A96F-8B1B0FA5E1F1}"/>
              </a:ext>
            </a:extLst>
          </p:cNvPr>
          <p:cNvCxnSpPr/>
          <p:nvPr/>
        </p:nvCxnSpPr>
        <p:spPr>
          <a:xfrm flipV="1">
            <a:off x="2641600" y="3759200"/>
            <a:ext cx="4697506" cy="6036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CEF5496-46B6-4010-875E-BF2686FF9046}"/>
              </a:ext>
            </a:extLst>
          </p:cNvPr>
          <p:cNvCxnSpPr>
            <a:cxnSpLocks/>
          </p:cNvCxnSpPr>
          <p:nvPr/>
        </p:nvCxnSpPr>
        <p:spPr>
          <a:xfrm flipV="1">
            <a:off x="2765151" y="3818965"/>
            <a:ext cx="4573955" cy="11029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41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6" y="175075"/>
            <a:ext cx="8382000" cy="664797"/>
          </a:xfrm>
        </p:spPr>
        <p:txBody>
          <a:bodyPr>
            <a:normAutofit/>
          </a:bodyPr>
          <a:lstStyle/>
          <a:p>
            <a:r>
              <a:rPr lang="en-US" sz="3600" b="1" dirty="0"/>
              <a:t>2022 Budget</a:t>
            </a:r>
          </a:p>
        </p:txBody>
      </p:sp>
      <p:graphicFrame>
        <p:nvGraphicFramePr>
          <p:cNvPr id="3" name="Table 2">
            <a:extLst>
              <a:ext uri="{FF2B5EF4-FFF2-40B4-BE49-F238E27FC236}">
                <a16:creationId xmlns:a16="http://schemas.microsoft.com/office/drawing/2014/main" id="{8570CB3E-1CA2-40A6-9400-5A71CE988B44}"/>
              </a:ext>
            </a:extLst>
          </p:cNvPr>
          <p:cNvGraphicFramePr>
            <a:graphicFrameLocks noGrp="1"/>
          </p:cNvGraphicFramePr>
          <p:nvPr>
            <p:extLst>
              <p:ext uri="{D42A27DB-BD31-4B8C-83A1-F6EECF244321}">
                <p14:modId xmlns:p14="http://schemas.microsoft.com/office/powerpoint/2010/main" val="3157227240"/>
              </p:ext>
            </p:extLst>
          </p:nvPr>
        </p:nvGraphicFramePr>
        <p:xfrm>
          <a:off x="1652766" y="1320222"/>
          <a:ext cx="7511069" cy="4923848"/>
        </p:xfrm>
        <a:graphic>
          <a:graphicData uri="http://schemas.openxmlformats.org/drawingml/2006/table">
            <a:tbl>
              <a:tblPr>
                <a:tableStyleId>{D03447BB-5D67-496B-8E87-E561075AD55C}</a:tableStyleId>
              </a:tblPr>
              <a:tblGrid>
                <a:gridCol w="2745898">
                  <a:extLst>
                    <a:ext uri="{9D8B030D-6E8A-4147-A177-3AD203B41FA5}">
                      <a16:colId xmlns:a16="http://schemas.microsoft.com/office/drawing/2014/main" val="3188576846"/>
                    </a:ext>
                  </a:extLst>
                </a:gridCol>
                <a:gridCol w="1427673">
                  <a:extLst>
                    <a:ext uri="{9D8B030D-6E8A-4147-A177-3AD203B41FA5}">
                      <a16:colId xmlns:a16="http://schemas.microsoft.com/office/drawing/2014/main" val="1944523183"/>
                    </a:ext>
                  </a:extLst>
                </a:gridCol>
                <a:gridCol w="1480944">
                  <a:extLst>
                    <a:ext uri="{9D8B030D-6E8A-4147-A177-3AD203B41FA5}">
                      <a16:colId xmlns:a16="http://schemas.microsoft.com/office/drawing/2014/main" val="2724456438"/>
                    </a:ext>
                  </a:extLst>
                </a:gridCol>
                <a:gridCol w="1672802">
                  <a:extLst>
                    <a:ext uri="{9D8B030D-6E8A-4147-A177-3AD203B41FA5}">
                      <a16:colId xmlns:a16="http://schemas.microsoft.com/office/drawing/2014/main" val="1126250951"/>
                    </a:ext>
                  </a:extLst>
                </a:gridCol>
                <a:gridCol w="183752">
                  <a:extLst>
                    <a:ext uri="{9D8B030D-6E8A-4147-A177-3AD203B41FA5}">
                      <a16:colId xmlns:a16="http://schemas.microsoft.com/office/drawing/2014/main" val="3708820533"/>
                    </a:ext>
                  </a:extLst>
                </a:gridCol>
              </a:tblGrid>
              <a:tr h="340619">
                <a:tc>
                  <a:txBody>
                    <a:bodyPr/>
                    <a:lstStyle/>
                    <a:p>
                      <a:pPr algn="l" fontAlgn="ctr"/>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in</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out</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2000" b="0" i="0" u="none" strike="noStrike" dirty="0">
                        <a:solidFill>
                          <a:sysClr val="windowText" lastClr="000000"/>
                        </a:solidFill>
                        <a:effectLst/>
                        <a:latin typeface="Arial" panose="020B0604020202020204" pitchFamily="34" charset="0"/>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549433456"/>
                  </a:ext>
                </a:extLst>
              </a:tr>
              <a:tr h="437202">
                <a:tc>
                  <a:txBody>
                    <a:bodyPr/>
                    <a:lstStyle/>
                    <a:p>
                      <a:pPr algn="l" fontAlgn="ctr"/>
                      <a:r>
                        <a:rPr lang="en-US" sz="2000" i="0" u="none" strike="noStrike" dirty="0">
                          <a:solidFill>
                            <a:sysClr val="windowText" lastClr="000000"/>
                          </a:solidFill>
                          <a:effectLst/>
                          <a:latin typeface="+mn-lt"/>
                        </a:rPr>
                        <a:t>22 Colloids</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25,000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40,000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(15,000)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08673502"/>
                  </a:ext>
                </a:extLst>
              </a:tr>
              <a:tr h="372126">
                <a:tc>
                  <a:txBody>
                    <a:bodyPr/>
                    <a:lstStyle/>
                    <a:p>
                      <a:pPr algn="l" fontAlgn="ctr"/>
                      <a:r>
                        <a:rPr lang="en-US" sz="2000" i="0" u="none" strike="noStrike" dirty="0">
                          <a:solidFill>
                            <a:sysClr val="windowText" lastClr="000000"/>
                          </a:solidFill>
                          <a:effectLst/>
                          <a:latin typeface="+mn-lt"/>
                        </a:rPr>
                        <a:t>22 Fuel cells</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65,000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50,000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15,000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03732865"/>
                  </a:ext>
                </a:extLst>
              </a:tr>
              <a:tr h="372126">
                <a:tc>
                  <a:txBody>
                    <a:bodyPr/>
                    <a:lstStyle/>
                    <a:p>
                      <a:pPr algn="l" fontAlgn="ctr"/>
                      <a:r>
                        <a:rPr lang="en-US" sz="2000" i="0" u="none" strike="noStrike" dirty="0">
                          <a:solidFill>
                            <a:sysClr val="windowText" lastClr="000000"/>
                          </a:solidFill>
                          <a:effectLst/>
                          <a:latin typeface="+mn-lt"/>
                        </a:rPr>
                        <a:t>22 Fire &amp; polymers</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75,000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60,000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15,000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605369750"/>
                  </a:ext>
                </a:extLst>
              </a:tr>
              <a:tr h="372126">
                <a:tc>
                  <a:txBody>
                    <a:bodyPr/>
                    <a:lstStyle/>
                    <a:p>
                      <a:pPr algn="l" fontAlgn="ctr"/>
                      <a:r>
                        <a:rPr lang="en-US" sz="2000" b="0" i="0" u="none" strike="noStrike" dirty="0">
                          <a:solidFill>
                            <a:sysClr val="windowText" lastClr="000000"/>
                          </a:solidFill>
                          <a:effectLst/>
                          <a:latin typeface="+mn-lt"/>
                        </a:rPr>
                        <a:t>22 Polyolefins</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75,000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50,000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25,000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10214493"/>
                  </a:ext>
                </a:extLst>
              </a:tr>
              <a:tr h="372126">
                <a:tc>
                  <a:txBody>
                    <a:bodyPr/>
                    <a:lstStyle/>
                    <a:p>
                      <a:pPr algn="l" fontAlgn="ctr"/>
                      <a:r>
                        <a:rPr lang="en-US" sz="2000" b="0" i="0" u="none" strike="noStrike" dirty="0">
                          <a:solidFill>
                            <a:sysClr val="windowText" lastClr="000000"/>
                          </a:solidFill>
                          <a:effectLst/>
                          <a:latin typeface="+mn-lt"/>
                        </a:rPr>
                        <a:t>22 Nanotechnology</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65,000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0" u="none" strike="noStrike" dirty="0">
                          <a:solidFill>
                            <a:sysClr val="windowText" lastClr="000000"/>
                          </a:solidFill>
                          <a:effectLst/>
                          <a:latin typeface="+mn-lt"/>
                        </a:rPr>
                        <a:t>50,000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b="0" i="1" u="none" strike="noStrike" dirty="0">
                          <a:solidFill>
                            <a:sysClr val="windowText" lastClr="000000"/>
                          </a:solidFill>
                          <a:effectLst/>
                          <a:latin typeface="+mn-lt"/>
                        </a:rPr>
                        <a:t>15,000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78456474"/>
                  </a:ext>
                </a:extLst>
              </a:tr>
              <a:tr h="372126">
                <a:tc>
                  <a:txBody>
                    <a:bodyPr/>
                    <a:lstStyle/>
                    <a:p>
                      <a:pPr algn="l" fontAlgn="ctr"/>
                      <a:r>
                        <a:rPr lang="en-US" sz="2000" i="0" u="none" strike="noStrike" dirty="0">
                          <a:solidFill>
                            <a:sysClr val="windowText" lastClr="000000"/>
                          </a:solidFill>
                          <a:effectLst/>
                          <a:latin typeface="+mn-lt"/>
                        </a:rPr>
                        <a:t>22 Biomed</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65,000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50,000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sz="2400" u="none" strike="noStrike" dirty="0">
                          <a:solidFill>
                            <a:sysClr val="windowText" lastClr="000000"/>
                          </a:solidFill>
                          <a:effectLst/>
                          <a:latin typeface="+mn-lt"/>
                        </a:rPr>
                        <a:t>15,000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16674535"/>
                  </a:ext>
                </a:extLst>
              </a:tr>
              <a:tr h="438464">
                <a:tc>
                  <a:txBody>
                    <a:bodyPr/>
                    <a:lstStyle/>
                    <a:p>
                      <a:pPr algn="l" fontAlgn="ctr"/>
                      <a:r>
                        <a:rPr lang="en-US" sz="2000" i="0" u="none" strike="noStrike" dirty="0">
                          <a:solidFill>
                            <a:sysClr val="windowText" lastClr="000000"/>
                          </a:solidFill>
                          <a:effectLst/>
                          <a:latin typeface="+mn-lt"/>
                        </a:rPr>
                        <a:t>23 Future events</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400" u="none" strike="noStrike" dirty="0">
                          <a:solidFill>
                            <a:sysClr val="windowText" lastClr="000000"/>
                          </a:solidFill>
                          <a:effectLst/>
                          <a:latin typeface="+mn-lt"/>
                        </a:rPr>
                        <a:t>8,000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r>
                        <a:rPr lang="en-US" sz="2400" u="none" strike="noStrike" dirty="0">
                          <a:solidFill>
                            <a:sysClr val="windowText" lastClr="000000"/>
                          </a:solidFill>
                          <a:effectLst/>
                          <a:latin typeface="+mn-lt"/>
                        </a:rPr>
                        <a:t>(8,000)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2212962"/>
                  </a:ext>
                </a:extLst>
              </a:tr>
              <a:tr h="491199">
                <a:tc>
                  <a:txBody>
                    <a:bodyPr/>
                    <a:lstStyle/>
                    <a:p>
                      <a:pPr algn="l" fontAlgn="ctr"/>
                      <a:r>
                        <a:rPr lang="en-US" sz="2000" i="0" u="none" strike="noStrike" dirty="0">
                          <a:solidFill>
                            <a:sysClr val="windowText" lastClr="000000"/>
                          </a:solidFill>
                          <a:effectLst/>
                          <a:latin typeface="+mn-lt"/>
                        </a:rPr>
                        <a:t>Credit card charges</a:t>
                      </a:r>
                      <a:endParaRPr lang="en-US" sz="20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400" u="none" strike="noStrike" dirty="0">
                          <a:solidFill>
                            <a:sysClr val="windowText" lastClr="000000"/>
                          </a:solidFill>
                          <a:effectLst/>
                          <a:latin typeface="+mn-lt"/>
                        </a:rPr>
                        <a:t> </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400" u="none" strike="noStrike" dirty="0">
                          <a:solidFill>
                            <a:sysClr val="windowText" lastClr="000000"/>
                          </a:solidFill>
                          <a:effectLst/>
                          <a:latin typeface="+mn-lt"/>
                        </a:rPr>
                        <a:t>5,500</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2400" i="1" u="none" strike="noStrike" dirty="0">
                          <a:solidFill>
                            <a:sysClr val="windowText" lastClr="000000"/>
                          </a:solidFill>
                          <a:effectLst/>
                          <a:latin typeface="+mn-lt"/>
                        </a:rPr>
                        <a:t>(5,500)</a:t>
                      </a: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380738417"/>
                  </a:ext>
                </a:extLst>
              </a:tr>
              <a:tr h="524388">
                <a:tc>
                  <a:txBody>
                    <a:bodyPr/>
                    <a:lstStyle/>
                    <a:p>
                      <a:pPr algn="l" fontAlgn="ctr"/>
                      <a:r>
                        <a:rPr lang="en-US" sz="2000" b="0" i="0" u="none" strike="noStrike" dirty="0">
                          <a:solidFill>
                            <a:sysClr val="windowText" lastClr="000000"/>
                          </a:solidFill>
                          <a:effectLst/>
                          <a:latin typeface="+mn-lt"/>
                        </a:rPr>
                        <a:t>2022 Virtual re-broadcasts from workshops</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r>
                        <a:rPr lang="en-US" sz="2400" b="0" i="1" u="none" strike="noStrike" dirty="0">
                          <a:solidFill>
                            <a:sysClr val="windowText" lastClr="000000"/>
                          </a:solidFill>
                          <a:effectLst/>
                          <a:latin typeface="+mn-lt"/>
                        </a:rPr>
                        <a:t>1,100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r>
                        <a:rPr lang="en-US" sz="2400" b="0" i="1" u="none" strike="noStrike" dirty="0">
                          <a:solidFill>
                            <a:sysClr val="windowText" lastClr="000000"/>
                          </a:solidFill>
                          <a:effectLst/>
                          <a:latin typeface="+mn-lt"/>
                        </a:rPr>
                        <a:t>100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r>
                        <a:rPr lang="en-US" sz="2400" b="0" i="0" u="none" strike="noStrike" dirty="0">
                          <a:solidFill>
                            <a:sysClr val="windowText" lastClr="000000"/>
                          </a:solidFill>
                          <a:effectLst/>
                          <a:latin typeface="+mn-lt"/>
                        </a:rPr>
                        <a:t>1,000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59285813"/>
                  </a:ext>
                </a:extLst>
              </a:tr>
              <a:tr h="372126">
                <a:tc>
                  <a:txBody>
                    <a:bodyPr/>
                    <a:lstStyle/>
                    <a:p>
                      <a:pPr algn="l" fontAlgn="ctr"/>
                      <a:r>
                        <a:rPr lang="en-US" sz="2000" b="0" i="0" u="none" strike="noStrike" dirty="0">
                          <a:solidFill>
                            <a:sysClr val="windowText" lastClr="000000"/>
                          </a:solidFill>
                          <a:effectLst/>
                          <a:latin typeface="+mn-lt"/>
                        </a:rPr>
                        <a:t>Increased wages</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400" b="0" i="1" u="none" strike="noStrike" dirty="0">
                          <a:solidFill>
                            <a:sysClr val="windowText" lastClr="000000"/>
                          </a:solidFill>
                          <a:effectLst/>
                          <a:latin typeface="+mn-lt"/>
                        </a:rPr>
                        <a:t>10,000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400" b="0" i="0" u="none" strike="noStrike" dirty="0">
                          <a:solidFill>
                            <a:sysClr val="windowText" lastClr="000000"/>
                          </a:solidFill>
                          <a:effectLst/>
                          <a:latin typeface="+mn-lt"/>
                        </a:rPr>
                        <a:t>(10,000)</a:t>
                      </a: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77974333"/>
                  </a:ext>
                </a:extLst>
              </a:tr>
              <a:tr h="372126">
                <a:tc>
                  <a:txBody>
                    <a:bodyPr/>
                    <a:lstStyle/>
                    <a:p>
                      <a:pPr algn="l" fontAlgn="ctr"/>
                      <a:r>
                        <a:rPr lang="en-US" sz="2000" u="none" strike="noStrike" dirty="0">
                          <a:solidFill>
                            <a:sysClr val="windowText" lastClr="000000"/>
                          </a:solidFill>
                          <a:effectLst/>
                          <a:latin typeface="+mn-lt"/>
                        </a:rPr>
                        <a:t>Totals</a:t>
                      </a:r>
                      <a:endParaRPr lang="en-US" sz="20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400" u="none" strike="noStrike" dirty="0">
                          <a:solidFill>
                            <a:sysClr val="windowText" lastClr="000000"/>
                          </a:solidFill>
                          <a:effectLst/>
                          <a:latin typeface="+mn-lt"/>
                        </a:rPr>
                        <a:t>371,100</a:t>
                      </a: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400" u="none" strike="noStrike" dirty="0">
                          <a:solidFill>
                            <a:sysClr val="windowText" lastClr="000000"/>
                          </a:solidFill>
                          <a:effectLst/>
                          <a:latin typeface="+mn-lt"/>
                        </a:rPr>
                        <a:t>323,600</a:t>
                      </a:r>
                      <a:endParaRPr lang="en-US" sz="2400" b="0" i="1"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400" b="1" u="none" strike="noStrike" dirty="0">
                          <a:solidFill>
                            <a:sysClr val="windowText" lastClr="000000"/>
                          </a:solidFill>
                          <a:effectLst/>
                          <a:latin typeface="+mn-lt"/>
                        </a:rPr>
                        <a:t>47,500</a:t>
                      </a:r>
                      <a:r>
                        <a:rPr lang="en-US" sz="2400" u="none" strike="noStrike" dirty="0">
                          <a:solidFill>
                            <a:sysClr val="windowText" lastClr="000000"/>
                          </a:solidFill>
                          <a:effectLst/>
                          <a:latin typeface="+mn-lt"/>
                        </a:rPr>
                        <a:t> </a:t>
                      </a: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2400" b="0" i="0" u="none" strike="noStrike" dirty="0">
                        <a:solidFill>
                          <a:sysClr val="windowText" lastClr="000000"/>
                        </a:solidFill>
                        <a:effectLst/>
                        <a:latin typeface="+mn-lt"/>
                      </a:endParaRPr>
                    </a:p>
                  </a:txBody>
                  <a:tcPr marL="1882" marR="1882" marT="1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840701074"/>
                  </a:ext>
                </a:extLst>
              </a:tr>
            </a:tbl>
          </a:graphicData>
        </a:graphic>
      </p:graphicFrame>
      <p:sp>
        <p:nvSpPr>
          <p:cNvPr id="4" name="Rectangle 3">
            <a:extLst>
              <a:ext uri="{FF2B5EF4-FFF2-40B4-BE49-F238E27FC236}">
                <a16:creationId xmlns:a16="http://schemas.microsoft.com/office/drawing/2014/main" id="{3B4890F2-1DE5-4877-A012-6F203710768C}"/>
              </a:ext>
            </a:extLst>
          </p:cNvPr>
          <p:cNvSpPr/>
          <p:nvPr/>
        </p:nvSpPr>
        <p:spPr>
          <a:xfrm>
            <a:off x="4395341" y="333535"/>
            <a:ext cx="2895600" cy="812274"/>
          </a:xfrm>
          <a:prstGeom prst="rect">
            <a:avLst/>
          </a:prstGeom>
          <a:noFill/>
        </p:spPr>
        <p:txBody>
          <a:bodyPr wrap="square" lIns="91440" tIns="45720" rIns="91440" bIns="45720">
            <a:spAutoFit/>
          </a:bodyPr>
          <a:lstStyle/>
          <a:p>
            <a:pPr algn="ctr">
              <a:lnSpc>
                <a:spcPts val="6480"/>
              </a:lnSpc>
            </a:pPr>
            <a:r>
              <a:rPr lang="en-US" sz="2800" dirty="0">
                <a:ln w="0"/>
                <a:solidFill>
                  <a:schemeClr val="accent3">
                    <a:lumMod val="75000"/>
                  </a:schemeClr>
                </a:solidFill>
                <a:effectLst>
                  <a:outerShdw blurRad="38100" dist="19050" dir="2700000" algn="tl" rotWithShape="0">
                    <a:schemeClr val="dk1">
                      <a:alpha val="40000"/>
                    </a:schemeClr>
                  </a:outerShdw>
                </a:effectLst>
              </a:rPr>
              <a:t>Proposed</a:t>
            </a:r>
            <a:endParaRPr lang="en-US" sz="3600" dirty="0">
              <a:ln w="0"/>
              <a:solidFill>
                <a:schemeClr val="accent3">
                  <a:lumMod val="75000"/>
                </a:schemeClr>
              </a:solidFill>
              <a:effectLst>
                <a:outerShdw blurRad="38100" dist="19050" dir="2700000" algn="tl" rotWithShape="0">
                  <a:schemeClr val="dk1">
                    <a:alpha val="40000"/>
                  </a:schemeClr>
                </a:outerShdw>
              </a:effectLst>
            </a:endParaRPr>
          </a:p>
        </p:txBody>
      </p:sp>
      <p:sp>
        <p:nvSpPr>
          <p:cNvPr id="7" name="Slide Number Placeholder 6">
            <a:extLst>
              <a:ext uri="{FF2B5EF4-FFF2-40B4-BE49-F238E27FC236}">
                <a16:creationId xmlns:a16="http://schemas.microsoft.com/office/drawing/2014/main" id="{AE032585-7030-4324-B61B-E85405259D3F}"/>
              </a:ext>
            </a:extLst>
          </p:cNvPr>
          <p:cNvSpPr>
            <a:spLocks noGrp="1"/>
          </p:cNvSpPr>
          <p:nvPr>
            <p:ph type="sldNum" sz="quarter" idx="12"/>
          </p:nvPr>
        </p:nvSpPr>
        <p:spPr/>
        <p:txBody>
          <a:bodyPr/>
          <a:lstStyle/>
          <a:p>
            <a:fld id="{CA8D9AD5-F248-4919-864A-CFD76CC027D6}" type="slidenum">
              <a:rPr lang="en-US" smtClean="0"/>
              <a:t>3</a:t>
            </a:fld>
            <a:endParaRPr lang="en-US" dirty="0"/>
          </a:p>
        </p:txBody>
      </p:sp>
    </p:spTree>
    <p:extLst>
      <p:ext uri="{BB962C8B-B14F-4D97-AF65-F5344CB8AC3E}">
        <p14:creationId xmlns:p14="http://schemas.microsoft.com/office/powerpoint/2010/main" val="3926128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FDB6EC-02AA-4498-A48C-FB45FC33FDF7}"/>
              </a:ext>
            </a:extLst>
          </p:cNvPr>
          <p:cNvSpPr>
            <a:spLocks noGrp="1"/>
          </p:cNvSpPr>
          <p:nvPr>
            <p:ph type="title"/>
          </p:nvPr>
        </p:nvSpPr>
        <p:spPr/>
        <p:txBody>
          <a:bodyPr/>
          <a:lstStyle/>
          <a:p>
            <a:r>
              <a:rPr lang="en-US" dirty="0"/>
              <a:t>In-Person workshops</a:t>
            </a:r>
          </a:p>
        </p:txBody>
      </p:sp>
      <p:pic>
        <p:nvPicPr>
          <p:cNvPr id="8" name="Picture Placeholder 7" descr="A group of people standing in a room with tables and chairs&#10;&#10;Description automatically generated with medium confidence">
            <a:extLst>
              <a:ext uri="{FF2B5EF4-FFF2-40B4-BE49-F238E27FC236}">
                <a16:creationId xmlns:a16="http://schemas.microsoft.com/office/drawing/2014/main" id="{2919C2F2-70D2-402B-A5E6-16A45927E174}"/>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0000" t="36284" r="10000" b="31002"/>
          <a:stretch/>
        </p:blipFill>
        <p:spPr>
          <a:xfrm>
            <a:off x="0" y="2488366"/>
            <a:ext cx="7315200" cy="2243529"/>
          </a:xfrm>
        </p:spPr>
      </p:pic>
      <p:sp>
        <p:nvSpPr>
          <p:cNvPr id="3" name="Slide Number Placeholder 2">
            <a:extLst>
              <a:ext uri="{FF2B5EF4-FFF2-40B4-BE49-F238E27FC236}">
                <a16:creationId xmlns:a16="http://schemas.microsoft.com/office/drawing/2014/main" id="{A97A06D0-B775-4202-937E-103A22DD0550}"/>
              </a:ext>
            </a:extLst>
          </p:cNvPr>
          <p:cNvSpPr>
            <a:spLocks noGrp="1"/>
          </p:cNvSpPr>
          <p:nvPr>
            <p:ph type="sldNum" sz="quarter" idx="12"/>
          </p:nvPr>
        </p:nvSpPr>
        <p:spPr/>
        <p:txBody>
          <a:bodyPr/>
          <a:lstStyle/>
          <a:p>
            <a:fld id="{CA8D9AD5-F248-4919-864A-CFD76CC027D6}" type="slidenum">
              <a:rPr lang="en-US" smtClean="0"/>
              <a:t>4</a:t>
            </a:fld>
            <a:endParaRPr lang="en-US" dirty="0"/>
          </a:p>
        </p:txBody>
      </p:sp>
    </p:spTree>
    <p:extLst>
      <p:ext uri="{BB962C8B-B14F-4D97-AF65-F5344CB8AC3E}">
        <p14:creationId xmlns:p14="http://schemas.microsoft.com/office/powerpoint/2010/main" val="60453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8">
            <a:extLst>
              <a:ext uri="{FF2B5EF4-FFF2-40B4-BE49-F238E27FC236}">
                <a16:creationId xmlns:a16="http://schemas.microsoft.com/office/drawing/2014/main" id="{BD0738C1-4C69-43D8-B1AB-43F9A3858094}"/>
              </a:ext>
            </a:extLst>
          </p:cNvPr>
          <p:cNvSpPr>
            <a:spLocks noChangeAspect="1"/>
          </p:cNvSpPr>
          <p:nvPr/>
        </p:nvSpPr>
        <p:spPr>
          <a:xfrm>
            <a:off x="361167" y="226448"/>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B660529E-FDFD-4BAB-B617-EBE115F01F44}"/>
              </a:ext>
            </a:extLst>
          </p:cNvPr>
          <p:cNvSpPr txBox="1">
            <a:spLocks/>
          </p:cNvSpPr>
          <p:nvPr/>
        </p:nvSpPr>
        <p:spPr>
          <a:xfrm>
            <a:off x="580474" y="-390264"/>
            <a:ext cx="1100457" cy="123342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en-US" b="1" dirty="0"/>
              <a:t>2021</a:t>
            </a:r>
          </a:p>
        </p:txBody>
      </p:sp>
      <p:sp>
        <p:nvSpPr>
          <p:cNvPr id="2" name="Slide Number Placeholder 1">
            <a:extLst>
              <a:ext uri="{FF2B5EF4-FFF2-40B4-BE49-F238E27FC236}">
                <a16:creationId xmlns:a16="http://schemas.microsoft.com/office/drawing/2014/main" id="{32C5F0A3-6977-4364-ABED-7B6A976FD8D6}"/>
              </a:ext>
            </a:extLst>
          </p:cNvPr>
          <p:cNvSpPr>
            <a:spLocks noGrp="1"/>
          </p:cNvSpPr>
          <p:nvPr>
            <p:ph type="sldNum" sz="quarter" idx="12"/>
          </p:nvPr>
        </p:nvSpPr>
        <p:spPr/>
        <p:txBody>
          <a:bodyPr/>
          <a:lstStyle/>
          <a:p>
            <a:fld id="{CA8D9AD5-F248-4919-864A-CFD76CC027D6}" type="slidenum">
              <a:rPr lang="en-US" smtClean="0"/>
              <a:t>5</a:t>
            </a:fld>
            <a:endParaRPr lang="en-US" dirty="0"/>
          </a:p>
        </p:txBody>
      </p:sp>
      <p:sp>
        <p:nvSpPr>
          <p:cNvPr id="10" name="TextBox 9">
            <a:extLst>
              <a:ext uri="{FF2B5EF4-FFF2-40B4-BE49-F238E27FC236}">
                <a16:creationId xmlns:a16="http://schemas.microsoft.com/office/drawing/2014/main" id="{D4386C6C-734C-475B-AD00-77B2AF8AFAFF}"/>
              </a:ext>
            </a:extLst>
          </p:cNvPr>
          <p:cNvSpPr txBox="1"/>
          <p:nvPr/>
        </p:nvSpPr>
        <p:spPr>
          <a:xfrm>
            <a:off x="84349" y="1616830"/>
            <a:ext cx="8482649" cy="3477875"/>
          </a:xfrm>
          <a:prstGeom prst="rect">
            <a:avLst/>
          </a:prstGeom>
          <a:noFill/>
          <a:ln>
            <a:solidFill>
              <a:schemeClr val="accent1"/>
            </a:solidFill>
          </a:ln>
        </p:spPr>
        <p:txBody>
          <a:bodyPr wrap="square">
            <a:spAutoFit/>
          </a:bodyPr>
          <a:lstStyle/>
          <a:p>
            <a:pPr marL="285750" indent="-285750">
              <a:buFont typeface="Arial" panose="020B0604020202020204" pitchFamily="34" charset="0"/>
              <a:buChar char="•"/>
            </a:pPr>
            <a:r>
              <a:rPr lang="en-US" sz="2000" b="1" dirty="0">
                <a:solidFill>
                  <a:srgbClr val="000000"/>
                </a:solidFill>
              </a:rPr>
              <a:t>Controlled Radical Polymerization(14 - 17 Nov 2021)</a:t>
            </a:r>
          </a:p>
          <a:p>
            <a:pPr marL="800100" lvl="1" indent="-342900" fontAlgn="base">
              <a:buFont typeface="Arial" panose="020B0604020202020204" pitchFamily="34" charset="0"/>
              <a:buChar char="•"/>
            </a:pPr>
            <a:r>
              <a:rPr lang="en-US" sz="2000" i="0" dirty="0">
                <a:ln w="0"/>
                <a:solidFill>
                  <a:srgbClr val="598531"/>
                </a:solidFill>
                <a:effectLst>
                  <a:outerShdw blurRad="38100" dist="25400" dir="5400000" algn="ctr" rotWithShape="0">
                    <a:srgbClr val="6E747A">
                      <a:alpha val="43000"/>
                    </a:srgbClr>
                  </a:outerShdw>
                </a:effectLst>
              </a:rPr>
              <a:t>Kris Matyjaszewski (Carnegie Mellon U), Nick Tsarevsky (Southern Methodist U), Haifeng Gao (Univ of Notre Dame), Brent Sumerlin (Univ of Florida)</a:t>
            </a:r>
          </a:p>
          <a:p>
            <a:r>
              <a:rPr lang="en-US" sz="2000" b="1" dirty="0">
                <a:solidFill>
                  <a:srgbClr val="000000"/>
                </a:solidFill>
              </a:rPr>
              <a:t>		51 Attendees</a:t>
            </a:r>
          </a:p>
          <a:p>
            <a:pPr marL="285750" indent="-285750">
              <a:buFont typeface="Arial" panose="020B0604020202020204" pitchFamily="34" charset="0"/>
              <a:buChar char="•"/>
            </a:pPr>
            <a:endParaRPr lang="en-US" sz="2000" b="1" dirty="0">
              <a:solidFill>
                <a:srgbClr val="000000"/>
              </a:solidFill>
            </a:endParaRPr>
          </a:p>
          <a:p>
            <a:pPr marL="285750" indent="-285750">
              <a:buFont typeface="Arial" panose="020B0604020202020204" pitchFamily="34" charset="0"/>
              <a:buChar char="•"/>
            </a:pPr>
            <a:endParaRPr lang="en-US" sz="2000" b="1" dirty="0">
              <a:solidFill>
                <a:srgbClr val="000000"/>
              </a:solidFill>
            </a:endParaRPr>
          </a:p>
          <a:p>
            <a:pPr marL="285750" indent="-285750">
              <a:buFont typeface="Arial" panose="020B0604020202020204" pitchFamily="34" charset="0"/>
              <a:buChar char="•"/>
            </a:pPr>
            <a:r>
              <a:rPr lang="en-US" sz="2000" b="1" dirty="0">
                <a:solidFill>
                  <a:srgbClr val="000000"/>
                </a:solidFill>
              </a:rPr>
              <a:t>Silicon-Containing Polymers and Composites (1-4 Dec 2021)</a:t>
            </a:r>
          </a:p>
          <a:p>
            <a:pPr marL="742950" lvl="1" indent="-285750">
              <a:buFont typeface="Arial" panose="020B0604020202020204" pitchFamily="34" charset="0"/>
              <a:buChar char="•"/>
            </a:pPr>
            <a:r>
              <a:rPr lang="en-US" sz="2000" b="1" dirty="0">
                <a:solidFill>
                  <a:schemeClr val="accent1">
                    <a:lumMod val="75000"/>
                  </a:schemeClr>
                </a:solidFill>
              </a:rPr>
              <a:t>Joseph Furgal (Bowling Green State Univ), Claire Hartmann-Thompson (3M)</a:t>
            </a:r>
          </a:p>
          <a:p>
            <a:pPr lvl="1"/>
            <a:r>
              <a:rPr lang="en-US" sz="2000" b="1" dirty="0">
                <a:solidFill>
                  <a:schemeClr val="tx1">
                    <a:lumMod val="50000"/>
                  </a:schemeClr>
                </a:solidFill>
              </a:rPr>
              <a:t>		43 Attendees</a:t>
            </a:r>
          </a:p>
        </p:txBody>
      </p:sp>
      <p:pic>
        <p:nvPicPr>
          <p:cNvPr id="1026" name="Picture 2">
            <a:extLst>
              <a:ext uri="{FF2B5EF4-FFF2-40B4-BE49-F238E27FC236}">
                <a16:creationId xmlns:a16="http://schemas.microsoft.com/office/drawing/2014/main" id="{05D01943-7085-4262-9CAC-3C507F7D4E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6998" y="122247"/>
            <a:ext cx="3467099" cy="26003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06EEBF7-C4D9-4672-BB09-74FFA49CBD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857" b="37968"/>
          <a:stretch/>
        </p:blipFill>
        <p:spPr bwMode="auto">
          <a:xfrm>
            <a:off x="3416609" y="101234"/>
            <a:ext cx="5141913" cy="15207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46700E0-D181-4F79-883D-8CAD4FD026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1448" y="4623675"/>
            <a:ext cx="8482649" cy="20444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C38F7A2-8D7E-4538-85D8-2634F9A345E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76" t="9412" r="12864" b="9590"/>
          <a:stretch/>
        </p:blipFill>
        <p:spPr bwMode="auto">
          <a:xfrm>
            <a:off x="8566998" y="2034177"/>
            <a:ext cx="3467099" cy="25894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E0C88C-DC43-4B26-B130-127CB4122E2B}"/>
              </a:ext>
            </a:extLst>
          </p:cNvPr>
          <p:cNvSpPr txBox="1"/>
          <p:nvPr/>
        </p:nvSpPr>
        <p:spPr>
          <a:xfrm>
            <a:off x="187506" y="5265862"/>
            <a:ext cx="3260785" cy="1231106"/>
          </a:xfrm>
          <a:prstGeom prst="rect">
            <a:avLst/>
          </a:prstGeom>
          <a:noFill/>
        </p:spPr>
        <p:txBody>
          <a:bodyPr wrap="square" rtlCol="0">
            <a:spAutoFit/>
          </a:bodyPr>
          <a:lstStyle/>
          <a:p>
            <a:r>
              <a:rPr lang="en-US" sz="2000" b="1" dirty="0" err="1"/>
              <a:t>Macromex</a:t>
            </a:r>
            <a:r>
              <a:rPr lang="en-US" sz="2000" b="1" dirty="0"/>
              <a:t> (1-4 Nov 2021)</a:t>
            </a:r>
          </a:p>
          <a:p>
            <a:pPr marL="285750" indent="-285750">
              <a:buFont typeface="Arial" panose="020B0604020202020204" pitchFamily="34" charset="0"/>
              <a:buChar char="•"/>
            </a:pPr>
            <a:r>
              <a:rPr lang="en-US" dirty="0"/>
              <a:t>POLY provided general advertising and registration support </a:t>
            </a:r>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8">
            <a:extLst>
              <a:ext uri="{FF2B5EF4-FFF2-40B4-BE49-F238E27FC236}">
                <a16:creationId xmlns:a16="http://schemas.microsoft.com/office/drawing/2014/main" id="{6E5B5C1D-FA8B-4ED6-93BC-03F45FDA629A}"/>
              </a:ext>
            </a:extLst>
          </p:cNvPr>
          <p:cNvSpPr>
            <a:spLocks noChangeAspect="1"/>
          </p:cNvSpPr>
          <p:nvPr/>
        </p:nvSpPr>
        <p:spPr>
          <a:xfrm>
            <a:off x="668984" y="254923"/>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rtlCol="0" anchor="ctr"/>
          <a:lstStyle/>
          <a:p>
            <a:endParaRPr lang="en-US" noProof="0" dirty="0"/>
          </a:p>
        </p:txBody>
      </p:sp>
      <p:sp>
        <p:nvSpPr>
          <p:cNvPr id="13" name="Title 1"/>
          <p:cNvSpPr>
            <a:spLocks noGrp="1"/>
          </p:cNvSpPr>
          <p:nvPr>
            <p:ph type="title"/>
          </p:nvPr>
        </p:nvSpPr>
        <p:spPr>
          <a:xfrm>
            <a:off x="954689" y="-285107"/>
            <a:ext cx="6354976" cy="1233424"/>
          </a:xfrm>
        </p:spPr>
        <p:txBody>
          <a:bodyPr/>
          <a:lstStyle/>
          <a:p>
            <a:r>
              <a:rPr lang="en-US" b="1" dirty="0"/>
              <a:t>2022 approved</a:t>
            </a:r>
          </a:p>
        </p:txBody>
      </p:sp>
      <p:sp>
        <p:nvSpPr>
          <p:cNvPr id="9" name="TextBox 8">
            <a:extLst>
              <a:ext uri="{FF2B5EF4-FFF2-40B4-BE49-F238E27FC236}">
                <a16:creationId xmlns:a16="http://schemas.microsoft.com/office/drawing/2014/main" id="{63C7B718-9B9A-4C6F-9064-5BBB2787243E}"/>
              </a:ext>
            </a:extLst>
          </p:cNvPr>
          <p:cNvSpPr txBox="1"/>
          <p:nvPr/>
        </p:nvSpPr>
        <p:spPr>
          <a:xfrm>
            <a:off x="1705232" y="1006970"/>
            <a:ext cx="9648156" cy="6463308"/>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000000"/>
                </a:solidFill>
              </a:rPr>
              <a:t>Polymer Colloids (19 – 22 Feb 2022)</a:t>
            </a:r>
          </a:p>
          <a:p>
            <a:pPr marL="742950" lvl="1" indent="-285750">
              <a:buFont typeface="Arial" panose="020B0604020202020204" pitchFamily="34" charset="0"/>
              <a:buChar char="•"/>
            </a:pPr>
            <a:r>
              <a:rPr lang="en-US" sz="2000" b="1" dirty="0">
                <a:solidFill>
                  <a:schemeClr val="accent1">
                    <a:lumMod val="75000"/>
                  </a:schemeClr>
                </a:solidFill>
              </a:rPr>
              <a:t>Wei Gao (Dow), </a:t>
            </a:r>
            <a:r>
              <a:rPr lang="en-US" sz="2000" b="1" i="0" u="none" strike="noStrike" baseline="0" dirty="0">
                <a:solidFill>
                  <a:schemeClr val="accent1">
                    <a:lumMod val="75000"/>
                  </a:schemeClr>
                </a:solidFill>
              </a:rPr>
              <a:t> John Tsavalas (UMH)</a:t>
            </a:r>
            <a:endParaRPr lang="en-US" sz="2000" b="1" dirty="0">
              <a:solidFill>
                <a:schemeClr val="accent1">
                  <a:lumMod val="75000"/>
                </a:schemeClr>
              </a:solidFill>
            </a:endParaRPr>
          </a:p>
          <a:p>
            <a:pPr marL="285750" indent="-285750">
              <a:buFont typeface="Arial" panose="020B0604020202020204" pitchFamily="34" charset="0"/>
              <a:buChar char="•"/>
            </a:pPr>
            <a:endParaRPr lang="en-US" sz="2000" b="1" dirty="0">
              <a:solidFill>
                <a:srgbClr val="000000"/>
              </a:solidFill>
            </a:endParaRPr>
          </a:p>
          <a:p>
            <a:pPr marL="285750" indent="-285750">
              <a:buFont typeface="Arial" panose="020B0604020202020204" pitchFamily="34" charset="0"/>
              <a:buChar char="•"/>
            </a:pPr>
            <a:r>
              <a:rPr lang="en-US" sz="2000" b="1" dirty="0">
                <a:solidFill>
                  <a:srgbClr val="000000"/>
                </a:solidFill>
              </a:rPr>
              <a:t>Polymers for Fuel Cells, Energy Storage, and Conversation (15 – 18 May 2022)</a:t>
            </a:r>
          </a:p>
          <a:p>
            <a:pPr marL="742950" lvl="1" indent="-285750">
              <a:buFont typeface="Arial" panose="020B0604020202020204" pitchFamily="34" charset="0"/>
              <a:buChar char="•"/>
            </a:pPr>
            <a:r>
              <a:rPr lang="en-US" sz="2000" b="1" dirty="0">
                <a:solidFill>
                  <a:schemeClr val="accent1">
                    <a:lumMod val="75000"/>
                  </a:schemeClr>
                </a:solidFill>
              </a:rPr>
              <a:t>Brian Benicewicz (Univ. SC), Tom Zawodzinski (UTK), Mike Hickner (Penn St.)</a:t>
            </a:r>
          </a:p>
          <a:p>
            <a:pPr marL="285750" indent="-285750">
              <a:buFont typeface="Arial" panose="020B0604020202020204" pitchFamily="34" charset="0"/>
              <a:buChar char="•"/>
            </a:pPr>
            <a:endParaRPr lang="en-US" sz="2000" b="1" kern="1400" dirty="0">
              <a:solidFill>
                <a:srgbClr val="000000"/>
              </a:solidFill>
            </a:endParaRPr>
          </a:p>
          <a:p>
            <a:pPr marL="285750" indent="-285750">
              <a:buFont typeface="Arial" panose="020B0604020202020204" pitchFamily="34" charset="0"/>
              <a:buChar char="•"/>
            </a:pPr>
            <a:r>
              <a:rPr lang="en-US" sz="2000" b="1" kern="1400" dirty="0">
                <a:solidFill>
                  <a:srgbClr val="000000"/>
                </a:solidFill>
              </a:rPr>
              <a:t>Fire and Polymers (5-8 June 2022)</a:t>
            </a:r>
          </a:p>
          <a:p>
            <a:pPr marL="742950" lvl="1" indent="-285750">
              <a:buFont typeface="Arial" panose="020B0604020202020204" pitchFamily="34" charset="0"/>
              <a:buChar char="•"/>
            </a:pPr>
            <a:r>
              <a:rPr lang="en-US" sz="2000" b="1" kern="1400" dirty="0">
                <a:solidFill>
                  <a:schemeClr val="accent1">
                    <a:lumMod val="75000"/>
                  </a:schemeClr>
                </a:solidFill>
              </a:rPr>
              <a:t>Jaime Grunlan (Texas A&amp;M), Alexander Morgan (U. Dayton Res. Inst.)</a:t>
            </a:r>
          </a:p>
          <a:p>
            <a:pPr marL="742950" lvl="1" indent="-285750">
              <a:buFont typeface="Arial" panose="020B0604020202020204" pitchFamily="34" charset="0"/>
              <a:buChar char="•"/>
            </a:pPr>
            <a:endParaRPr lang="en-US" sz="2000" b="1" kern="1400" dirty="0">
              <a:solidFill>
                <a:schemeClr val="accent1">
                  <a:lumMod val="75000"/>
                </a:schemeClr>
              </a:solidFill>
            </a:endParaRPr>
          </a:p>
          <a:p>
            <a:pPr marL="285750" indent="-285750">
              <a:buFont typeface="Arial" panose="020B0604020202020204" pitchFamily="34" charset="0"/>
              <a:buChar char="•"/>
            </a:pPr>
            <a:r>
              <a:rPr lang="en-US" sz="2000" b="1" kern="1400" dirty="0">
                <a:solidFill>
                  <a:srgbClr val="000000"/>
                </a:solidFill>
              </a:rPr>
              <a:t>Advances in Polyolefins (18 – 21 Sept 2022)</a:t>
            </a:r>
          </a:p>
          <a:p>
            <a:pPr marL="742950" lvl="1" indent="-285750">
              <a:buFont typeface="Arial" panose="020B0604020202020204" pitchFamily="34" charset="0"/>
              <a:buChar char="•"/>
            </a:pPr>
            <a:r>
              <a:rPr lang="en-US" sz="2000" b="1" kern="1400" dirty="0">
                <a:solidFill>
                  <a:schemeClr val="accent1">
                    <a:lumMod val="75000"/>
                  </a:schemeClr>
                </a:solidFill>
              </a:rPr>
              <a:t>Jerzy Klosin (Dow), Rick Register (Princeton), Ken Wagener (U. FL), Pal Arjunan (Eureka-GlobalChem), Joao Soares (U. Alberta)</a:t>
            </a:r>
          </a:p>
          <a:p>
            <a:pPr lvl="1"/>
            <a:endParaRPr lang="en-US" sz="2000" b="1" kern="1400" dirty="0">
              <a:solidFill>
                <a:schemeClr val="accent1">
                  <a:lumMod val="75000"/>
                </a:schemeClr>
              </a:solidFill>
            </a:endParaRPr>
          </a:p>
          <a:p>
            <a:pPr marL="285750" indent="-285750">
              <a:buFont typeface="Arial" panose="020B0604020202020204" pitchFamily="34" charset="0"/>
              <a:buChar char="•"/>
            </a:pPr>
            <a:r>
              <a:rPr lang="en-US" sz="2000" b="1" kern="1400" dirty="0">
                <a:solidFill>
                  <a:srgbClr val="000000"/>
                </a:solidFill>
              </a:rPr>
              <a:t>Polymers and Nanotechnology (16 – 19 Oct 2022)</a:t>
            </a:r>
          </a:p>
          <a:p>
            <a:pPr marL="742950" lvl="1" indent="-285750">
              <a:buFont typeface="Arial" panose="020B0604020202020204" pitchFamily="34" charset="0"/>
              <a:buChar char="•"/>
            </a:pPr>
            <a:r>
              <a:rPr lang="en-US" sz="2000" b="1" kern="1400" dirty="0">
                <a:solidFill>
                  <a:schemeClr val="accent1">
                    <a:lumMod val="75000"/>
                  </a:schemeClr>
                </a:solidFill>
              </a:rPr>
              <a:t>Rick Laine (UM), Jaime Grunlan (Texas A&amp;M)</a:t>
            </a:r>
          </a:p>
          <a:p>
            <a:pPr lvl="1"/>
            <a:endParaRPr lang="en-US" sz="2000" b="1" kern="1400" dirty="0">
              <a:solidFill>
                <a:schemeClr val="accent1">
                  <a:lumMod val="75000"/>
                </a:schemeClr>
              </a:solidFill>
            </a:endParaRPr>
          </a:p>
          <a:p>
            <a:pPr marL="285750" indent="-285750">
              <a:buFont typeface="Arial" panose="020B0604020202020204" pitchFamily="34" charset="0"/>
              <a:buChar char="•"/>
            </a:pPr>
            <a:r>
              <a:rPr lang="en-US" sz="2000" b="1" kern="1400" dirty="0">
                <a:solidFill>
                  <a:srgbClr val="000000"/>
                </a:solidFill>
              </a:rPr>
              <a:t>Polymers in Medicine and Biology (23 – 26 Oct 2022)</a:t>
            </a:r>
          </a:p>
          <a:p>
            <a:pPr marL="742950" lvl="1" indent="-285750">
              <a:buFont typeface="Arial" panose="020B0604020202020204" pitchFamily="34" charset="0"/>
              <a:buChar char="•"/>
            </a:pPr>
            <a:r>
              <a:rPr lang="en-US" sz="2000" b="1" kern="1400" dirty="0">
                <a:solidFill>
                  <a:schemeClr val="accent1">
                    <a:lumMod val="75000"/>
                  </a:schemeClr>
                </a:solidFill>
              </a:rPr>
              <a:t>Theresa Reineke (UMN), Buddy Ratner (Univ. Washington)</a:t>
            </a:r>
          </a:p>
          <a:p>
            <a:endParaRPr lang="en-US" b="1" i="1" kern="1400" dirty="0">
              <a:solidFill>
                <a:srgbClr val="000000"/>
              </a:solidFill>
            </a:endParaRPr>
          </a:p>
          <a:p>
            <a:endParaRPr lang="en-US" b="1" i="1" kern="1400" dirty="0">
              <a:solidFill>
                <a:srgbClr val="000000"/>
              </a:solidFill>
            </a:endParaRPr>
          </a:p>
          <a:p>
            <a:endParaRPr lang="en-US" b="1" i="1" kern="1400" dirty="0">
              <a:solidFill>
                <a:srgbClr val="000000"/>
              </a:solidFill>
            </a:endParaRPr>
          </a:p>
        </p:txBody>
      </p:sp>
      <p:sp>
        <p:nvSpPr>
          <p:cNvPr id="2" name="Slide Number Placeholder 1">
            <a:extLst>
              <a:ext uri="{FF2B5EF4-FFF2-40B4-BE49-F238E27FC236}">
                <a16:creationId xmlns:a16="http://schemas.microsoft.com/office/drawing/2014/main" id="{8E441D33-72F3-4A6F-B69D-EFB686D4972E}"/>
              </a:ext>
            </a:extLst>
          </p:cNvPr>
          <p:cNvSpPr>
            <a:spLocks noGrp="1"/>
          </p:cNvSpPr>
          <p:nvPr>
            <p:ph type="sldNum" sz="quarter" idx="12"/>
          </p:nvPr>
        </p:nvSpPr>
        <p:spPr/>
        <p:txBody>
          <a:bodyPr/>
          <a:lstStyle/>
          <a:p>
            <a:fld id="{CA8D9AD5-F248-4919-864A-CFD76CC027D6}" type="slidenum">
              <a:rPr lang="en-US" smtClean="0"/>
              <a:t>6</a:t>
            </a:fld>
            <a:endParaRPr lang="en-US" dirty="0"/>
          </a:p>
        </p:txBody>
      </p:sp>
    </p:spTree>
    <p:extLst>
      <p:ext uri="{BB962C8B-B14F-4D97-AF65-F5344CB8AC3E}">
        <p14:creationId xmlns:p14="http://schemas.microsoft.com/office/powerpoint/2010/main" val="226882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8">
            <a:extLst>
              <a:ext uri="{FF2B5EF4-FFF2-40B4-BE49-F238E27FC236}">
                <a16:creationId xmlns:a16="http://schemas.microsoft.com/office/drawing/2014/main" id="{6E5B5C1D-FA8B-4ED6-93BC-03F45FDA629A}"/>
              </a:ext>
            </a:extLst>
          </p:cNvPr>
          <p:cNvSpPr>
            <a:spLocks noChangeAspect="1"/>
          </p:cNvSpPr>
          <p:nvPr/>
        </p:nvSpPr>
        <p:spPr>
          <a:xfrm>
            <a:off x="668984" y="254923"/>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rtlCol="0" anchor="ctr"/>
          <a:lstStyle/>
          <a:p>
            <a:endParaRPr lang="en-US" noProof="0" dirty="0"/>
          </a:p>
        </p:txBody>
      </p:sp>
      <p:sp>
        <p:nvSpPr>
          <p:cNvPr id="13" name="Title 1"/>
          <p:cNvSpPr>
            <a:spLocks noGrp="1"/>
          </p:cNvSpPr>
          <p:nvPr>
            <p:ph type="title"/>
          </p:nvPr>
        </p:nvSpPr>
        <p:spPr>
          <a:xfrm>
            <a:off x="954689" y="-285107"/>
            <a:ext cx="6354976" cy="1233424"/>
          </a:xfrm>
        </p:spPr>
        <p:txBody>
          <a:bodyPr/>
          <a:lstStyle/>
          <a:p>
            <a:r>
              <a:rPr lang="en-US" b="1" dirty="0"/>
              <a:t>2023 approved/rescheduled</a:t>
            </a:r>
          </a:p>
        </p:txBody>
      </p:sp>
      <p:sp>
        <p:nvSpPr>
          <p:cNvPr id="9" name="TextBox 8">
            <a:extLst>
              <a:ext uri="{FF2B5EF4-FFF2-40B4-BE49-F238E27FC236}">
                <a16:creationId xmlns:a16="http://schemas.microsoft.com/office/drawing/2014/main" id="{63C7B718-9B9A-4C6F-9064-5BBB2787243E}"/>
              </a:ext>
            </a:extLst>
          </p:cNvPr>
          <p:cNvSpPr txBox="1"/>
          <p:nvPr/>
        </p:nvSpPr>
        <p:spPr>
          <a:xfrm>
            <a:off x="1687979" y="1446292"/>
            <a:ext cx="9648156" cy="3385542"/>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000000"/>
                </a:solidFill>
              </a:rPr>
              <a:t>Fluoropolymer (17 – 22 June 2023)</a:t>
            </a:r>
          </a:p>
          <a:p>
            <a:pPr marL="742950" lvl="1" indent="-285750">
              <a:buFont typeface="Arial" panose="020B0604020202020204" pitchFamily="34" charset="0"/>
              <a:buChar char="•"/>
            </a:pPr>
            <a:r>
              <a:rPr lang="en-US" sz="2000" b="1" dirty="0">
                <a:solidFill>
                  <a:schemeClr val="accent1">
                    <a:lumMod val="75000"/>
                  </a:schemeClr>
                </a:solidFill>
              </a:rPr>
              <a:t>Scott Iacono (USAF Academy), Bruno Amaduri (CNRS), Jena McCullum (U Colorado, Colorado Springs)</a:t>
            </a:r>
          </a:p>
          <a:p>
            <a:pPr marL="285750" indent="-285750">
              <a:buFont typeface="Arial" panose="020B0604020202020204" pitchFamily="34" charset="0"/>
              <a:buChar char="•"/>
            </a:pPr>
            <a:endParaRPr lang="en-US" sz="2000" b="1" dirty="0">
              <a:solidFill>
                <a:srgbClr val="000000"/>
              </a:solidFill>
            </a:endParaRPr>
          </a:p>
          <a:p>
            <a:pPr marL="285750" indent="-285750">
              <a:buFont typeface="Arial" panose="020B0604020202020204" pitchFamily="34" charset="0"/>
              <a:buChar char="•"/>
            </a:pPr>
            <a:r>
              <a:rPr lang="en-US" sz="2000" b="1" dirty="0">
                <a:solidFill>
                  <a:srgbClr val="000000"/>
                </a:solidFill>
              </a:rPr>
              <a:t>Sustainable Polymers (15 – 18 October 2023)</a:t>
            </a:r>
          </a:p>
          <a:p>
            <a:pPr marL="742950" lvl="1" indent="-285750">
              <a:buFont typeface="Arial" panose="020B0604020202020204" pitchFamily="34" charset="0"/>
              <a:buChar char="•"/>
            </a:pPr>
            <a:r>
              <a:rPr lang="en-US" sz="2000" b="1" dirty="0">
                <a:solidFill>
                  <a:schemeClr val="accent1">
                    <a:lumMod val="75000"/>
                  </a:schemeClr>
                </a:solidFill>
              </a:rPr>
              <a:t>Marc Hillmyer (UMN), Thomas Epps (U. Delaware), Megan Robertson (U. Houston)</a:t>
            </a:r>
          </a:p>
          <a:p>
            <a:pPr marL="285750" indent="-285750">
              <a:buFont typeface="Arial" panose="020B0604020202020204" pitchFamily="34" charset="0"/>
              <a:buChar char="•"/>
            </a:pPr>
            <a:endParaRPr lang="en-US" sz="2000" b="1" kern="1400" dirty="0">
              <a:solidFill>
                <a:srgbClr val="000000"/>
              </a:solidFill>
            </a:endParaRPr>
          </a:p>
          <a:p>
            <a:endParaRPr lang="en-US" b="1" i="1" kern="1400" dirty="0">
              <a:solidFill>
                <a:srgbClr val="000000"/>
              </a:solidFill>
            </a:endParaRPr>
          </a:p>
          <a:p>
            <a:endParaRPr lang="en-US" b="1" i="1" kern="1400" dirty="0">
              <a:solidFill>
                <a:srgbClr val="000000"/>
              </a:solidFill>
            </a:endParaRPr>
          </a:p>
          <a:p>
            <a:endParaRPr lang="en-US" b="1" i="1" kern="1400" dirty="0">
              <a:solidFill>
                <a:srgbClr val="000000"/>
              </a:solidFill>
            </a:endParaRPr>
          </a:p>
        </p:txBody>
      </p:sp>
      <p:sp>
        <p:nvSpPr>
          <p:cNvPr id="2" name="Slide Number Placeholder 1">
            <a:extLst>
              <a:ext uri="{FF2B5EF4-FFF2-40B4-BE49-F238E27FC236}">
                <a16:creationId xmlns:a16="http://schemas.microsoft.com/office/drawing/2014/main" id="{8E441D33-72F3-4A6F-B69D-EFB686D4972E}"/>
              </a:ext>
            </a:extLst>
          </p:cNvPr>
          <p:cNvSpPr>
            <a:spLocks noGrp="1"/>
          </p:cNvSpPr>
          <p:nvPr>
            <p:ph type="sldNum" sz="quarter" idx="12"/>
          </p:nvPr>
        </p:nvSpPr>
        <p:spPr/>
        <p:txBody>
          <a:bodyPr/>
          <a:lstStyle/>
          <a:p>
            <a:fld id="{CA8D9AD5-F248-4919-864A-CFD76CC027D6}" type="slidenum">
              <a:rPr lang="en-US" smtClean="0"/>
              <a:t>7</a:t>
            </a:fld>
            <a:endParaRPr lang="en-US" dirty="0"/>
          </a:p>
        </p:txBody>
      </p:sp>
    </p:spTree>
    <p:extLst>
      <p:ext uri="{BB962C8B-B14F-4D97-AF65-F5344CB8AC3E}">
        <p14:creationId xmlns:p14="http://schemas.microsoft.com/office/powerpoint/2010/main" val="187778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8AF1C4-09EE-475B-9664-46D5730E5570}"/>
              </a:ext>
            </a:extLst>
          </p:cNvPr>
          <p:cNvSpPr>
            <a:spLocks noGrp="1"/>
          </p:cNvSpPr>
          <p:nvPr>
            <p:ph type="sldNum" sz="quarter" idx="12"/>
          </p:nvPr>
        </p:nvSpPr>
        <p:spPr/>
        <p:txBody>
          <a:bodyPr/>
          <a:lstStyle/>
          <a:p>
            <a:fld id="{CA8D9AD5-F248-4919-864A-CFD76CC027D6}" type="slidenum">
              <a:rPr lang="en-US" smtClean="0"/>
              <a:t>8</a:t>
            </a:fld>
            <a:endParaRPr lang="en-US" dirty="0"/>
          </a:p>
        </p:txBody>
      </p:sp>
      <p:sp>
        <p:nvSpPr>
          <p:cNvPr id="7" name="Freeform: Shape 18">
            <a:extLst>
              <a:ext uri="{FF2B5EF4-FFF2-40B4-BE49-F238E27FC236}">
                <a16:creationId xmlns:a16="http://schemas.microsoft.com/office/drawing/2014/main" id="{39E16C42-7A09-4C18-8DB4-31E9D62ACDCC}"/>
              </a:ext>
            </a:extLst>
          </p:cNvPr>
          <p:cNvSpPr>
            <a:spLocks noChangeAspect="1"/>
          </p:cNvSpPr>
          <p:nvPr/>
        </p:nvSpPr>
        <p:spPr>
          <a:xfrm>
            <a:off x="668984" y="254923"/>
            <a:ext cx="702664" cy="69339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rtlCol="0" anchor="ctr"/>
          <a:lstStyle/>
          <a:p>
            <a:endParaRPr lang="en-US" noProof="0" dirty="0"/>
          </a:p>
        </p:txBody>
      </p:sp>
      <p:sp>
        <p:nvSpPr>
          <p:cNvPr id="8" name="Title 1">
            <a:extLst>
              <a:ext uri="{FF2B5EF4-FFF2-40B4-BE49-F238E27FC236}">
                <a16:creationId xmlns:a16="http://schemas.microsoft.com/office/drawing/2014/main" id="{320FF9E9-00C4-4A84-ACB2-A2E2E756B27A}"/>
              </a:ext>
            </a:extLst>
          </p:cNvPr>
          <p:cNvSpPr txBox="1">
            <a:spLocks/>
          </p:cNvSpPr>
          <p:nvPr/>
        </p:nvSpPr>
        <p:spPr>
          <a:xfrm>
            <a:off x="954689" y="-285107"/>
            <a:ext cx="10839604" cy="123342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en-US" b="1" dirty="0"/>
              <a:t>2023-24 Workshop proposals for this meeting</a:t>
            </a:r>
          </a:p>
        </p:txBody>
      </p:sp>
      <p:graphicFrame>
        <p:nvGraphicFramePr>
          <p:cNvPr id="9" name="Table 8">
            <a:extLst>
              <a:ext uri="{FF2B5EF4-FFF2-40B4-BE49-F238E27FC236}">
                <a16:creationId xmlns:a16="http://schemas.microsoft.com/office/drawing/2014/main" id="{DEE052DF-3F95-40A6-8B9E-22600433CE85}"/>
              </a:ext>
            </a:extLst>
          </p:cNvPr>
          <p:cNvGraphicFramePr>
            <a:graphicFrameLocks noGrp="1"/>
          </p:cNvGraphicFramePr>
          <p:nvPr>
            <p:extLst>
              <p:ext uri="{D42A27DB-BD31-4B8C-83A1-F6EECF244321}">
                <p14:modId xmlns:p14="http://schemas.microsoft.com/office/powerpoint/2010/main" val="2694406869"/>
              </p:ext>
            </p:extLst>
          </p:nvPr>
        </p:nvGraphicFramePr>
        <p:xfrm>
          <a:off x="460460" y="1575405"/>
          <a:ext cx="11134164" cy="3707190"/>
        </p:xfrm>
        <a:graphic>
          <a:graphicData uri="http://schemas.openxmlformats.org/drawingml/2006/table">
            <a:tbl>
              <a:tblPr/>
              <a:tblGrid>
                <a:gridCol w="4909399">
                  <a:extLst>
                    <a:ext uri="{9D8B030D-6E8A-4147-A177-3AD203B41FA5}">
                      <a16:colId xmlns:a16="http://schemas.microsoft.com/office/drawing/2014/main" val="2649726799"/>
                    </a:ext>
                  </a:extLst>
                </a:gridCol>
                <a:gridCol w="6224765">
                  <a:extLst>
                    <a:ext uri="{9D8B030D-6E8A-4147-A177-3AD203B41FA5}">
                      <a16:colId xmlns:a16="http://schemas.microsoft.com/office/drawing/2014/main" val="4161737166"/>
                    </a:ext>
                  </a:extLst>
                </a:gridCol>
              </a:tblGrid>
              <a:tr h="202266">
                <a:tc>
                  <a:txBody>
                    <a:bodyPr/>
                    <a:lstStyle/>
                    <a:p>
                      <a:pPr algn="ctr" rtl="0" fontAlgn="b"/>
                      <a:r>
                        <a:rPr lang="en-US" sz="1800" b="1" i="1" u="none" dirty="0">
                          <a:solidFill>
                            <a:srgbClr val="598531"/>
                          </a:solidFill>
                          <a:effectLst/>
                        </a:rPr>
                        <a:t>Workshop Topics</a:t>
                      </a:r>
                    </a:p>
                  </a:txBody>
                  <a:tcPr marL="2782" marR="2782" marT="1855" marB="1855" anchor="ctr">
                    <a:lnL w="4233" cap="flat" cmpd="sng" algn="ctr">
                      <a:solidFill>
                        <a:srgbClr val="CCCCCC"/>
                      </a:solidFill>
                      <a:prstDash val="solid"/>
                      <a:round/>
                      <a:headEnd type="none" w="med" len="med"/>
                      <a:tailEnd type="none" w="med" len="med"/>
                    </a:lnL>
                    <a:lnR w="4233" cap="flat" cmpd="sng" algn="ctr">
                      <a:solidFill>
                        <a:srgbClr val="CCCCCC"/>
                      </a:solidFill>
                      <a:prstDash val="solid"/>
                      <a:round/>
                      <a:headEnd type="none" w="med" len="med"/>
                      <a:tailEnd type="none" w="med" len="med"/>
                    </a:lnR>
                    <a:lnT w="4233"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1" u="none" dirty="0">
                          <a:solidFill>
                            <a:srgbClr val="598531"/>
                          </a:solidFill>
                          <a:effectLst/>
                        </a:rPr>
                        <a:t>Potential Organizers</a:t>
                      </a:r>
                    </a:p>
                  </a:txBody>
                  <a:tcPr marL="2782" marR="2782" marT="1855" marB="1855" anchor="ctr">
                    <a:lnL w="4233" cap="flat" cmpd="sng" algn="ctr">
                      <a:solidFill>
                        <a:srgbClr val="CCCCCC"/>
                      </a:solidFill>
                      <a:prstDash val="solid"/>
                      <a:round/>
                      <a:headEnd type="none" w="med" len="med"/>
                      <a:tailEnd type="none" w="med" len="med"/>
                    </a:lnL>
                    <a:lnR w="4233" cap="flat" cmpd="sng" algn="ctr">
                      <a:solidFill>
                        <a:srgbClr val="CCCCCC"/>
                      </a:solidFill>
                      <a:prstDash val="solid"/>
                      <a:round/>
                      <a:headEnd type="none" w="med" len="med"/>
                      <a:tailEnd type="none" w="med" len="med"/>
                    </a:lnR>
                    <a:lnT w="4233"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631883"/>
                  </a:ext>
                </a:extLst>
              </a:tr>
              <a:tr h="4005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dirty="0">
                          <a:effectLst/>
                        </a:rPr>
                        <a:t>2023 Polymers in Data Science</a:t>
                      </a:r>
                    </a:p>
                  </a:txBody>
                  <a:tcPr marL="2782" marR="2782" marT="1855" marB="1855" anchor="ctr">
                    <a:lnL w="4233" cap="flat" cmpd="sng" algn="ctr">
                      <a:solidFill>
                        <a:srgbClr val="CCCCCC"/>
                      </a:solidFill>
                      <a:prstDash val="solid"/>
                      <a:round/>
                      <a:headEnd type="none" w="med" len="med"/>
                      <a:tailEnd type="none" w="med" len="med"/>
                    </a:lnL>
                    <a:lnR w="4233"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de-DE" sz="1800" b="0" dirty="0">
                          <a:effectLst/>
                        </a:rPr>
                        <a:t>Kate Beers (NIST), Brad Olsen (MIT), </a:t>
                      </a:r>
                      <a:r>
                        <a:rPr lang="en-US" sz="1800" b="0" dirty="0">
                          <a:effectLst/>
                        </a:rPr>
                        <a:t>Debra Audus (NIST)</a:t>
                      </a:r>
                      <a:endParaRPr lang="de-DE" sz="1800" b="0" dirty="0">
                        <a:effectLst/>
                      </a:endParaRPr>
                    </a:p>
                  </a:txBody>
                  <a:tcPr marL="2782" marR="2782" marT="1855" marB="1855" anchor="ctr">
                    <a:lnL w="4233" cap="flat" cmpd="sng" algn="ctr">
                      <a:solidFill>
                        <a:srgbClr val="CCCCCC"/>
                      </a:solidFill>
                      <a:prstDash val="solid"/>
                      <a:round/>
                      <a:headEnd type="none" w="med" len="med"/>
                      <a:tailEnd type="none" w="med" len="med"/>
                    </a:lnL>
                    <a:lnR w="4233"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961539"/>
                  </a:ext>
                </a:extLst>
              </a:tr>
              <a:tr h="202266">
                <a:tc>
                  <a:txBody>
                    <a:bodyPr/>
                    <a:lstStyle/>
                    <a:p>
                      <a:pPr algn="l" rtl="0" fontAlgn="b"/>
                      <a:r>
                        <a:rPr lang="en-US" sz="1800" b="1" dirty="0">
                          <a:effectLst/>
                        </a:rPr>
                        <a:t>2023 Controlled Radical Polymerization</a:t>
                      </a:r>
                    </a:p>
                  </a:txBody>
                  <a:tcPr marL="2782" marR="2782" marT="1855" marB="1855" anchor="ctr">
                    <a:lnL w="4233" cap="flat" cmpd="sng" algn="ctr">
                      <a:solidFill>
                        <a:srgbClr val="CCCCCC"/>
                      </a:solidFill>
                      <a:prstDash val="solid"/>
                      <a:round/>
                      <a:headEnd type="none" w="med" len="med"/>
                      <a:tailEnd type="none" w="med" len="med"/>
                    </a:lnL>
                    <a:lnR w="4233"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r>
                        <a:rPr lang="en-US" sz="1800" b="0" i="0" dirty="0">
                          <a:effectLst/>
                        </a:rPr>
                        <a:t>Kris Matyjaszewski (Carnegie Mellon University), ​</a:t>
                      </a:r>
                    </a:p>
                    <a:p>
                      <a:pPr algn="l" fontAlgn="base"/>
                      <a:r>
                        <a:rPr lang="en-US" sz="1800" b="0" i="0" dirty="0">
                          <a:effectLst/>
                        </a:rPr>
                        <a:t>Nick Tsarevsky (Southern Methodist University), ​</a:t>
                      </a:r>
                    </a:p>
                    <a:p>
                      <a:pPr algn="l" fontAlgn="base"/>
                      <a:r>
                        <a:rPr lang="en-US" sz="1800" b="0" i="0" dirty="0">
                          <a:effectLst/>
                        </a:rPr>
                        <a:t>Haifeng Gao (University of Notre Dame), </a:t>
                      </a:r>
                    </a:p>
                    <a:p>
                      <a:pPr algn="l" fontAlgn="base"/>
                      <a:r>
                        <a:rPr lang="en-US" sz="1800" b="0" i="0" dirty="0">
                          <a:effectLst/>
                        </a:rPr>
                        <a:t>Brent Sumerlin (University of Florida)</a:t>
                      </a:r>
                    </a:p>
                  </a:txBody>
                  <a:tcPr marL="2782" marR="2782" marT="1855" marB="1855" anchor="ctr">
                    <a:lnL w="4233" cap="flat" cmpd="sng" algn="ctr">
                      <a:solidFill>
                        <a:srgbClr val="CCCCCC"/>
                      </a:solidFill>
                      <a:prstDash val="solid"/>
                      <a:round/>
                      <a:headEnd type="none" w="med" len="med"/>
                      <a:tailEnd type="none" w="med" len="med"/>
                    </a:lnL>
                    <a:lnR w="4233"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464840"/>
                  </a:ext>
                </a:extLst>
              </a:tr>
              <a:tr h="202266">
                <a:tc>
                  <a:txBody>
                    <a:bodyPr/>
                    <a:lstStyle/>
                    <a:p>
                      <a:pPr algn="l" rtl="0" fontAlgn="b"/>
                      <a:r>
                        <a:rPr lang="en-US" sz="1800" b="1" dirty="0">
                          <a:effectLst/>
                        </a:rPr>
                        <a:t>2024 Advancing Protection Through Materials Design</a:t>
                      </a:r>
                    </a:p>
                  </a:txBody>
                  <a:tcPr marL="2782" marR="2782" marT="1855" marB="1855" anchor="ctr">
                    <a:lnL w="4233" cap="flat" cmpd="sng" algn="ctr">
                      <a:solidFill>
                        <a:srgbClr val="CCCCCC"/>
                      </a:solidFill>
                      <a:prstDash val="solid"/>
                      <a:round/>
                      <a:headEnd type="none" w="med" len="med"/>
                      <a:tailEnd type="none" w="med" len="med"/>
                    </a:lnL>
                    <a:lnR w="4233"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800" b="0" dirty="0">
                          <a:effectLst/>
                        </a:rPr>
                        <a:t>Aaron Forster (NIST), Joseph M. Dennis  (Army Research Laboratory), Amanda L. Forster (NIST) </a:t>
                      </a:r>
                    </a:p>
                    <a:p>
                      <a:pPr algn="l" rtl="0" fontAlgn="b"/>
                      <a:r>
                        <a:rPr lang="en-US" sz="1800" b="0" dirty="0">
                          <a:effectLst/>
                        </a:rPr>
                        <a:t>Plan to recruit for organization: Vicky Nguyen (Johns Hopkins University), Leslie Lamberson (Colorado School of Mines)</a:t>
                      </a:r>
                    </a:p>
                  </a:txBody>
                  <a:tcPr marL="2782" marR="2782" marT="1855" marB="1855" anchor="ctr">
                    <a:lnL w="4233" cap="flat" cmpd="sng" algn="ctr">
                      <a:solidFill>
                        <a:srgbClr val="CCCCCC"/>
                      </a:solidFill>
                      <a:prstDash val="solid"/>
                      <a:round/>
                      <a:headEnd type="none" w="med" len="med"/>
                      <a:tailEnd type="none" w="med" len="med"/>
                    </a:lnL>
                    <a:lnR w="4233"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4315155"/>
                  </a:ext>
                </a:extLst>
              </a:tr>
              <a:tr h="202266">
                <a:tc>
                  <a:txBody>
                    <a:bodyPr/>
                    <a:lstStyle/>
                    <a:p>
                      <a:pPr algn="l" rtl="0" fontAlgn="b"/>
                      <a:r>
                        <a:rPr lang="en-US" sz="1800" b="1" i="0" u="none" strike="noStrike" kern="1200" baseline="0" dirty="0">
                          <a:solidFill>
                            <a:schemeClr val="tx1"/>
                          </a:solidFill>
                          <a:latin typeface="+mn-lt"/>
                          <a:ea typeface="+mn-ea"/>
                          <a:cs typeface="+mn-cs"/>
                        </a:rPr>
                        <a:t>2024 Polymer Upcycling and Circularity </a:t>
                      </a:r>
                      <a:endParaRPr lang="en-US" sz="1800" b="1" dirty="0">
                        <a:effectLst/>
                      </a:endParaRPr>
                    </a:p>
                  </a:txBody>
                  <a:tcPr marL="2782" marR="2782" marT="1855" marB="1855" anchor="ctr">
                    <a:lnL w="4233" cap="flat" cmpd="sng" algn="ctr">
                      <a:solidFill>
                        <a:srgbClr val="CCCCCC"/>
                      </a:solidFill>
                      <a:prstDash val="solid"/>
                      <a:round/>
                      <a:headEnd type="none" w="med" len="med"/>
                      <a:tailEnd type="none" w="med" len="med"/>
                    </a:lnL>
                    <a:lnR w="4233"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800" b="0" dirty="0">
                          <a:effectLst/>
                        </a:rPr>
                        <a:t>Brett Helms (LBL)</a:t>
                      </a:r>
                    </a:p>
                    <a:p>
                      <a:pPr algn="l" rtl="0" fontAlgn="b"/>
                      <a:r>
                        <a:rPr lang="en-US" sz="1800" b="0" dirty="0">
                          <a:effectLst/>
                        </a:rPr>
                        <a:t>Plan to recruit for organization: </a:t>
                      </a:r>
                      <a:r>
                        <a:rPr lang="en-US" sz="1800" b="0" i="0" u="none" strike="noStrike" kern="1200" baseline="0" dirty="0">
                          <a:solidFill>
                            <a:schemeClr val="tx1"/>
                          </a:solidFill>
                          <a:latin typeface="+mn-lt"/>
                          <a:ea typeface="+mn-ea"/>
                          <a:cs typeface="+mn-cs"/>
                        </a:rPr>
                        <a:t>LaShanda Korley, (University of Delaware), Kat Knauer (NREL)</a:t>
                      </a:r>
                      <a:endParaRPr lang="en-US" sz="1800" b="0" dirty="0">
                        <a:effectLst/>
                      </a:endParaRPr>
                    </a:p>
                  </a:txBody>
                  <a:tcPr marL="2782" marR="2782" marT="1855" marB="1855" anchor="ctr">
                    <a:lnL w="4233" cap="flat" cmpd="sng" algn="ctr">
                      <a:solidFill>
                        <a:srgbClr val="CCCCCC"/>
                      </a:solidFill>
                      <a:prstDash val="solid"/>
                      <a:round/>
                      <a:headEnd type="none" w="med" len="med"/>
                      <a:tailEnd type="none" w="med" len="med"/>
                    </a:lnL>
                    <a:lnR w="4233"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909274"/>
                  </a:ext>
                </a:extLst>
              </a:tr>
            </a:tbl>
          </a:graphicData>
        </a:graphic>
      </p:graphicFrame>
      <p:sp>
        <p:nvSpPr>
          <p:cNvPr id="10" name="Rectangle 9">
            <a:extLst>
              <a:ext uri="{FF2B5EF4-FFF2-40B4-BE49-F238E27FC236}">
                <a16:creationId xmlns:a16="http://schemas.microsoft.com/office/drawing/2014/main" id="{9DDA4AD5-60B6-4B70-B0CF-07E5409C7064}"/>
              </a:ext>
            </a:extLst>
          </p:cNvPr>
          <p:cNvSpPr/>
          <p:nvPr/>
        </p:nvSpPr>
        <p:spPr>
          <a:xfrm>
            <a:off x="5665692" y="5660919"/>
            <a:ext cx="6128601" cy="707886"/>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For approval at this meeting</a:t>
            </a:r>
          </a:p>
        </p:txBody>
      </p:sp>
    </p:spTree>
    <p:extLst>
      <p:ext uri="{BB962C8B-B14F-4D97-AF65-F5344CB8AC3E}">
        <p14:creationId xmlns:p14="http://schemas.microsoft.com/office/powerpoint/2010/main" val="40842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FDB6EC-02AA-4498-A48C-FB45FC33FDF7}"/>
              </a:ext>
            </a:extLst>
          </p:cNvPr>
          <p:cNvSpPr>
            <a:spLocks noGrp="1"/>
          </p:cNvSpPr>
          <p:nvPr>
            <p:ph type="title"/>
          </p:nvPr>
        </p:nvSpPr>
        <p:spPr>
          <a:xfrm>
            <a:off x="7918324" y="2151937"/>
            <a:ext cx="3758613" cy="1993392"/>
          </a:xfrm>
        </p:spPr>
        <p:txBody>
          <a:bodyPr/>
          <a:lstStyle/>
          <a:p>
            <a:r>
              <a:rPr lang="en-US" dirty="0"/>
              <a:t>Virtual workshops (POLY Webshops)</a:t>
            </a:r>
          </a:p>
        </p:txBody>
      </p:sp>
      <p:sp>
        <p:nvSpPr>
          <p:cNvPr id="3" name="Slide Number Placeholder 2">
            <a:extLst>
              <a:ext uri="{FF2B5EF4-FFF2-40B4-BE49-F238E27FC236}">
                <a16:creationId xmlns:a16="http://schemas.microsoft.com/office/drawing/2014/main" id="{A97A06D0-B775-4202-937E-103A22DD0550}"/>
              </a:ext>
            </a:extLst>
          </p:cNvPr>
          <p:cNvSpPr>
            <a:spLocks noGrp="1"/>
          </p:cNvSpPr>
          <p:nvPr>
            <p:ph type="sldNum" sz="quarter" idx="12"/>
          </p:nvPr>
        </p:nvSpPr>
        <p:spPr/>
        <p:txBody>
          <a:bodyPr/>
          <a:lstStyle/>
          <a:p>
            <a:fld id="{CA8D9AD5-F248-4919-864A-CFD76CC027D6}" type="slidenum">
              <a:rPr lang="en-US" smtClean="0"/>
              <a:t>9</a:t>
            </a:fld>
            <a:endParaRPr lang="en-US" dirty="0"/>
          </a:p>
        </p:txBody>
      </p:sp>
      <p:pic>
        <p:nvPicPr>
          <p:cNvPr id="7" name="Picture Placeholder 6" descr="A picture containing text, electronics, person, computer&#10;&#10;Description automatically generated">
            <a:extLst>
              <a:ext uri="{FF2B5EF4-FFF2-40B4-BE49-F238E27FC236}">
                <a16:creationId xmlns:a16="http://schemas.microsoft.com/office/drawing/2014/main" id="{71815BDF-CA17-4E4B-B1D3-AD8D770B5004}"/>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451" r="14451"/>
          <a:stretch>
            <a:fillRect/>
          </a:stretch>
        </p:blipFill>
        <p:spPr/>
      </p:pic>
    </p:spTree>
    <p:extLst>
      <p:ext uri="{BB962C8B-B14F-4D97-AF65-F5344CB8AC3E}">
        <p14:creationId xmlns:p14="http://schemas.microsoft.com/office/powerpoint/2010/main" val="1655426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4570</TotalTime>
  <Words>3139</Words>
  <Application>Microsoft Office PowerPoint</Application>
  <PresentationFormat>Widescreen</PresentationFormat>
  <Paragraphs>679</Paragraphs>
  <Slides>23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Corbel</vt:lpstr>
      <vt:lpstr>Euphemia</vt:lpstr>
      <vt:lpstr>Times New Roman</vt:lpstr>
      <vt:lpstr>Trebuchet MS</vt:lpstr>
      <vt:lpstr>Wingdings 3</vt:lpstr>
      <vt:lpstr>Banded Design Blue 16x9</vt:lpstr>
      <vt:lpstr>POLY Workshops</vt:lpstr>
      <vt:lpstr>2021 Budget</vt:lpstr>
      <vt:lpstr>2022 Budget</vt:lpstr>
      <vt:lpstr>In-Person workshops</vt:lpstr>
      <vt:lpstr>PowerPoint Presentation</vt:lpstr>
      <vt:lpstr>2022 approved</vt:lpstr>
      <vt:lpstr>2023 approved/rescheduled</vt:lpstr>
      <vt:lpstr>PowerPoint Presentation</vt:lpstr>
      <vt:lpstr>Virtual workshops (POLY Webshops)</vt:lpstr>
      <vt:lpstr>PowerPoint Presentation</vt:lpstr>
      <vt:lpstr>PowerPoint Presentation</vt:lpstr>
      <vt:lpstr>National Graduate Research Polymer Conference</vt:lpstr>
      <vt:lpstr>PowerPoint Presentation</vt:lpstr>
      <vt:lpstr>FYI: New proposal forms created by committee in 2021</vt:lpstr>
      <vt:lpstr>Thank you</vt:lpstr>
      <vt:lpstr>Notes and previous docs:</vt:lpstr>
      <vt:lpstr>PowerPoint Presentation</vt:lpstr>
      <vt:lpstr>PowerPoint Presentation</vt:lpstr>
      <vt:lpstr>Notes from Fall 2021 - Workshop Committee Meeting</vt:lpstr>
      <vt:lpstr>2020 Budget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 Workshops</dc:title>
  <dc:creator>Owner</dc:creator>
  <cp:lastModifiedBy>Lesia</cp:lastModifiedBy>
  <cp:revision>53</cp:revision>
  <cp:lastPrinted>2021-08-06T17:23:50Z</cp:lastPrinted>
  <dcterms:created xsi:type="dcterms:W3CDTF">2020-08-10T23:54:55Z</dcterms:created>
  <dcterms:modified xsi:type="dcterms:W3CDTF">2022-01-07T15:47:50Z</dcterms:modified>
</cp:coreProperties>
</file>