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406" r:id="rId3"/>
    <p:sldId id="419" r:id="rId4"/>
    <p:sldId id="420" r:id="rId5"/>
    <p:sldId id="421" r:id="rId6"/>
    <p:sldId id="422" r:id="rId7"/>
    <p:sldId id="423" r:id="rId8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18" clrIdx="0"/>
  <p:cmAuthor id="2" name="Marc A Hillmy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FFB"/>
    <a:srgbClr val="7D8DEB"/>
    <a:srgbClr val="FF0000"/>
    <a:srgbClr val="714349"/>
    <a:srgbClr val="798A98"/>
    <a:srgbClr val="A180C5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7" autoAdjust="0"/>
    <p:restoredTop sz="90884" autoAdjust="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>
        <p:guide pos="384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D6A5-772A-42D2-A7E8-71176D7C3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889-75E1-4510-8872-82CE082E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5CADE-CFE7-0240-BDF7-76689770AD26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1/27/25</a:t>
            </a:fld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B650-411F-487A-9232-BF636897C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C50B-2107-4D8F-B343-203050AD53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7D27DD-F120-354B-8497-D8AA2DEEC556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55970C-BBEF-4C40-9C3C-7F61D724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DE9F2-F169-400F-9C73-63147A5C8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DA8A8-258A-3644-AC38-636E2D7BE49B}" type="datetimeFigureOut">
              <a:rPr lang="en-US" smtClean="0"/>
              <a:pPr>
                <a:defRPr/>
              </a:pPr>
              <a:t>1/27/25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10D6B-B61B-44CD-B4D8-98513007E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81216-1FBE-4D8B-9715-EC281388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16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1933-56F8-4249-B685-8A3A1FCBF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D934-F400-4A97-9EA6-6E165A65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fld id="{79910AD9-0C8C-F849-860B-FAE86A1D82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00D525-857D-BCCB-C89D-F51589B9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CC0B7C6-D1FB-17F3-38A6-643A3BB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10C19B4-21F9-D60D-371D-C3B9C6B9C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8CF861E-E927-4049-8CF9-7141B3AD738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C7D9B22-08DD-5A3F-6667-7534B24F3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09FCA3C-C947-BB59-6351-DD8EAE916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8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F8F1137-8F2E-8C7F-4202-900C91851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A6FF1576-CEDA-F240-8D72-FA6983049AD1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87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3750D2E-5DA6-C412-0D59-EAD48EA4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1555750" y="-41275"/>
            <a:ext cx="84375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0C2AA-7D5A-7403-7D84-8290F01B3103}"/>
              </a:ext>
            </a:extLst>
          </p:cNvPr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4BE62-FEE5-4DFF-B667-EE4D18FE1F5E}"/>
              </a:ext>
            </a:extLst>
          </p:cNvPr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1850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EA219-E1F7-2420-60D9-CDF5EE0D5567}"/>
              </a:ext>
            </a:extLst>
          </p:cNvPr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23A5E-574B-6931-F296-F63D7938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88F0DE4-7AF8-FC7A-CFF8-66622B3C2E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14EB7C-7999-9388-66C7-26F5D45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0C3B1-EAC2-394A-BF35-1ED1E387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0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8459-6688-D5EC-7F70-297134FFE04F}"/>
              </a:ext>
            </a:extLst>
          </p:cNvPr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82180-0515-F7BF-196E-1FEC24DB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99645EF-9B37-4A2F-AF7A-2DF6C1581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0DA118-A065-D94A-BBC5-A4BFC38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EDE0-9DD5-3E4E-A8CC-AA95C6FE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71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12D5-2018-DB90-64AE-918C6E3B4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99E3-D236-E53D-408D-21269AD72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08CE-C206-A306-1527-FF55B29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955-AC93-EC46-90AE-E8C32DD3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3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286F-2AF1-DEF9-61A4-9897C81F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A23F-3564-1B5A-91F2-3E945667B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5E2A-C3C0-A992-B4E5-155FAAA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0DB-0DC5-D34E-951C-F6BCADCD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95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D983-5BFD-6698-FBCD-D5117D790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C363-DA18-93A0-BAB6-ED2E3ED69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ABB8-1D6B-7752-0EC9-CA171CA9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B75F-BD2B-F747-BF87-864B65691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3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755B924-DE77-B82B-D1A2-A71C927517D9}"/>
              </a:ext>
            </a:extLst>
          </p:cNvPr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B61471-C592-6372-1EDD-CBBCBC9F684F}"/>
              </a:ext>
            </a:extLst>
          </p:cNvPr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BC3F1B-446D-CE8B-637D-C6347D3D1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D7CD44-C7B2-285B-22EC-BCBFDFDE9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E60DD3-846E-E18C-3F3D-30071679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93E-BCCA-A74B-B35D-9B8BC85AF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 rotWithShape="1">
          <a:gsLst>
            <a:gs pos="0">
              <a:srgbClr val="4F5571"/>
            </a:gs>
            <a:gs pos="50000">
              <a:srgbClr val="313A5B"/>
            </a:gs>
            <a:gs pos="100000">
              <a:srgbClr val="19234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66F-CB69-E9C4-88F3-717FA5907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8B59-2486-C112-A0F3-7EE5550A5E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33B9-EA2F-7F3A-C211-67323911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28C06-AB23-3647-B28F-245F731F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3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4470-F244-52E7-72D3-1195277B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4CDD5-4CDC-DACD-4480-085CC4E71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A60-ACA0-8E7E-22D8-B822659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C21-2B42-7C44-B547-FEB46C50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90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7856E-5338-3C6B-3489-B3B380C98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6727C0-7885-D019-6D36-F0C6C5BF49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BC29A-4337-362F-7F59-18DBA96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F09B-B819-1F47-86DC-F023EDA2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50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EF10-1F97-7C23-6628-89DEB8D9B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09F-89CB-2E7D-74BC-161428710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0122-3D86-E362-28AE-D6789CD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C6FB-BE3A-4F44-80AA-472ED19E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3B076-CFE1-5AEE-3236-AE87D78BE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365C5-C076-B79B-78C6-1C9B11F209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0B9-4407-DA66-C2FC-DE52EFA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5B119-A787-474A-BA01-0F5ADCDD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79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A5CC-0C48-3BD4-88DA-649114AE6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ADCCA7-0F0E-2B86-1DA6-63C1E6624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55A5-E41E-BDD8-7B40-C082271D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45B9-6350-6443-BCF5-1BD83E1B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688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59FE6-39DD-9EB4-EF56-FA4FB12F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176959-3B1B-48AD-405E-C4D4BDC7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53688F-1CEA-4C44-94BF-1B51076D1C36}"/>
              </a:ext>
            </a:extLst>
          </p:cNvPr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C7B1-520C-41F3-B941-EDE6C69C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cap="all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C98261-EFFA-4D16-A942-A50A1C1D8D40}"/>
              </a:ext>
            </a:extLst>
          </p:cNvPr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6F80BF-246D-4AE5-888C-FE2C4E1D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AD7088B-E2D2-43C0-8184-445804AB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455AE34-C9D4-5A48-AC09-7F9E4384D0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b="0" i="0" kern="1200">
          <a:solidFill>
            <a:srgbClr val="1D243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0CE96F-4E7C-FA2C-2A55-2FA76993A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521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POLY Workshops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127AAC-D412-4515-9EDF-0FCB2A75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750"/>
            <a:ext cx="11857038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Beth Elacqua: Workshop 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Committee:  Gobet Advincula, Mike Hickner, Helen Tran, Jena McCollum, Rakesh Nambiar, and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6134CC-AD2E-4B38-8579-189B5A194E17}"/>
              </a:ext>
            </a:extLst>
          </p:cNvPr>
          <p:cNvGrpSpPr/>
          <p:nvPr/>
        </p:nvGrpSpPr>
        <p:grpSpPr>
          <a:xfrm>
            <a:off x="465970" y="686348"/>
            <a:ext cx="5721934" cy="2418058"/>
            <a:chOff x="0" y="3947338"/>
            <a:chExt cx="6877094" cy="2529762"/>
          </a:xfrm>
        </p:grpSpPr>
        <p:pic>
          <p:nvPicPr>
            <p:cNvPr id="5" name="Picture 2" descr="Header.2.jpg">
              <a:extLst>
                <a:ext uri="{FF2B5EF4-FFF2-40B4-BE49-F238E27FC236}">
                  <a16:creationId xmlns:a16="http://schemas.microsoft.com/office/drawing/2014/main" id="{51D40C78-1905-41D3-9667-FAB1D88C0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13"/>
            <a:stretch/>
          </p:blipFill>
          <p:spPr bwMode="auto">
            <a:xfrm>
              <a:off x="19094" y="3947338"/>
              <a:ext cx="6858000" cy="155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43F7E6-120E-4963-B66A-40F00F4E9598}"/>
                </a:ext>
              </a:extLst>
            </p:cNvPr>
            <p:cNvSpPr txBox="1"/>
            <p:nvPr/>
          </p:nvSpPr>
          <p:spPr>
            <a:xfrm>
              <a:off x="0" y="5358636"/>
              <a:ext cx="6858000" cy="1118464"/>
            </a:xfrm>
            <a:prstGeom prst="rect">
              <a:avLst/>
            </a:prstGeom>
            <a:solidFill>
              <a:srgbClr val="FE0000"/>
            </a:solidFill>
            <a:ln w="12700"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Fire &amp; Polymers </a:t>
              </a:r>
            </a:p>
            <a:p>
              <a:pPr algn="ctr"/>
              <a:r>
                <a:rPr lang="en-US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May 12-15, 2024 - New Orleans LA</a:t>
              </a:r>
            </a:p>
            <a:p>
              <a:pPr marL="346075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Jaime Grunlan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Texas A&amp;M University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A291406-2EB8-9FE0-A767-20BB56848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</a:rPr>
              <a:t>2024 POLY Workshops Success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C33B3-6C4B-457A-82E5-4F3B05EFF345}"/>
              </a:ext>
            </a:extLst>
          </p:cNvPr>
          <p:cNvSpPr/>
          <p:nvPr/>
        </p:nvSpPr>
        <p:spPr>
          <a:xfrm>
            <a:off x="2989956" y="2675078"/>
            <a:ext cx="2951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Morgan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 of Dayton Research Institute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1837C-B33E-4516-AF7B-B91528E09D46}"/>
              </a:ext>
            </a:extLst>
          </p:cNvPr>
          <p:cNvSpPr/>
          <p:nvPr/>
        </p:nvSpPr>
        <p:spPr>
          <a:xfrm>
            <a:off x="444633" y="5728451"/>
            <a:ext cx="565136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284163" algn="l"/>
              </a:tabLst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Organizers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Jerzy Klosin, Rick Register, Kim Ragaert,</a:t>
            </a:r>
          </a:p>
          <a:p>
            <a:pPr algn="ctr"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Kenneth B. Wagener, João B. P. Soares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19A593-E7E4-4854-8B91-CAAF99DC0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9" y="3444774"/>
            <a:ext cx="5657926" cy="233215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641280-6ED5-4AC2-9D27-A769BAA1B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25639"/>
              </p:ext>
            </p:extLst>
          </p:nvPr>
        </p:nvGraphicFramePr>
        <p:xfrm>
          <a:off x="6187904" y="3879166"/>
          <a:ext cx="5677676" cy="145789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29901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147775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Attendees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Speakers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Posters 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$137,216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$133,921.77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$3,294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49E364-0E42-4D90-92A7-D1C33FB48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54073"/>
              </p:ext>
            </p:extLst>
          </p:nvPr>
        </p:nvGraphicFramePr>
        <p:xfrm>
          <a:off x="6272426" y="874247"/>
          <a:ext cx="5677677" cy="17835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6200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161477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Attendees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Speakers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Posters 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$101,534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$78,881.32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$22,653.28 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27F239-CEAB-41AE-A677-87B3C7E2ED4D}"/>
              </a:ext>
            </a:extLst>
          </p:cNvPr>
          <p:cNvSpPr/>
          <p:nvPr/>
        </p:nvSpPr>
        <p:spPr>
          <a:xfrm>
            <a:off x="6878952" y="2504501"/>
            <a:ext cx="4949565" cy="1838899"/>
          </a:xfrm>
          <a:prstGeom prst="rect">
            <a:avLst/>
          </a:prstGeom>
          <a:solidFill>
            <a:srgbClr val="859F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</a:rPr>
              <a:t>2025 POLY Workshops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94148-3118-4D48-A66F-973FB7E9C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 r="4352"/>
          <a:stretch/>
        </p:blipFill>
        <p:spPr>
          <a:xfrm>
            <a:off x="218485" y="655867"/>
            <a:ext cx="6608502" cy="1606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86168C-DBFC-4F3D-9FD0-0A27E5EED69C}"/>
              </a:ext>
            </a:extLst>
          </p:cNvPr>
          <p:cNvSpPr/>
          <p:nvPr/>
        </p:nvSpPr>
        <p:spPr>
          <a:xfrm>
            <a:off x="834692" y="1782605"/>
            <a:ext cx="236789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March 18-21, 2025</a:t>
            </a:r>
          </a:p>
        </p:txBody>
      </p:sp>
      <p:pic>
        <p:nvPicPr>
          <p:cNvPr id="2054" name="Picture 6" descr="File:Arizona State University logo.svg - Wikimedia Commons">
            <a:extLst>
              <a:ext uri="{FF2B5EF4-FFF2-40B4-BE49-F238E27FC236}">
                <a16:creationId xmlns:a16="http://schemas.microsoft.com/office/drawing/2014/main" id="{FD37C7FA-9C28-4533-8DD0-04ED2FB2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96" y="1079536"/>
            <a:ext cx="2715096" cy="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59F4D-B1F2-40FC-BCC5-52CFA5FA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6" y="2504502"/>
            <a:ext cx="6652908" cy="1838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417DB-B429-466F-98C2-BA93506848FB}"/>
              </a:ext>
            </a:extLst>
          </p:cNvPr>
          <p:cNvSpPr/>
          <p:nvPr/>
        </p:nvSpPr>
        <p:spPr>
          <a:xfrm>
            <a:off x="6884929" y="2596267"/>
            <a:ext cx="3619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Organizers:</a:t>
            </a:r>
          </a:p>
          <a:p>
            <a:pPr>
              <a:tabLst>
                <a:tab pos="40005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Jena McCollum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Bruno Ameduri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Cameron Parish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Frank Leibfarth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C8318-448D-4B5F-A321-F1B6EE76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89" y="2687429"/>
            <a:ext cx="1264800" cy="126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54A7FC-92F5-4D63-926D-75A773DF7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8"/>
          <a:stretch/>
        </p:blipFill>
        <p:spPr>
          <a:xfrm>
            <a:off x="218485" y="4565665"/>
            <a:ext cx="6658638" cy="16954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D8DDEC-C49F-4BAE-89D1-C21F1F6CD825}"/>
              </a:ext>
            </a:extLst>
          </p:cNvPr>
          <p:cNvSpPr txBox="1"/>
          <p:nvPr/>
        </p:nvSpPr>
        <p:spPr>
          <a:xfrm>
            <a:off x="1651269" y="5982926"/>
            <a:ext cx="40003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Safety Harbor, FL – November 2-5, 2026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7B4DC0-907A-4E81-B110-DEC665D3247A}"/>
              </a:ext>
            </a:extLst>
          </p:cNvPr>
          <p:cNvSpPr/>
          <p:nvPr/>
        </p:nvSpPr>
        <p:spPr>
          <a:xfrm>
            <a:off x="6878952" y="4544629"/>
            <a:ext cx="4949565" cy="1807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00050" algn="l"/>
              </a:tabLst>
            </a:pP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Organizers:</a:t>
            </a:r>
          </a:p>
          <a:p>
            <a:pPr>
              <a:tabLst>
                <a:tab pos="400050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Brian C.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Benicewicz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Michael Hickner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Tom Zawodzinski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35CD45-BE3A-404A-B57E-02657DCF6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99" y="4878939"/>
            <a:ext cx="1264800" cy="1264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5D32583-C928-44EC-B9DF-D0BD19F4EC2F}"/>
              </a:ext>
            </a:extLst>
          </p:cNvPr>
          <p:cNvSpPr/>
          <p:nvPr/>
        </p:nvSpPr>
        <p:spPr>
          <a:xfrm>
            <a:off x="6832631" y="686347"/>
            <a:ext cx="4949566" cy="1587233"/>
          </a:xfrm>
          <a:prstGeom prst="rect">
            <a:avLst/>
          </a:prstGeom>
          <a:solidFill>
            <a:srgbClr val="71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D35EC2-7B4B-42ED-ACCE-9101DBD11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99" y="861641"/>
            <a:ext cx="1116325" cy="11163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ACCD1C4-20EA-4E37-B236-F17009E6AF3A}"/>
              </a:ext>
            </a:extLst>
          </p:cNvPr>
          <p:cNvSpPr/>
          <p:nvPr/>
        </p:nvSpPr>
        <p:spPr>
          <a:xfrm>
            <a:off x="6977712" y="914728"/>
            <a:ext cx="361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 Organizers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S. Eileen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Timothy E. Long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C9AEE-9E7A-4A86-AACA-87EA12B1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fld id="{0C48B75F-BD2B-F747-BF87-864B65691EC0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9F9805-701E-4EA0-8867-C4A993F90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14605"/>
              </p:ext>
            </p:extLst>
          </p:nvPr>
        </p:nvGraphicFramePr>
        <p:xfrm>
          <a:off x="854575" y="2220874"/>
          <a:ext cx="9178109" cy="241625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63317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2114792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073778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 Upcycling / Sustainable Polymers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??DATE?? (Looking at Fall)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 organizers to select date/location.  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 with Kathy in July to begin the process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278288387"/>
                  </a:ext>
                </a:extLst>
              </a:tr>
              <a:tr h="1318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AND POLYMERS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 Workshop Committee recommendation open 2026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Jaime Grunlan &amp; Alexander Morgan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location: San Diego, CA</a:t>
                      </a:r>
                    </a:p>
                  </a:txBody>
                  <a:tcPr marL="68576" marR="6857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Contracted</a:t>
                      </a:r>
                    </a:p>
                  </a:txBody>
                  <a:tcPr marL="68576" marR="6857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8606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482DE0B-A68A-4A63-B7B1-767B106D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3" y="254974"/>
            <a:ext cx="11110186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</a:rPr>
              <a:t>2026 POLY Workshops</a:t>
            </a:r>
          </a:p>
        </p:txBody>
      </p:sp>
      <p:pic>
        <p:nvPicPr>
          <p:cNvPr id="7" name="Picture 2" descr="Check Mark Square Clipart | Pearly Arts">
            <a:extLst>
              <a:ext uri="{FF2B5EF4-FFF2-40B4-BE49-F238E27FC236}">
                <a16:creationId xmlns:a16="http://schemas.microsoft.com/office/drawing/2014/main" id="{CA54F08A-3038-4C3A-9E9A-52734CA1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84" y="1570317"/>
            <a:ext cx="1082040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 Square Clipart | Pearly Arts">
            <a:extLst>
              <a:ext uri="{FF2B5EF4-FFF2-40B4-BE49-F238E27FC236}">
                <a16:creationId xmlns:a16="http://schemas.microsoft.com/office/drawing/2014/main" id="{71935A4F-46EE-4535-BA2A-EFFA22D4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84" y="3871464"/>
            <a:ext cx="1082040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2AD6B0-2B8E-430D-B571-948950C4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35888"/>
              </p:ext>
            </p:extLst>
          </p:nvPr>
        </p:nvGraphicFramePr>
        <p:xfrm>
          <a:off x="854575" y="1169499"/>
          <a:ext cx="9178109" cy="39766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676525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2501584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751501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and Polymers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Jaime Grunlan &amp; Alex Morgan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17-10, 2026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Westgate Hotel, San Diego, CA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Contracted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278288387"/>
                  </a:ext>
                </a:extLst>
              </a:tr>
              <a:tr h="22251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Upcycling/Sustainable Polymers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Brett Helms, LaShanda Korley, Megan Robertson, Katrina Knauer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7-11, 2026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Courtyard by Marriott, Santa Rosa, CA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Approved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Contracted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79186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788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0053-B20C-4587-91FF-16C6A2EA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fld id="{0C48B75F-BD2B-F747-BF87-864B65691EC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E1E67D-A4E7-487B-B7A4-DCCC8263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3" y="305774"/>
            <a:ext cx="11110186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</a:rPr>
              <a:t>2027 POLY Workshops (to be proposed)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74640-11C8-447B-8FBF-508C7EDA1E4B}"/>
              </a:ext>
            </a:extLst>
          </p:cNvPr>
          <p:cNvSpPr txBox="1"/>
          <p:nvPr/>
        </p:nvSpPr>
        <p:spPr>
          <a:xfrm>
            <a:off x="1206499" y="4981016"/>
            <a:ext cx="890720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2 Workshops Annually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SPRING (May/June) or FALL (Oct/Nov) to avoid other meeting/workload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Both of the above typically scheduled in fall – which will take spring/fall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B139AD-6899-4E4C-B2E3-A4738344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89688"/>
              </p:ext>
            </p:extLst>
          </p:nvPr>
        </p:nvGraphicFramePr>
        <p:xfrm>
          <a:off x="935597" y="1306997"/>
          <a:ext cx="9178109" cy="3401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512338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2665771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1061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 in Polyolefins (APO)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Organizers: Klosin, Wagener, Register, Soares, and Ragaert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6-9, 2027, Napa Valley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Received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FOR VOTE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72311"/>
                  </a:ext>
                </a:extLst>
              </a:tr>
              <a:tr h="1106140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Radical Polymerization (CRP)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l-PL" sz="18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</a:t>
                      </a:r>
                      <a:r>
                        <a:rPr lang="pl-PL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800" b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Sumerlin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/Matyjaszewski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 Return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Anticipated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88387"/>
                  </a:ext>
                </a:extLst>
              </a:tr>
              <a:tr h="1106140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Graduate Research Polymer Conference (NGRPC)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RECOMMENDED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Deadline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74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414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24E8B18-69C5-46FB-9F9C-24B3E7831644}"/>
              </a:ext>
            </a:extLst>
          </p:cNvPr>
          <p:cNvSpPr>
            <a:spLocks noGrp="1"/>
          </p:cNvSpPr>
          <p:nvPr/>
        </p:nvSpPr>
        <p:spPr>
          <a:xfrm>
            <a:off x="10167288" y="657898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7D7551D-2EE0-48F0-AEB0-943725C76271}"/>
              </a:ext>
            </a:extLst>
          </p:cNvPr>
          <p:cNvSpPr txBox="1"/>
          <p:nvPr/>
        </p:nvSpPr>
        <p:spPr>
          <a:xfrm>
            <a:off x="1498601" y="4310629"/>
            <a:ext cx="10693399" cy="226098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Penn State, 1994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 Tech, 1996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University of Akron, 1998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Southern Mississippi Univ., 2000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Lehigh, 2003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UMASS, 2005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 Knoxville, 2007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Univ. of North Carolina at Chapel Hill, 2010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Case Western Reserve University, 2012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Louisiana State Univ., 2014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University of Akron, 2016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University of Minnesota, 2018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Virginia Tech (virtual), 2021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University of Michigan, 2023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Arizona State University, 2025</a:t>
            </a: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???, 2027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DFFD3BB9-93DD-4455-AFBE-6488AF437BD5}"/>
              </a:ext>
            </a:extLst>
          </p:cNvPr>
          <p:cNvSpPr txBox="1"/>
          <p:nvPr/>
        </p:nvSpPr>
        <p:spPr>
          <a:xfrm>
            <a:off x="1238250" y="1119454"/>
            <a:ext cx="10693399" cy="2544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 Committee reviews proposals to select a hosting university, recommends winner, and POLY Exec approves committee recommendations.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provides $1,000 sponsorship the year of meeting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(Regional Support Budget Line)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staff provides minor guidance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on a 2 years rotation. 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Should this continue on 2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cycle?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2027 Application Deadline: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March 7, 2025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 comm will review applications, submit recommendation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Spring ACS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9D39011-98A2-411C-B892-565A3EA87F97}"/>
              </a:ext>
            </a:extLst>
          </p:cNvPr>
          <p:cNvSpPr/>
          <p:nvPr/>
        </p:nvSpPr>
        <p:spPr>
          <a:xfrm rot="1272615">
            <a:off x="0" y="3569807"/>
            <a:ext cx="1575758" cy="6556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Previously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005B7-0D0C-4249-A7A1-B1B4729B72F0}"/>
              </a:ext>
            </a:extLst>
          </p:cNvPr>
          <p:cNvCxnSpPr/>
          <p:nvPr/>
        </p:nvCxnSpPr>
        <p:spPr>
          <a:xfrm>
            <a:off x="1384300" y="4191000"/>
            <a:ext cx="1040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A1905B-A841-4A41-953B-1083840DC83E}"/>
              </a:ext>
            </a:extLst>
          </p:cNvPr>
          <p:cNvSpPr>
            <a:spLocks noChangeAspect="1"/>
          </p:cNvSpPr>
          <p:nvPr/>
        </p:nvSpPr>
        <p:spPr>
          <a:xfrm>
            <a:off x="112714" y="244428"/>
            <a:ext cx="580500" cy="57263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735ED-4670-4192-A079-E33935C7E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13" y="41272"/>
            <a:ext cx="11676587" cy="1070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400" b="1" dirty="0">
                <a:ln w="0"/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Graduate Research Polymer Conference </a:t>
            </a:r>
            <a:r>
              <a:rPr lang="en-US" sz="2000" b="1" dirty="0">
                <a:ln w="0"/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(NGRPC)</a:t>
            </a:r>
          </a:p>
        </p:txBody>
      </p:sp>
    </p:spTree>
    <p:extLst>
      <p:ext uri="{BB962C8B-B14F-4D97-AF65-F5344CB8AC3E}">
        <p14:creationId xmlns:p14="http://schemas.microsoft.com/office/powerpoint/2010/main" val="35331760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472CF-41D4-4E50-BE5F-46F16F5133B3}"/>
              </a:ext>
            </a:extLst>
          </p:cNvPr>
          <p:cNvSpPr>
            <a:spLocks noGrp="1"/>
          </p:cNvSpPr>
          <p:nvPr/>
        </p:nvSpPr>
        <p:spPr bwMode="auto">
          <a:xfrm>
            <a:off x="1260316" y="1449911"/>
            <a:ext cx="9094153" cy="50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lnSpc>
                <a:spcPct val="10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 this year, 4 workshops  . . . . </a:t>
            </a:r>
          </a:p>
          <a:p>
            <a:pPr marL="44450" indent="0">
              <a:lnSpc>
                <a:spcPct val="10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	INCOME	EXPENSE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CRP Late Sponsor Payment	$4,000	0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Sustainable Commission Payment	$3,372	0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APO	$142,525	$99,633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Fire Polymers	$96,028	$48,378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Fluoropolymers Sponsors	$5,072	$5,250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Fuel Cells	0	$3,250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Fire and Polymers Hotel Deposit	0	$3,500</a:t>
            </a:r>
          </a:p>
          <a:p>
            <a:pPr marL="44450" indent="0">
              <a:lnSpc>
                <a:spcPct val="150000"/>
              </a:lnSpc>
              <a:spcBef>
                <a:spcPts val="0"/>
              </a:spcBef>
              <a:buNone/>
              <a:tabLst>
                <a:tab pos="6400800" algn="r"/>
                <a:tab pos="8286750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Upcycling Hotel Deposit	0	$500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0A8F36-7E70-427F-AB64-051156DEC371}"/>
              </a:ext>
            </a:extLst>
          </p:cNvPr>
          <p:cNvSpPr>
            <a:spLocks noGrp="1"/>
          </p:cNvSpPr>
          <p:nvPr/>
        </p:nvSpPr>
        <p:spPr>
          <a:xfrm>
            <a:off x="10034588" y="6529436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8B75F-BD2B-F747-BF87-864B65691EC0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E5E8E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E5E8E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A53B3F-79E0-4A27-A41F-174EC9D972F2}"/>
              </a:ext>
            </a:extLst>
          </p:cNvPr>
          <p:cNvSpPr>
            <a:spLocks noChangeAspect="1"/>
          </p:cNvSpPr>
          <p:nvPr/>
        </p:nvSpPr>
        <p:spPr>
          <a:xfrm>
            <a:off x="327535" y="368300"/>
            <a:ext cx="551941" cy="54446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16416F-5A4E-482C-B0D6-61DE9A6A491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00793" y="274210"/>
            <a:ext cx="1106419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kern="1200">
                <a:solidFill>
                  <a:srgbClr val="1D24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Workshop Budget - </a:t>
            </a:r>
            <a:r>
              <a:rPr lang="en-US" altLang="en-US" b="1" i="1" dirty="0"/>
              <a:t>Stretch over multiple years</a:t>
            </a:r>
            <a:endParaRPr lang="en-US" alt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673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28475</TotalTime>
  <Words>702</Words>
  <Application>Microsoft Macintosh PowerPoint</Application>
  <PresentationFormat>Widescreen</PresentationFormat>
  <Paragraphs>127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Euphemia</vt:lpstr>
      <vt:lpstr>Banded Design Blue 16x9</vt:lpstr>
      <vt:lpstr>POLY Workshops</vt:lpstr>
      <vt:lpstr>2024 POLY Workshops Success</vt:lpstr>
      <vt:lpstr>2025 POLY Workshops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Elacqua, Elizabeth A</cp:lastModifiedBy>
  <cp:revision>216</cp:revision>
  <cp:lastPrinted>2022-11-10T14:16:31Z</cp:lastPrinted>
  <dcterms:created xsi:type="dcterms:W3CDTF">2020-08-10T23:54:55Z</dcterms:created>
  <dcterms:modified xsi:type="dcterms:W3CDTF">2025-01-27T14:00:37Z</dcterms:modified>
</cp:coreProperties>
</file>