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0" r:id="rId3"/>
    <p:sldId id="261" r:id="rId4"/>
    <p:sldId id="262" r:id="rId5"/>
    <p:sldId id="263" r:id="rId6"/>
    <p:sldId id="265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7" d="100"/>
          <a:sy n="97" d="100"/>
        </p:scale>
        <p:origin x="51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354590262339242"/>
          <c:w val="1"/>
          <c:h val="0.8664541573471918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89E-4DB8-91A7-75FD100853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89E-4DB8-91A7-75FD100853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89E-4DB8-91A7-75FD100853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89E-4DB8-91A7-75FD100853D5}"/>
              </c:ext>
            </c:extLst>
          </c:dPt>
          <c:dLbls>
            <c:dLbl>
              <c:idx val="0"/>
              <c:layout>
                <c:manualLayout>
                  <c:x val="-6.2386376455836327E-2"/>
                  <c:y val="-0.290423428325575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03C0819-9817-4C8E-876B-4D76EE437C67}" type="CATEGORYNAME">
                      <a:rPr lang="en-US"/>
                      <a:pPr>
                        <a:defRPr sz="1600"/>
                      </a:pPr>
                      <a:t>[CATEGORY NAME]</a:t>
                    </a:fld>
                    <a:r>
                      <a:rPr lang="en-US" baseline="0" dirty="0"/>
                      <a:t>
2,659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24821983110689"/>
                      <c:h val="0.24638564541491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89E-4DB8-91A7-75FD100853D5}"/>
                </c:ext>
              </c:extLst>
            </c:dLbl>
            <c:dLbl>
              <c:idx val="1"/>
              <c:layout>
                <c:manualLayout>
                  <c:x val="7.195244267428634E-2"/>
                  <c:y val="3.0843982006632662E-2"/>
                </c:manualLayout>
              </c:layout>
              <c:tx>
                <c:rich>
                  <a:bodyPr/>
                  <a:lstStyle/>
                  <a:p>
                    <a:fld id="{00DFEEF2-8131-4CBA-A33F-4D102BDB8360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629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89E-4DB8-91A7-75FD100853D5}"/>
                </c:ext>
              </c:extLst>
            </c:dLbl>
            <c:dLbl>
              <c:idx val="2"/>
              <c:layout>
                <c:manualLayout>
                  <c:x val="9.9052494647859798E-2"/>
                  <c:y val="9.0012613013720072E-2"/>
                </c:manualLayout>
              </c:layout>
              <c:tx>
                <c:rich>
                  <a:bodyPr/>
                  <a:lstStyle/>
                  <a:p>
                    <a:fld id="{D3178F65-F297-433E-99AA-0DA74128D05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162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89E-4DB8-91A7-75FD100853D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Regular Member</c:v>
                </c:pt>
                <c:pt idx="1">
                  <c:v>Students</c:v>
                </c:pt>
                <c:pt idx="2">
                  <c:v>Affiliates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2775</c:v>
                </c:pt>
                <c:pt idx="1">
                  <c:v>724</c:v>
                </c:pt>
                <c:pt idx="2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9E-4DB8-91A7-75FD100853D5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4EDCC-7F0E-46B7-828E-E0080B971D33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35058-57D0-48D9-8F02-040088D5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0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712787" y="4460875"/>
            <a:ext cx="5676900" cy="422433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ACS has only released</a:t>
            </a:r>
            <a:r>
              <a:rPr lang="en-US" baseline="0" dirty="0"/>
              <a:t> data as far back as November 2020. If there is an update before the meeting I will adjust the numbers with the latest.</a:t>
            </a:r>
            <a:endParaRPr lang="en-US" dirty="0"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9513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2554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12787" y="4460875"/>
            <a:ext cx="5676900" cy="422433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Check Numbers</a:t>
            </a:r>
            <a:endParaRPr dirty="0"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9513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811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712787" y="4460875"/>
            <a:ext cx="5676900" cy="422433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9513" cy="35210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821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6056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9632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92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86357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2732" y="2355850"/>
            <a:ext cx="10253485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07004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2135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59202C9-3463-46C8-9585-4AECF1DF6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85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62732" y="2355850"/>
            <a:ext cx="10253485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932119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7411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406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11553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1553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9695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57802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642" y="1757802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4647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724296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28346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06399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30188"/>
            <a:ext cx="11176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412875"/>
            <a:ext cx="11176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775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>
            <a:off x="938610" y="1165803"/>
            <a:ext cx="6833790" cy="373336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100" dir="540000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 txBox="1"/>
          <p:nvPr/>
        </p:nvSpPr>
        <p:spPr>
          <a:xfrm flipH="1">
            <a:off x="1155866" y="2130714"/>
            <a:ext cx="584829" cy="18098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1325962" y="1139002"/>
            <a:ext cx="4191666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Total Members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3,450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99" name="Shape 299"/>
          <p:cNvCxnSpPr/>
          <p:nvPr/>
        </p:nvCxnSpPr>
        <p:spPr>
          <a:xfrm flipH="1">
            <a:off x="4219239" y="2053435"/>
            <a:ext cx="404879" cy="666929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303" name="Shape 303"/>
          <p:cNvSpPr txBox="1"/>
          <p:nvPr/>
        </p:nvSpPr>
        <p:spPr>
          <a:xfrm>
            <a:off x="1825624" y="457200"/>
            <a:ext cx="53721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Current Membership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" name="Shape 307" descr="C:\Users\KM\AppData\Local\Microsoft\Windows\Temporary Internet Files\Content.IE5\TP9D75UM\MC900240341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55576"/>
            <a:ext cx="1139825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 txBox="1"/>
          <p:nvPr/>
        </p:nvSpPr>
        <p:spPr>
          <a:xfrm>
            <a:off x="8686800" y="342220"/>
            <a:ext cx="2971800" cy="613478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>
                <a:tab pos="1998663" algn="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History</a:t>
            </a:r>
          </a:p>
          <a:p>
            <a:pPr marL="0" marR="0" lvl="0" indent="0" algn="ctr" defTabSz="914400" rtl="0" eaLnBrk="0" fontAlgn="base" latinLnBrk="0" hangingPunct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>
                <a:tab pos="1998663" algn="r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>
                <a:tab pos="1998663" algn="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	3,638</a:t>
            </a: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>
                <a:tab pos="1998663" algn="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2020	4,133</a:t>
            </a: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>
                <a:tab pos="1998663" algn="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2019	4,164</a:t>
            </a: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>
                <a:tab pos="1998663" algn="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2018	4,641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130"/>
              </a:spcBef>
              <a:spcAft>
                <a:spcPts val="130"/>
              </a:spcAft>
              <a:buClrTx/>
              <a:buSzTx/>
              <a:buFontTx/>
              <a:buNone/>
              <a:tabLst>
                <a:tab pos="1998663" algn="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2017	4,560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130"/>
              </a:spcBef>
              <a:spcAft>
                <a:spcPts val="130"/>
              </a:spcAft>
              <a:buClrTx/>
              <a:buSzTx/>
              <a:buFontTx/>
              <a:buNone/>
              <a:tabLst>
                <a:tab pos="1998663" algn="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2016	4,254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130"/>
              </a:spcBef>
              <a:spcAft>
                <a:spcPts val="130"/>
              </a:spcAft>
              <a:buClrTx/>
              <a:buSzTx/>
              <a:buFontTx/>
              <a:buNone/>
              <a:tabLst>
                <a:tab pos="1998663" algn="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2015	4,302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130"/>
              </a:spcBef>
              <a:spcAft>
                <a:spcPts val="130"/>
              </a:spcAft>
              <a:buClrTx/>
              <a:buSzTx/>
              <a:buFontTx/>
              <a:buNone/>
              <a:tabLst>
                <a:tab pos="1998663" algn="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2014	4,489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130"/>
              </a:spcBef>
              <a:spcAft>
                <a:spcPts val="130"/>
              </a:spcAft>
              <a:buClrTx/>
              <a:buSzTx/>
              <a:buFontTx/>
              <a:buNone/>
              <a:tabLst>
                <a:tab pos="1998663" algn="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2013	4,886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130"/>
              </a:spcBef>
              <a:spcAft>
                <a:spcPts val="130"/>
              </a:spcAft>
              <a:buClrTx/>
              <a:buSzTx/>
              <a:buFontTx/>
              <a:buNone/>
              <a:tabLst>
                <a:tab pos="1998663" algn="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2012 	4,977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130"/>
              </a:spcBef>
              <a:spcAft>
                <a:spcPts val="130"/>
              </a:spcAft>
              <a:buClrTx/>
              <a:buSzTx/>
              <a:buFontTx/>
              <a:buNone/>
              <a:tabLst>
                <a:tab pos="1998663" algn="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2011 	5,300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130"/>
              </a:spcBef>
              <a:spcAft>
                <a:spcPts val="130"/>
              </a:spcAft>
              <a:buClrTx/>
              <a:buSzTx/>
              <a:buFontTx/>
              <a:buNone/>
              <a:tabLst>
                <a:tab pos="1998663" algn="r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2010	5,677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130"/>
              </a:spcBef>
              <a:spcAft>
                <a:spcPts val="130"/>
              </a:spcAft>
              <a:buClrTx/>
              <a:buSzTx/>
              <a:buFontTx/>
              <a:buNone/>
              <a:tabLst>
                <a:tab pos="1998663" algn="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2009 	6,193</a:t>
            </a:r>
          </a:p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130"/>
              </a:spcBef>
              <a:spcAft>
                <a:spcPts val="130"/>
              </a:spcAft>
              <a:buClrTx/>
              <a:buSzTx/>
              <a:buFontTx/>
              <a:buNone/>
              <a:tabLst>
                <a:tab pos="1998663" algn="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2007 	6,604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892300" y="984251"/>
            <a:ext cx="6184900" cy="874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54096447"/>
              </p:ext>
            </p:extLst>
          </p:nvPr>
        </p:nvGraphicFramePr>
        <p:xfrm>
          <a:off x="1325962" y="1297354"/>
          <a:ext cx="5976114" cy="3670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166904"/>
              </p:ext>
            </p:extLst>
          </p:nvPr>
        </p:nvGraphicFramePr>
        <p:xfrm>
          <a:off x="1044972" y="5156919"/>
          <a:ext cx="6714080" cy="14515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8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8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8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 marL="89481" marR="89481" marT="44741" marB="44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Affiliates</a:t>
                      </a:r>
                    </a:p>
                  </a:txBody>
                  <a:tcPr marL="89481" marR="89481" marT="44741" marB="44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</a:t>
                      </a:r>
                    </a:p>
                  </a:txBody>
                  <a:tcPr marL="89481" marR="89481" marT="44741" marB="44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</a:t>
                      </a:r>
                    </a:p>
                  </a:txBody>
                  <a:tcPr marL="89481" marR="89481" marT="44741" marB="447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89481" marR="89481" marT="44741" marB="44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</a:p>
                  </a:txBody>
                  <a:tcPr marL="89481" marR="89481" marT="44741" marB="44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629</a:t>
                      </a:r>
                    </a:p>
                  </a:txBody>
                  <a:tcPr marL="89481" marR="89481" marT="44741" marB="44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2,659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481" marR="89481" marT="44741" marB="44741"/>
                </a:tc>
                <a:extLst>
                  <a:ext uri="{0D108BD9-81ED-4DB2-BD59-A6C34878D82A}">
                    <a16:rowId xmlns:a16="http://schemas.microsoft.com/office/drawing/2014/main" val="3227313724"/>
                  </a:ext>
                </a:extLst>
              </a:tr>
              <a:tr h="3628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89481" marR="89481" marT="44741" marB="44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89481" marR="89481" marT="44741" marB="44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724</a:t>
                      </a:r>
                    </a:p>
                  </a:txBody>
                  <a:tcPr marL="89481" marR="89481" marT="44741" marB="44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2,775</a:t>
                      </a:r>
                    </a:p>
                  </a:txBody>
                  <a:tcPr marL="89481" marR="89481" marT="44741" marB="447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8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89481" marR="89481" marT="44741" marB="44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</a:p>
                  </a:txBody>
                  <a:tcPr marL="89481" marR="89481" marT="44741" marB="44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912</a:t>
                      </a:r>
                    </a:p>
                  </a:txBody>
                  <a:tcPr marL="89481" marR="89481" marT="44741" marB="44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2,961</a:t>
                      </a:r>
                    </a:p>
                  </a:txBody>
                  <a:tcPr marL="89481" marR="89481" marT="44741" marB="447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96596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1600200" y="427037"/>
            <a:ext cx="7121525" cy="442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</a:pPr>
            <a:r>
              <a:rPr lang="en-US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Membership Budget</a:t>
            </a:r>
            <a:endParaRPr sz="3000" dirty="0"/>
          </a:p>
        </p:txBody>
      </p:sp>
      <p:pic>
        <p:nvPicPr>
          <p:cNvPr id="349" name="Shape 349" descr="C:\Users\KM\AppData\Local\Microsoft\Windows\Temporary Internet Files\Content.IE5\TP9D75UM\MC900240341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309563"/>
            <a:ext cx="981075" cy="720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/>
          <p:cNvCxnSpPr/>
          <p:nvPr/>
        </p:nvCxnSpPr>
        <p:spPr>
          <a:xfrm>
            <a:off x="1622473" y="828845"/>
            <a:ext cx="6858000" cy="411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3999" y="981245"/>
            <a:ext cx="7132320" cy="4110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B336F5C-6527-F64F-859C-DB1FB9A90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37" y="1271757"/>
            <a:ext cx="9896354" cy="53575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4AA5F9-A0BF-2E4E-9113-B90D957BE97F}"/>
              </a:ext>
            </a:extLst>
          </p:cNvPr>
          <p:cNvSpPr txBox="1"/>
          <p:nvPr/>
        </p:nvSpPr>
        <p:spPr>
          <a:xfrm>
            <a:off x="1023937" y="5428990"/>
            <a:ext cx="373862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used $1725 of IPG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$7223 under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Requesting to use $500 for SCs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83978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/>
        </p:nvSpPr>
        <p:spPr>
          <a:xfrm>
            <a:off x="1790700" y="792162"/>
            <a:ext cx="65151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POLY/PMSE Student Chapters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1" name="Shape 361" descr="C:\Users\KM\AppData\Local\Microsoft\Windows\Temporary Internet Files\Content.IE5\TP9D75UM\MC900240341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763" y="563562"/>
            <a:ext cx="1163637" cy="8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/>
          <p:nvPr/>
        </p:nvSpPr>
        <p:spPr>
          <a:xfrm>
            <a:off x="181337" y="1595376"/>
            <a:ext cx="7423230" cy="50484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Chapter Location	Advisor</a:t>
            </a:r>
            <a:r>
              <a:rPr lang="en-US" sz="2000" b="1" u="sng" dirty="0">
                <a:solidFill>
                  <a:srgbClr val="000000"/>
                </a:solidFill>
                <a:latin typeface="Calibri"/>
              </a:rPr>
              <a:t>	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 of Michigan	Charles McCrory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University of Florida	Brent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Sumerlin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 of Minnesota	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Reineke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Theresa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 of South Carolina	Brian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Benicewicz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Virginia Tech	John Matson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Calibri"/>
                <a:ea typeface="+mn-ea"/>
                <a:cs typeface="+mn-cs"/>
              </a:rPr>
              <a:t>Case Western Reserve	Dave Schiraldi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Univ. of Southern Mississippi	Derek Patton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 of Akron	Kevin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Cavicchi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Texas A&amp;M	Quentin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Michaudel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Cornell University	Erin Stache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lang="en-US" sz="2000" dirty="0" err="1">
                <a:solidFill>
                  <a:srgbClr val="000000"/>
                </a:solidFill>
                <a:highlight>
                  <a:srgbClr val="00FF00"/>
                </a:highlight>
                <a:latin typeface="Calibri"/>
              </a:rPr>
              <a:t>Umass</a:t>
            </a:r>
            <a:r>
              <a:rPr lang="en-US" sz="2000" dirty="0">
                <a:solidFill>
                  <a:srgbClr val="000000"/>
                </a:solidFill>
                <a:highlight>
                  <a:srgbClr val="00FF00"/>
                </a:highlight>
                <a:latin typeface="Calibri"/>
              </a:rPr>
              <a:t> Amherst	Todd Emrick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Arizona State University	Tim Long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4052888" algn="l"/>
                <a:tab pos="69199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University of New Hampshire 	Erik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Berda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894449" y="1368084"/>
            <a:ext cx="95097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AC7AB18-62F6-D349-AA87-1AE092FC2293}"/>
              </a:ext>
            </a:extLst>
          </p:cNvPr>
          <p:cNvSpPr txBox="1"/>
          <p:nvPr/>
        </p:nvSpPr>
        <p:spPr>
          <a:xfrm>
            <a:off x="7779172" y="3412205"/>
            <a:ext cx="432022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Best Student Chapter: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 University of Florida, Sofia Goodrich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Outstanding New Chapter: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 University of Massachusetts-Amherst, Liz Stubbs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Pandemic  Pivot:</a:t>
            </a:r>
          </a:p>
          <a:p>
            <a:r>
              <a:rPr lang="en-US" sz="2000" dirty="0">
                <a:solidFill>
                  <a:schemeClr val="bg1"/>
                </a:solidFill>
              </a:rPr>
              <a:t>Case Western University, Dana Klein</a:t>
            </a:r>
          </a:p>
        </p:txBody>
      </p:sp>
      <p:pic>
        <p:nvPicPr>
          <p:cNvPr id="6" name="Graphic 5" descr="Group success outline">
            <a:extLst>
              <a:ext uri="{FF2B5EF4-FFF2-40B4-BE49-F238E27FC236}">
                <a16:creationId xmlns:a16="http://schemas.microsoft.com/office/drawing/2014/main" id="{8CA3FBD8-69AF-674B-93B8-B2B5EF069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4490" y="1401762"/>
            <a:ext cx="2056228" cy="205622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3468514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60">
            <a:extLst>
              <a:ext uri="{FF2B5EF4-FFF2-40B4-BE49-F238E27FC236}">
                <a16:creationId xmlns:a16="http://schemas.microsoft.com/office/drawing/2014/main" id="{E0FF75E6-28BD-974E-A102-A47AF514CB2B}"/>
              </a:ext>
            </a:extLst>
          </p:cNvPr>
          <p:cNvSpPr txBox="1"/>
          <p:nvPr/>
        </p:nvSpPr>
        <p:spPr>
          <a:xfrm>
            <a:off x="1790700" y="792162"/>
            <a:ext cx="950976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Outstanding Graduate Student Peer Nomination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Shape 361" descr="C:\Users\KM\AppData\Local\Microsoft\Windows\Temporary Internet Files\Content.IE5\TP9D75UM\MC900240341[1].wmf">
            <a:extLst>
              <a:ext uri="{FF2B5EF4-FFF2-40B4-BE49-F238E27FC236}">
                <a16:creationId xmlns:a16="http://schemas.microsoft.com/office/drawing/2014/main" id="{58851BF2-510D-1048-BFCF-82BB41ADA2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2763" y="563562"/>
            <a:ext cx="1163637" cy="831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C0C662-770E-5841-90E5-8E23ED7D5283}"/>
              </a:ext>
            </a:extLst>
          </p:cNvPr>
          <p:cNvCxnSpPr/>
          <p:nvPr/>
        </p:nvCxnSpPr>
        <p:spPr>
          <a:xfrm flipV="1">
            <a:off x="1894449" y="1368084"/>
            <a:ext cx="95097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F8568E4-1C0E-FB48-B008-0138BDD14E47}"/>
              </a:ext>
            </a:extLst>
          </p:cNvPr>
          <p:cNvSpPr/>
          <p:nvPr/>
        </p:nvSpPr>
        <p:spPr>
          <a:xfrm>
            <a:off x="1738554" y="1918467"/>
            <a:ext cx="1911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222222"/>
                </a:solidFill>
                <a:latin typeface="Arial" panose="020B0604020202020204" pitchFamily="34" charset="0"/>
              </a:rPr>
              <a:t>Lizz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 Stubbs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UMass Amherst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02BCD8-4968-7240-840A-CB1C3AF47707}"/>
              </a:ext>
            </a:extLst>
          </p:cNvPr>
          <p:cNvSpPr/>
          <p:nvPr/>
        </p:nvSpPr>
        <p:spPr>
          <a:xfrm>
            <a:off x="7869868" y="1918467"/>
            <a:ext cx="2299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222222"/>
                </a:solidFill>
                <a:latin typeface="Arial" panose="020B0604020202020204" pitchFamily="34" charset="0"/>
              </a:rPr>
              <a:t>Nethmi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222222"/>
                </a:solidFill>
                <a:latin typeface="Arial" panose="020B0604020202020204" pitchFamily="34" charset="0"/>
              </a:rPr>
              <a:t>Alwis</a:t>
            </a:r>
            <a:endParaRPr lang="en-US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Miami University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E3E57F-DA04-074D-B195-698ABFBE8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49" y="2635433"/>
            <a:ext cx="3642264" cy="32582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B3FC3C-D4BA-2B40-8F90-173089C7627A}"/>
              </a:ext>
            </a:extLst>
          </p:cNvPr>
          <p:cNvSpPr/>
          <p:nvPr/>
        </p:nvSpPr>
        <p:spPr>
          <a:xfrm>
            <a:off x="350470" y="6057158"/>
            <a:ext cx="46878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</a:t>
            </a:r>
            <a:r>
              <a:rPr lang="en-US" sz="1400" dirty="0" err="1">
                <a:solidFill>
                  <a:schemeClr val="bg1"/>
                </a:solidFill>
              </a:rPr>
              <a:t>twitter.com</a:t>
            </a:r>
            <a:r>
              <a:rPr lang="en-US" sz="1400" dirty="0">
                <a:solidFill>
                  <a:schemeClr val="bg1"/>
                </a:solidFill>
              </a:rPr>
              <a:t>/hcdavis95/status/1359946806214283265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1C6CDA-E212-794A-BFB0-E741A957B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161" y="2635433"/>
            <a:ext cx="3522919" cy="3264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185033-C475-4643-AFD8-3FFDA12B3718}"/>
              </a:ext>
            </a:extLst>
          </p:cNvPr>
          <p:cNvSpPr/>
          <p:nvPr/>
        </p:nvSpPr>
        <p:spPr>
          <a:xfrm>
            <a:off x="6545580" y="6057158"/>
            <a:ext cx="49480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</a:t>
            </a:r>
            <a:r>
              <a:rPr lang="en-US" sz="1400" dirty="0" err="1">
                <a:solidFill>
                  <a:schemeClr val="bg1"/>
                </a:solidFill>
              </a:rPr>
              <a:t>twitter.com</a:t>
            </a:r>
            <a:r>
              <a:rPr lang="en-US" sz="1400" dirty="0">
                <a:solidFill>
                  <a:schemeClr val="bg1"/>
                </a:solidFill>
              </a:rPr>
              <a:t>/</a:t>
            </a:r>
            <a:r>
              <a:rPr lang="en-US" sz="1400" dirty="0" err="1">
                <a:solidFill>
                  <a:schemeClr val="bg1"/>
                </a:solidFill>
              </a:rPr>
              <a:t>Obed_J_Dodo</a:t>
            </a:r>
            <a:r>
              <a:rPr lang="en-US" sz="1400" dirty="0">
                <a:solidFill>
                  <a:schemeClr val="bg1"/>
                </a:solidFill>
              </a:rPr>
              <a:t>/status/1361125304266293248</a:t>
            </a:r>
          </a:p>
        </p:txBody>
      </p:sp>
    </p:spTree>
    <p:extLst>
      <p:ext uri="{BB962C8B-B14F-4D97-AF65-F5344CB8AC3E}">
        <p14:creationId xmlns:p14="http://schemas.microsoft.com/office/powerpoint/2010/main" val="234632963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60">
            <a:extLst>
              <a:ext uri="{FF2B5EF4-FFF2-40B4-BE49-F238E27FC236}">
                <a16:creationId xmlns:a16="http://schemas.microsoft.com/office/drawing/2014/main" id="{F4D3FB1F-0269-7246-BC4C-8EBC5929F019}"/>
              </a:ext>
            </a:extLst>
          </p:cNvPr>
          <p:cNvSpPr txBox="1"/>
          <p:nvPr/>
        </p:nvSpPr>
        <p:spPr>
          <a:xfrm>
            <a:off x="1790700" y="792162"/>
            <a:ext cx="950976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Student Chapters 3-Minute Pitch Competition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Shape 361" descr="C:\Users\KM\AppData\Local\Microsoft\Windows\Temporary Internet Files\Content.IE5\TP9D75UM\MC900240341[1].wmf">
            <a:extLst>
              <a:ext uri="{FF2B5EF4-FFF2-40B4-BE49-F238E27FC236}">
                <a16:creationId xmlns:a16="http://schemas.microsoft.com/office/drawing/2014/main" id="{3FEC7218-E818-2C4A-B1AF-875B1484B3D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2763" y="563562"/>
            <a:ext cx="1163637" cy="831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E9A082-2598-304B-BC8F-64074192AACD}"/>
              </a:ext>
            </a:extLst>
          </p:cNvPr>
          <p:cNvCxnSpPr/>
          <p:nvPr/>
        </p:nvCxnSpPr>
        <p:spPr>
          <a:xfrm flipV="1">
            <a:off x="1894449" y="1368084"/>
            <a:ext cx="95097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Portrait Emily Ness">
            <a:extLst>
              <a:ext uri="{FF2B5EF4-FFF2-40B4-BE49-F238E27FC236}">
                <a16:creationId xmlns:a16="http://schemas.microsoft.com/office/drawing/2014/main" id="{0A6976F0-1191-CB46-AEEB-D135601D4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406" y="2556100"/>
            <a:ext cx="1588304" cy="238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BC6953-49DB-5E41-8991-F4CFA5D4C488}"/>
              </a:ext>
            </a:extLst>
          </p:cNvPr>
          <p:cNvSpPr/>
          <p:nvPr/>
        </p:nvSpPr>
        <p:spPr>
          <a:xfrm>
            <a:off x="1340422" y="5065273"/>
            <a:ext cx="258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Emily 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University of Minnesota</a:t>
            </a:r>
            <a:endParaRPr lang="en-US" dirty="0"/>
          </a:p>
        </p:txBody>
      </p:sp>
      <p:pic>
        <p:nvPicPr>
          <p:cNvPr id="1028" name="Picture 4" descr="CWRU Engineering on Twitter: &amp;quot;Congratulations to @CWRUMacro professor  Hatsuo Ishida, who received the Lifetime Contribution Award on  Polybenzoxazine Research at The 4th International Symposium on  Polybenzoxazines, and to PhD student Irlaine Machado">
            <a:extLst>
              <a:ext uri="{FF2B5EF4-FFF2-40B4-BE49-F238E27FC236}">
                <a16:creationId xmlns:a16="http://schemas.microsoft.com/office/drawing/2014/main" id="{9BC47069-B3D2-A94B-96F7-41CD7605D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33" y="2556100"/>
            <a:ext cx="1765381" cy="235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7BA08D-FACA-9648-A5CA-B551448F2789}"/>
              </a:ext>
            </a:extLst>
          </p:cNvPr>
          <p:cNvSpPr/>
          <p:nvPr/>
        </p:nvSpPr>
        <p:spPr>
          <a:xfrm>
            <a:off x="4643295" y="5065273"/>
            <a:ext cx="2719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Irlaine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Machado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Case Western University</a:t>
            </a:r>
            <a:endParaRPr lang="en-US" dirty="0"/>
          </a:p>
        </p:txBody>
      </p:sp>
      <p:pic>
        <p:nvPicPr>
          <p:cNvPr id="1030" name="Picture 6" descr="Jihyeon Hwang">
            <a:extLst>
              <a:ext uri="{FF2B5EF4-FFF2-40B4-BE49-F238E27FC236}">
                <a16:creationId xmlns:a16="http://schemas.microsoft.com/office/drawing/2014/main" id="{49833649-5722-2640-8A54-0BF735C5B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538" y="2556100"/>
            <a:ext cx="2016647" cy="237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CFA447-4F46-374B-AEC2-A5A5F90F42E8}"/>
              </a:ext>
            </a:extLst>
          </p:cNvPr>
          <p:cNvSpPr/>
          <p:nvPr/>
        </p:nvSpPr>
        <p:spPr>
          <a:xfrm>
            <a:off x="8038649" y="5065495"/>
            <a:ext cx="3044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JiHyeon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Hwang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University of South Carolina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1E026-5746-584F-95E9-51C4FB948E58}"/>
              </a:ext>
            </a:extLst>
          </p:cNvPr>
          <p:cNvSpPr txBox="1"/>
          <p:nvPr/>
        </p:nvSpPr>
        <p:spPr>
          <a:xfrm>
            <a:off x="2939970" y="1666754"/>
            <a:ext cx="601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WINNERS!!</a:t>
            </a:r>
          </a:p>
        </p:txBody>
      </p:sp>
    </p:spTree>
    <p:extLst>
      <p:ext uri="{BB962C8B-B14F-4D97-AF65-F5344CB8AC3E}">
        <p14:creationId xmlns:p14="http://schemas.microsoft.com/office/powerpoint/2010/main" val="7299829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60">
            <a:extLst>
              <a:ext uri="{FF2B5EF4-FFF2-40B4-BE49-F238E27FC236}">
                <a16:creationId xmlns:a16="http://schemas.microsoft.com/office/drawing/2014/main" id="{39AD51E4-8549-C94C-98B3-D9CA670B386D}"/>
              </a:ext>
            </a:extLst>
          </p:cNvPr>
          <p:cNvSpPr txBox="1"/>
          <p:nvPr/>
        </p:nvSpPr>
        <p:spPr>
          <a:xfrm>
            <a:off x="1790700" y="792162"/>
            <a:ext cx="65151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Other Student Chapter Updates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Shape 361" descr="C:\Users\KM\AppData\Local\Microsoft\Windows\Temporary Internet Files\Content.IE5\TP9D75UM\MC900240341[1].wmf">
            <a:extLst>
              <a:ext uri="{FF2B5EF4-FFF2-40B4-BE49-F238E27FC236}">
                <a16:creationId xmlns:a16="http://schemas.microsoft.com/office/drawing/2014/main" id="{573016D6-7FC2-914E-9B6B-A165F75E631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2763" y="563562"/>
            <a:ext cx="1163637" cy="831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75CDE7-E6DC-2646-BD50-561DCF6FE471}"/>
              </a:ext>
            </a:extLst>
          </p:cNvPr>
          <p:cNvCxnSpPr/>
          <p:nvPr/>
        </p:nvCxnSpPr>
        <p:spPr>
          <a:xfrm flipV="1">
            <a:off x="1894449" y="1368084"/>
            <a:ext cx="95097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A7AFB137-5AFF-1146-8FB3-0752E9108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7" b="16793"/>
          <a:stretch/>
        </p:blipFill>
        <p:spPr bwMode="auto">
          <a:xfrm>
            <a:off x="900374" y="1599661"/>
            <a:ext cx="3555880" cy="509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AF0275-471A-0E48-B3F5-7AD3A58982BE}"/>
              </a:ext>
            </a:extLst>
          </p:cNvPr>
          <p:cNvSpPr txBox="1"/>
          <p:nvPr/>
        </p:nvSpPr>
        <p:spPr>
          <a:xfrm>
            <a:off x="5198721" y="3338208"/>
            <a:ext cx="5716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POLY/PMSE STUDENT CHAPTER MACROMOLECULAR SUMMER SEMINAR SERIES</a:t>
            </a:r>
          </a:p>
        </p:txBody>
      </p:sp>
    </p:spTree>
    <p:extLst>
      <p:ext uri="{BB962C8B-B14F-4D97-AF65-F5344CB8AC3E}">
        <p14:creationId xmlns:p14="http://schemas.microsoft.com/office/powerpoint/2010/main" val="204223575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60">
            <a:extLst>
              <a:ext uri="{FF2B5EF4-FFF2-40B4-BE49-F238E27FC236}">
                <a16:creationId xmlns:a16="http://schemas.microsoft.com/office/drawing/2014/main" id="{CFF8B3A3-BDF3-3F42-B94E-179535FD12CA}"/>
              </a:ext>
            </a:extLst>
          </p:cNvPr>
          <p:cNvSpPr txBox="1"/>
          <p:nvPr/>
        </p:nvSpPr>
        <p:spPr>
          <a:xfrm>
            <a:off x="1790700" y="792162"/>
            <a:ext cx="65151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Other Student Chapter Updates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Shape 361" descr="C:\Users\KM\AppData\Local\Microsoft\Windows\Temporary Internet Files\Content.IE5\TP9D75UM\MC900240341[1].wmf">
            <a:extLst>
              <a:ext uri="{FF2B5EF4-FFF2-40B4-BE49-F238E27FC236}">
                <a16:creationId xmlns:a16="http://schemas.microsoft.com/office/drawing/2014/main" id="{AE67E5E8-993F-C14C-98E6-2E8DB528D60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2763" y="563562"/>
            <a:ext cx="1163637" cy="831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926A1F-9A63-1043-A159-4B1915DA57AD}"/>
              </a:ext>
            </a:extLst>
          </p:cNvPr>
          <p:cNvCxnSpPr/>
          <p:nvPr/>
        </p:nvCxnSpPr>
        <p:spPr>
          <a:xfrm flipV="1">
            <a:off x="1894449" y="1368084"/>
            <a:ext cx="95097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330018-E8EC-AA49-95A2-EA911CBBC923}"/>
              </a:ext>
            </a:extLst>
          </p:cNvPr>
          <p:cNvSpPr txBox="1"/>
          <p:nvPr/>
        </p:nvSpPr>
        <p:spPr>
          <a:xfrm>
            <a:off x="231495" y="1977684"/>
            <a:ext cx="112853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Chapter Executive 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presidents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biannually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Format for Annual Chapter Reports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chapters will submit a poster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Posters will be showcased at ACS meetings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Chapter Symposium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ACS 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New Chapters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Dallas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5FC86B2B-D2A0-F34D-910A-920197881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413" y="1635639"/>
            <a:ext cx="3442022" cy="4589362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9D4EB4-C8DF-4440-B45F-9EE5F22C076D}"/>
              </a:ext>
            </a:extLst>
          </p:cNvPr>
          <p:cNvSpPr txBox="1"/>
          <p:nvPr/>
        </p:nvSpPr>
        <p:spPr>
          <a:xfrm>
            <a:off x="6599498" y="6380829"/>
            <a:ext cx="559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UMass-Amherst Random Walks Seminar Series</a:t>
            </a:r>
          </a:p>
        </p:txBody>
      </p:sp>
    </p:spTree>
    <p:extLst>
      <p:ext uri="{BB962C8B-B14F-4D97-AF65-F5344CB8AC3E}">
        <p14:creationId xmlns:p14="http://schemas.microsoft.com/office/powerpoint/2010/main" val="426750865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60">
            <a:extLst>
              <a:ext uri="{FF2B5EF4-FFF2-40B4-BE49-F238E27FC236}">
                <a16:creationId xmlns:a16="http://schemas.microsoft.com/office/drawing/2014/main" id="{9362E83D-A3E3-984A-8246-B05384342349}"/>
              </a:ext>
            </a:extLst>
          </p:cNvPr>
          <p:cNvSpPr txBox="1"/>
          <p:nvPr/>
        </p:nvSpPr>
        <p:spPr>
          <a:xfrm>
            <a:off x="1790700" y="792162"/>
            <a:ext cx="6515100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Other Membership Updates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Shape 361" descr="C:\Users\KM\AppData\Local\Microsoft\Windows\Temporary Internet Files\Content.IE5\TP9D75UM\MC900240341[1].wmf">
            <a:extLst>
              <a:ext uri="{FF2B5EF4-FFF2-40B4-BE49-F238E27FC236}">
                <a16:creationId xmlns:a16="http://schemas.microsoft.com/office/drawing/2014/main" id="{461A2475-2BE0-CD45-B5C4-19BD7A2A767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2763" y="563562"/>
            <a:ext cx="1163637" cy="831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DF0457-A18A-3747-84AC-F4D8C577E506}"/>
              </a:ext>
            </a:extLst>
          </p:cNvPr>
          <p:cNvCxnSpPr/>
          <p:nvPr/>
        </p:nvCxnSpPr>
        <p:spPr>
          <a:xfrm flipV="1">
            <a:off x="1894449" y="1368084"/>
            <a:ext cx="95097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818DF4-055A-5A44-BF03-8A98F3DCCAA1}"/>
              </a:ext>
            </a:extLst>
          </p:cNvPr>
          <p:cNvSpPr txBox="1"/>
          <p:nvPr/>
        </p:nvSpPr>
        <p:spPr>
          <a:xfrm>
            <a:off x="462606" y="2278625"/>
            <a:ext cx="6053558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Student Social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Diego Spring 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Melanie Chu (Stoneybrook)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Sponsored by BASF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Ideas???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18637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itle of Presentation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416</Words>
  <Application>Microsoft Office PowerPoint</Application>
  <PresentationFormat>Widescreen</PresentationFormat>
  <Paragraphs>105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Title of Presentation</vt:lpstr>
      <vt:lpstr>PowerPoint Presentation</vt:lpstr>
      <vt:lpstr>Membership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Black, Carlee</dc:creator>
  <cp:lastModifiedBy>Owner</cp:lastModifiedBy>
  <cp:revision>14</cp:revision>
  <dcterms:created xsi:type="dcterms:W3CDTF">2021-01-12T00:30:10Z</dcterms:created>
  <dcterms:modified xsi:type="dcterms:W3CDTF">2021-08-21T01:07:58Z</dcterms:modified>
</cp:coreProperties>
</file>