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1"/>
  </p:notesMasterIdLst>
  <p:sldIdLst>
    <p:sldId id="754" r:id="rId3"/>
    <p:sldId id="755" r:id="rId4"/>
    <p:sldId id="757" r:id="rId5"/>
    <p:sldId id="262" r:id="rId6"/>
    <p:sldId id="758" r:id="rId7"/>
    <p:sldId id="761" r:id="rId8"/>
    <p:sldId id="266" r:id="rId9"/>
    <p:sldId id="7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5" d="100"/>
          <a:sy n="95" d="100"/>
        </p:scale>
        <p:origin x="589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354590262339242"/>
          <c:w val="1"/>
          <c:h val="0.8664541573471918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89E-4DB8-91A7-75FD100853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89E-4DB8-91A7-75FD100853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89E-4DB8-91A7-75FD100853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89E-4DB8-91A7-75FD100853D5}"/>
              </c:ext>
            </c:extLst>
          </c:dPt>
          <c:dLbls>
            <c:dLbl>
              <c:idx val="0"/>
              <c:layout>
                <c:manualLayout>
                  <c:x val="-6.2386376455836327E-2"/>
                  <c:y val="-0.290423428325575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03C0819-9817-4C8E-876B-4D76EE437C67}" type="CATEGORYNAME">
                      <a:rPr lang="en-US"/>
                      <a:pPr>
                        <a:defRPr sz="1600"/>
                      </a:pPr>
                      <a:t>[CATEGORY NAME]</a:t>
                    </a:fld>
                    <a:r>
                      <a:rPr lang="en-US" baseline="0" dirty="0"/>
                      <a:t>
2,568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24821983110689"/>
                      <c:h val="0.24638564541491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89E-4DB8-91A7-75FD100853D5}"/>
                </c:ext>
              </c:extLst>
            </c:dLbl>
            <c:dLbl>
              <c:idx val="1"/>
              <c:layout>
                <c:manualLayout>
                  <c:x val="7.195244267428634E-2"/>
                  <c:y val="3.0843982006632662E-2"/>
                </c:manualLayout>
              </c:layout>
              <c:tx>
                <c:rich>
                  <a:bodyPr/>
                  <a:lstStyle/>
                  <a:p>
                    <a:fld id="{00DFEEF2-8131-4CBA-A33F-4D102BDB8360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FEFAA60C-B11D-49D9-A17D-278330618AE5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89E-4DB8-91A7-75FD100853D5}"/>
                </c:ext>
              </c:extLst>
            </c:dLbl>
            <c:dLbl>
              <c:idx val="2"/>
              <c:layout>
                <c:manualLayout>
                  <c:x val="9.9052494647859798E-2"/>
                  <c:y val="9.0012613013720072E-2"/>
                </c:manualLayout>
              </c:layout>
              <c:tx>
                <c:rich>
                  <a:bodyPr/>
                  <a:lstStyle/>
                  <a:p>
                    <a:fld id="{D3178F65-F297-433E-99AA-0DA74128D051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143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89E-4DB8-91A7-75FD100853D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Regular Member</c:v>
                </c:pt>
                <c:pt idx="1">
                  <c:v>Students</c:v>
                </c:pt>
                <c:pt idx="2">
                  <c:v>Affiliates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#,##0">
                  <c:v>2568</c:v>
                </c:pt>
                <c:pt idx="1">
                  <c:v>515</c:v>
                </c:pt>
                <c:pt idx="2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9E-4DB8-91A7-75FD100853D5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4264497707017393"/>
          <c:w val="0.95416666666666672"/>
          <c:h val="0.7573550688976378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43A-48EA-8D05-E339FACDDC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43A-48EA-8D05-E339FACDDC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43A-48EA-8D05-E339FACDDC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43A-48EA-8D05-E339FACDDC0F}"/>
              </c:ext>
            </c:extLst>
          </c:dPt>
          <c:dLbls>
            <c:dLbl>
              <c:idx val="0"/>
              <c:layout>
                <c:manualLayout>
                  <c:x val="-5.7338056926669732E-2"/>
                  <c:y val="2.51549441444847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78DC883-098E-4108-A0B4-16EA9993FD2F}" type="CATEGORYNAME">
                      <a:rPr lang="en-US"/>
                      <a:pPr>
                        <a:defRPr sz="1600"/>
                      </a:pPr>
                      <a:t>[CATEGORY NAME]</a:t>
                    </a:fld>
                    <a:r>
                      <a:rPr lang="en-US" baseline="0" dirty="0"/>
                      <a:t>
1,177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71902497951536"/>
                      <c:h val="0.12937349518180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43A-48EA-8D05-E339FACDDC0F}"/>
                </c:ext>
              </c:extLst>
            </c:dLbl>
            <c:dLbl>
              <c:idx val="1"/>
              <c:layout>
                <c:manualLayout>
                  <c:x val="0.18403557180914429"/>
                  <c:y val="-8.5625253699142118E-2"/>
                </c:manualLayout>
              </c:layout>
              <c:tx>
                <c:rich>
                  <a:bodyPr/>
                  <a:lstStyle/>
                  <a:p>
                    <a:fld id="{4D360BA1-B21F-45BF-A4D3-2BAF955306A2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1,315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43A-48EA-8D05-E339FACDDC0F}"/>
                </c:ext>
              </c:extLst>
            </c:dLbl>
            <c:dLbl>
              <c:idx val="2"/>
              <c:layout>
                <c:manualLayout>
                  <c:x val="-1.0758437037851223E-2"/>
                  <c:y val="-9.17835397216399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88D091A-403C-4951-BE51-8E7044B8BA44}" type="CATEGORYNAME">
                      <a:rPr lang="en-US"/>
                      <a:pPr>
                        <a:defRPr sz="1600"/>
                      </a:pPr>
                      <a:t>[CATEGORY NAME]</a:t>
                    </a:fld>
                    <a:r>
                      <a:rPr lang="en-US" baseline="0" dirty="0"/>
                      <a:t>
132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32981584042962"/>
                      <c:h val="0.139721195068922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43A-48EA-8D05-E339FACDDC0F}"/>
                </c:ext>
              </c:extLst>
            </c:dLbl>
            <c:dLbl>
              <c:idx val="3"/>
              <c:layout>
                <c:manualLayout>
                  <c:x val="7.8510149351024738E-2"/>
                  <c:y val="6.25808639950177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23D0A2D-4B72-428C-A7A9-B7F11725AE3C}" type="CATEGORYNAME">
                      <a:rPr lang="en-US"/>
                      <a:pPr>
                        <a:defRPr sz="1600"/>
                      </a:pPr>
                      <a:t>[CATEGORY NAME]</a:t>
                    </a:fld>
                    <a:r>
                      <a:rPr lang="en-US" baseline="0" dirty="0"/>
                      <a:t>
582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28623082284429"/>
                      <c:h val="0.12937349518180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43A-48EA-8D05-E339FACDDC0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Industry</c:v>
                </c:pt>
                <c:pt idx="1">
                  <c:v>Academia</c:v>
                </c:pt>
                <c:pt idx="2">
                  <c:v>Government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1177</c:v>
                </c:pt>
                <c:pt idx="1">
                  <c:v>1315</c:v>
                </c:pt>
                <c:pt idx="2" formatCode="General">
                  <c:v>132</c:v>
                </c:pt>
                <c:pt idx="3">
                  <c:v>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3A-48EA-8D05-E339FACDDC0F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8B00B-C305-42F9-91A5-DE2237EE1BC3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EE932-CE78-4C02-BD86-F3B256A46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7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712787" y="4294178"/>
            <a:ext cx="5676900" cy="406647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77863"/>
            <a:ext cx="6027737" cy="339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81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712787" y="4294178"/>
            <a:ext cx="5676900" cy="406647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Other</a:t>
            </a:r>
            <a:r>
              <a:rPr lang="en-US" baseline="0" dirty="0"/>
              <a:t> category includes those listed as other, no response, and N/A.</a:t>
            </a:r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77863"/>
            <a:ext cx="6027737" cy="339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0018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12787" y="4294178"/>
            <a:ext cx="5676900" cy="406647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77863"/>
            <a:ext cx="6027737" cy="339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1042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712787" y="4294178"/>
            <a:ext cx="5676900" cy="406647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77863"/>
            <a:ext cx="6027737" cy="339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063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667" y="1905001"/>
            <a:ext cx="10242551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666" y="4344989"/>
            <a:ext cx="10242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4545245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6706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2192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842686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62732" y="2355850"/>
            <a:ext cx="10253485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347237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2135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59202C9-3463-46C8-9585-4AECF1DF6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742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1059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62732" y="2355850"/>
            <a:ext cx="10253485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717464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7194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5609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11553"/>
            <a:ext cx="54864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1553"/>
            <a:ext cx="54864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9819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57802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99" y="2174875"/>
            <a:ext cx="54864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642" y="1757802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49063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3508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119796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7097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20912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30188"/>
            <a:ext cx="11176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412875"/>
            <a:ext cx="11176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690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25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bright@mmm.com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mailto:Nathan.Oldenhuis@unh.edu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/>
        </p:nvSpPr>
        <p:spPr>
          <a:xfrm>
            <a:off x="938610" y="1165803"/>
            <a:ext cx="6833790" cy="373336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8100" dir="540000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Shape 295"/>
          <p:cNvSpPr txBox="1"/>
          <p:nvPr/>
        </p:nvSpPr>
        <p:spPr>
          <a:xfrm flipH="1">
            <a:off x="1155866" y="2130714"/>
            <a:ext cx="584829" cy="180980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Shape 298"/>
          <p:cNvSpPr txBox="1"/>
          <p:nvPr/>
        </p:nvSpPr>
        <p:spPr>
          <a:xfrm>
            <a:off x="1325962" y="1139002"/>
            <a:ext cx="4191666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Total Members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3,226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99" name="Shape 299"/>
          <p:cNvCxnSpPr/>
          <p:nvPr/>
        </p:nvCxnSpPr>
        <p:spPr>
          <a:xfrm flipH="1">
            <a:off x="4219239" y="2053435"/>
            <a:ext cx="404879" cy="666929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303" name="Shape 303"/>
          <p:cNvSpPr txBox="1"/>
          <p:nvPr/>
        </p:nvSpPr>
        <p:spPr>
          <a:xfrm>
            <a:off x="1825624" y="457200"/>
            <a:ext cx="53721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Current Membership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9" name="Shape 309"/>
          <p:cNvSpPr txBox="1"/>
          <p:nvPr/>
        </p:nvSpPr>
        <p:spPr>
          <a:xfrm>
            <a:off x="8686800" y="518422"/>
            <a:ext cx="2971800" cy="5958578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>
                <a:tab pos="1998663" algn="r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History</a:t>
            </a: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>
                <a:tab pos="2459038" algn="r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December 2021	3,226</a:t>
            </a: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>
                <a:tab pos="2459038" algn="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2020	4,133</a:t>
            </a: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>
                <a:tab pos="2459038" algn="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2019	4,164</a:t>
            </a: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>
                <a:tab pos="2459038" algn="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2018	4,641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ts val="130"/>
              </a:spcBef>
              <a:spcAft>
                <a:spcPts val="130"/>
              </a:spcAft>
              <a:buClrTx/>
              <a:buSzTx/>
              <a:buFontTx/>
              <a:buNone/>
              <a:tabLst>
                <a:tab pos="2459038" algn="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2017	4,560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ts val="130"/>
              </a:spcBef>
              <a:spcAft>
                <a:spcPts val="130"/>
              </a:spcAft>
              <a:buClrTx/>
              <a:buSzTx/>
              <a:buFontTx/>
              <a:buNone/>
              <a:tabLst>
                <a:tab pos="2459038" algn="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2016	4,254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ts val="130"/>
              </a:spcBef>
              <a:spcAft>
                <a:spcPts val="130"/>
              </a:spcAft>
              <a:buClrTx/>
              <a:buSzTx/>
              <a:buFontTx/>
              <a:buNone/>
              <a:tabLst>
                <a:tab pos="2459038" algn="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2015	4,302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ts val="130"/>
              </a:spcBef>
              <a:spcAft>
                <a:spcPts val="130"/>
              </a:spcAft>
              <a:buClrTx/>
              <a:buSzTx/>
              <a:buFontTx/>
              <a:buNone/>
              <a:tabLst>
                <a:tab pos="2459038" algn="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2014	4,489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ts val="130"/>
              </a:spcBef>
              <a:spcAft>
                <a:spcPts val="130"/>
              </a:spcAft>
              <a:buClrTx/>
              <a:buSzTx/>
              <a:buFontTx/>
              <a:buNone/>
              <a:tabLst>
                <a:tab pos="2459038" algn="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2013	4,886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ts val="130"/>
              </a:spcBef>
              <a:spcAft>
                <a:spcPts val="130"/>
              </a:spcAft>
              <a:buClrTx/>
              <a:buSzTx/>
              <a:buFontTx/>
              <a:buNone/>
              <a:tabLst>
                <a:tab pos="2459038" algn="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2012 	4,977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ts val="130"/>
              </a:spcBef>
              <a:spcAft>
                <a:spcPts val="130"/>
              </a:spcAft>
              <a:buClrTx/>
              <a:buSzTx/>
              <a:buFontTx/>
              <a:buNone/>
              <a:tabLst>
                <a:tab pos="2459038" algn="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2011 	5,300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ts val="130"/>
              </a:spcBef>
              <a:spcAft>
                <a:spcPts val="130"/>
              </a:spcAft>
              <a:buClrTx/>
              <a:buSzTx/>
              <a:buFontTx/>
              <a:buNone/>
              <a:tabLst>
                <a:tab pos="2459038" algn="r"/>
              </a:tabLst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2010	5,677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ts val="130"/>
              </a:spcBef>
              <a:spcAft>
                <a:spcPts val="130"/>
              </a:spcAft>
              <a:buClrTx/>
              <a:buSzTx/>
              <a:buFontTx/>
              <a:buNone/>
              <a:tabLst>
                <a:tab pos="2459038" algn="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2009 	6,193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ts val="130"/>
              </a:spcBef>
              <a:spcAft>
                <a:spcPts val="130"/>
              </a:spcAft>
              <a:buClrTx/>
              <a:buSzTx/>
              <a:buFontTx/>
              <a:buNone/>
              <a:tabLst>
                <a:tab pos="2459038" algn="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2007 	6,604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892300" y="984251"/>
            <a:ext cx="6184900" cy="874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/>
          <p:nvPr/>
        </p:nvGraphicFramePr>
        <p:xfrm>
          <a:off x="1325962" y="1297354"/>
          <a:ext cx="5976114" cy="3670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044972" y="5156919"/>
          <a:ext cx="6714080" cy="14552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8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8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8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</a:p>
                  </a:txBody>
                  <a:tcPr marL="89481" marR="89481" marT="44741" marB="44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Affiliates</a:t>
                      </a:r>
                    </a:p>
                  </a:txBody>
                  <a:tcPr marL="89481" marR="89481" marT="44741" marB="44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</a:t>
                      </a:r>
                    </a:p>
                  </a:txBody>
                  <a:tcPr marL="89481" marR="89481" marT="44741" marB="44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</a:t>
                      </a:r>
                    </a:p>
                  </a:txBody>
                  <a:tcPr marL="89481" marR="89481" marT="44741" marB="447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8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89481" marR="89481" marT="44741" marB="44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</a:t>
                      </a:r>
                    </a:p>
                  </a:txBody>
                  <a:tcPr marL="89481" marR="89481" marT="44741" marB="44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515</a:t>
                      </a:r>
                    </a:p>
                  </a:txBody>
                  <a:tcPr marL="89481" marR="89481" marT="44741" marB="44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2,568</a:t>
                      </a:r>
                    </a:p>
                  </a:txBody>
                  <a:tcPr marL="89481" marR="89481" marT="44741" marB="44741"/>
                </a:tc>
                <a:extLst>
                  <a:ext uri="{0D108BD9-81ED-4DB2-BD59-A6C34878D82A}">
                    <a16:rowId xmlns:a16="http://schemas.microsoft.com/office/drawing/2014/main" val="3227313724"/>
                  </a:ext>
                </a:extLst>
              </a:tr>
              <a:tr h="3628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89481" marR="89481" marT="44741" marB="44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marL="89481" marR="89481" marT="44741" marB="44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734</a:t>
                      </a:r>
                    </a:p>
                  </a:txBody>
                  <a:tcPr marL="89481" marR="89481" marT="44741" marB="44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2,840</a:t>
                      </a:r>
                    </a:p>
                  </a:txBody>
                  <a:tcPr marL="89481" marR="89481" marT="44741" marB="447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8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89481" marR="89481" marT="44741" marB="44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481" marR="89481" marT="44741" marB="44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912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481" marR="89481" marT="44741" marB="44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2,961</a:t>
                      </a:r>
                    </a:p>
                  </a:txBody>
                  <a:tcPr marL="89481" marR="89481" marT="44741" marB="447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Division of Polymer Chemistry, Inc. – We believe in the strength of  diversity in all its forms, because inclusion of and respect for diverse  people, experiences, and ideas lead to superior solutions">
            <a:extLst>
              <a:ext uri="{FF2B5EF4-FFF2-40B4-BE49-F238E27FC236}">
                <a16:creationId xmlns:a16="http://schemas.microsoft.com/office/drawing/2014/main" id="{7861C83F-B96B-8E4E-A405-A0E2CBC82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4" y="58970"/>
            <a:ext cx="809534" cy="113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09117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/>
        </p:nvSpPr>
        <p:spPr>
          <a:xfrm>
            <a:off x="1887415" y="1195897"/>
            <a:ext cx="3724275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Total Members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3,226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x="1749424" y="530224"/>
            <a:ext cx="6576646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Industry/Government/Academia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767840" y="990600"/>
            <a:ext cx="585216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/>
          <p:nvPr/>
        </p:nvGraphicFramePr>
        <p:xfrm>
          <a:off x="1371600" y="838200"/>
          <a:ext cx="9906000" cy="4973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95600" y="5811520"/>
          <a:ext cx="6495608" cy="7416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623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3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3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2" descr="Division of Polymer Chemistry, Inc. – We believe in the strength of  diversity in all its forms, because inclusion of and respect for diverse  people, experiences, and ideas lead to superior solutions">
            <a:extLst>
              <a:ext uri="{FF2B5EF4-FFF2-40B4-BE49-F238E27FC236}">
                <a16:creationId xmlns:a16="http://schemas.microsoft.com/office/drawing/2014/main" id="{A1A37256-798E-ED47-8C5D-EC744681B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4" y="58970"/>
            <a:ext cx="809534" cy="113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52F7CE-6535-5544-9B9B-6DC724900D1F}"/>
              </a:ext>
            </a:extLst>
          </p:cNvPr>
          <p:cNvSpPr txBox="1"/>
          <p:nvPr/>
        </p:nvSpPr>
        <p:spPr>
          <a:xfrm>
            <a:off x="8189742" y="1421322"/>
            <a:ext cx="3865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Industry makes up a huge portion of our membership with very little benefits!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3D263F07-7888-9541-8F10-CFCF00E6CE8B}"/>
              </a:ext>
            </a:extLst>
          </p:cNvPr>
          <p:cNvSpPr/>
          <p:nvPr/>
        </p:nvSpPr>
        <p:spPr>
          <a:xfrm rot="5935834">
            <a:off x="8032653" y="1726566"/>
            <a:ext cx="1434904" cy="1420837"/>
          </a:xfrm>
          <a:prstGeom prst="arc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8981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1600200" y="427037"/>
            <a:ext cx="7121525" cy="442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</a:pPr>
            <a:r>
              <a:rPr lang="en-US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Membership Budget</a:t>
            </a:r>
            <a:endParaRPr sz="3000" dirty="0"/>
          </a:p>
        </p:txBody>
      </p:sp>
      <p:sp>
        <p:nvSpPr>
          <p:cNvPr id="350" name="Shape 350"/>
          <p:cNvSpPr txBox="1"/>
          <p:nvPr/>
        </p:nvSpPr>
        <p:spPr>
          <a:xfrm>
            <a:off x="448056" y="1200320"/>
            <a:ext cx="11497456" cy="555199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>
                <a:tab pos="8289925" algn="r"/>
                <a:tab pos="9713913" algn="r"/>
                <a:tab pos="11033125" algn="r"/>
              </a:tabLst>
              <a:defRPr/>
            </a:pPr>
            <a:r>
              <a:rPr kumimoji="0" lang="en-US" sz="18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2021 Expenses	Anticipated	Actual	2022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342900" marR="0" lvl="0" indent="-1651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>
                <a:tab pos="8289925" algn="r"/>
                <a:tab pos="9713913" algn="r"/>
                <a:tab pos="11033125" algn="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Anniversary Lapel Pins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(decided to mail)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$1,000	$1,500	$1,200</a:t>
            </a:r>
          </a:p>
          <a:p>
            <a:pPr marL="342900" marR="0" lvl="0" indent="-1651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>
                <a:tab pos="8289925" algn="r"/>
                <a:tab pos="9713913" algn="r"/>
                <a:tab pos="11033125" algn="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Fall Social 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no in-person meeting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)	$1,000	$0	$1,000</a:t>
            </a:r>
          </a:p>
          <a:p>
            <a:pPr marL="342900" marR="0" lvl="0" indent="-1651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>
                <a:tab pos="8289925" algn="r"/>
                <a:tab pos="9713913" algn="r"/>
                <a:tab pos="11033125" algn="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Membership Drive Activity	$1,800	$0	$1,000</a:t>
            </a:r>
          </a:p>
          <a:p>
            <a:pPr marL="342900" marR="0" lvl="0" indent="-1651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>
                <a:tab pos="8289925" algn="r"/>
                <a:tab pos="9713913" algn="r"/>
                <a:tab pos="11033125" algn="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Student Chapters Support &amp; Annual Award	$1,500	$2,150	$2,000</a:t>
            </a:r>
          </a:p>
          <a:p>
            <a:pPr marL="342900" marR="0" lvl="0" indent="-1651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>
                <a:tab pos="8289925" algn="r"/>
                <a:tab pos="9713913" algn="r"/>
                <a:tab pos="11033125" algn="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New Student Chapter	$100	$400	$100</a:t>
            </a:r>
          </a:p>
          <a:p>
            <a:pPr marL="342900" marR="0" lvl="0" indent="-1651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>
                <a:tab pos="8289925" algn="r"/>
                <a:tab pos="9713913" algn="r"/>
                <a:tab pos="11033125" algn="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Media/Software Renewal 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Constant Contact/Survey Monkey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)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	$450	$840	$500</a:t>
            </a:r>
          </a:p>
          <a:p>
            <a:pPr marL="342900" marR="0" lvl="0" indent="-1651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>
                <a:tab pos="8289925" algn="r"/>
                <a:tab pos="9713913" algn="r"/>
                <a:tab pos="11033125" algn="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Poster/Media 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for ACS Meeting displays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)	$100 	$0	$100</a:t>
            </a:r>
          </a:p>
          <a:p>
            <a:pPr marL="342900" marR="0" lvl="0" indent="-1651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>
                <a:tab pos="8289925" algn="r"/>
                <a:tab pos="9713913" algn="r"/>
                <a:tab pos="11033125" algn="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Postage	$50	$203	$100</a:t>
            </a:r>
          </a:p>
          <a:p>
            <a:pPr marL="342900" marR="0" lvl="0" indent="-1651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>
                <a:tab pos="8289925" algn="r"/>
                <a:tab pos="9713913" algn="r"/>
                <a:tab pos="11033125" algn="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Video Peer Competition (Berda/PMSE donated)	$0	$500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$0</a:t>
            </a:r>
          </a:p>
          <a:p>
            <a:pPr marL="342900" marR="0" lvl="0" indent="-1651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>
                <a:tab pos="8289925" algn="r"/>
                <a:tab pos="9713913" algn="r"/>
                <a:tab pos="11033125" algn="r"/>
              </a:tabLst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ExComm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Gifts	0	$1,055	$0</a:t>
            </a:r>
          </a:p>
          <a:p>
            <a:pPr marL="1778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>
                <a:tab pos="8289925" algn="r"/>
                <a:tab pos="9713913" algn="r"/>
                <a:tab pos="11033125" algn="r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1778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>
                <a:tab pos="8289925" algn="r"/>
                <a:tab pos="9713913" algn="r"/>
                <a:tab pos="11033125" algn="r"/>
              </a:tabLst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MEMBERSHIP IPG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- Student 3-Minute Pitch	$7,000	$2,225	$4,775</a:t>
            </a: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>
                <a:tab pos="8289925" algn="r"/>
                <a:tab pos="9713913" algn="r"/>
                <a:tab pos="11033125" algn="r"/>
              </a:tabLst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>
                <a:tab pos="6745288" algn="r"/>
                <a:tab pos="9713913" algn="r"/>
                <a:tab pos="11033125" algn="r"/>
              </a:tabLst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7DCC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SPONSOR</a:t>
            </a: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>
                <a:tab pos="6745288" algn="r"/>
                <a:tab pos="9713913" algn="r"/>
                <a:tab pos="11033125" algn="r"/>
              </a:tabLst>
              <a:defRPr/>
            </a:pPr>
            <a:r>
              <a:rPr kumimoji="0" lang="en-US" sz="1800" b="1" i="0" u="none" strike="sngStrike" kern="1200" cap="none" spc="0" normalizeH="0" noProof="0" dirty="0">
                <a:ln>
                  <a:noFill/>
                </a:ln>
                <a:solidFill>
                  <a:srgbClr val="7DCC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2021 </a:t>
            </a:r>
            <a:r>
              <a:rPr kumimoji="0" lang="en-US" sz="1800" b="1" i="0" u="none" strike="sngStrike" kern="1200" cap="none" spc="0" normalizeH="0" noProof="0" dirty="0" err="1">
                <a:ln>
                  <a:noFill/>
                </a:ln>
                <a:solidFill>
                  <a:srgbClr val="7DCC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Berda</a:t>
            </a:r>
            <a:r>
              <a:rPr kumimoji="0" lang="en-US" sz="1800" b="1" i="0" u="none" strike="sngStrike" kern="1200" cap="none" spc="0" normalizeH="0" noProof="0" dirty="0">
                <a:ln>
                  <a:noFill/>
                </a:ln>
                <a:solidFill>
                  <a:srgbClr val="7DCC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ExCom Prize (Video-Peer)	$250</a:t>
            </a: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>
                <a:tab pos="6745288" algn="r"/>
                <a:tab pos="9713913" algn="r"/>
                <a:tab pos="11033125" algn="r"/>
              </a:tabLst>
              <a:defRPr/>
            </a:pPr>
            <a:r>
              <a:rPr kumimoji="0" lang="en-US" sz="1800" b="1" i="0" u="none" strike="sngStrike" kern="1200" cap="none" spc="0" normalizeH="0" noProof="0" dirty="0">
                <a:ln>
                  <a:noFill/>
                </a:ln>
                <a:solidFill>
                  <a:srgbClr val="7DCC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2021 PMSE Match (Video Peer)	$250</a:t>
            </a: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>
                <a:tab pos="6745288" algn="r"/>
                <a:tab pos="9713913" algn="r"/>
                <a:tab pos="11033125" algn="r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DCC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2020 BASF – Student Social 	$1,000</a:t>
            </a:r>
          </a:p>
          <a:p>
            <a:pPr marL="4572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>
                <a:tab pos="6745288" algn="r"/>
                <a:tab pos="9713913" algn="r"/>
                <a:tab pos="11033125" algn="r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DCC2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2020 IPG 	$7,000</a:t>
            </a:r>
          </a:p>
        </p:txBody>
      </p:sp>
      <p:cxnSp>
        <p:nvCxnSpPr>
          <p:cNvPr id="351" name="Shape 351"/>
          <p:cNvCxnSpPr>
            <a:cxnSpLocks/>
          </p:cNvCxnSpPr>
          <p:nvPr/>
        </p:nvCxnSpPr>
        <p:spPr>
          <a:xfrm flipH="1">
            <a:off x="7376306" y="1284941"/>
            <a:ext cx="15094" cy="3581401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53" name="Shape 353"/>
          <p:cNvSpPr txBox="1"/>
          <p:nvPr/>
        </p:nvSpPr>
        <p:spPr>
          <a:xfrm>
            <a:off x="7880954" y="5157362"/>
            <a:ext cx="3845102" cy="1314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>
                <a:tab pos="1655763" algn="r"/>
                <a:tab pos="3252788" algn="r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2022 Budget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>
                <a:tab pos="1655763" algn="r"/>
                <a:tab pos="3252788" algn="r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Income:		$?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>
                <a:tab pos="1655763" algn="r"/>
                <a:tab pos="3252788" algn="r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Membership Expense:	$6,000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>
                <a:tab pos="1655763" algn="r"/>
                <a:tab pos="3252788" algn="r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IPG Expenses		$4,775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Shape 351">
            <a:extLst>
              <a:ext uri="{FF2B5EF4-FFF2-40B4-BE49-F238E27FC236}">
                <a16:creationId xmlns:a16="http://schemas.microsoft.com/office/drawing/2014/main" id="{AB389ED9-D73D-4636-A2A1-6A3C35787523}"/>
              </a:ext>
            </a:extLst>
          </p:cNvPr>
          <p:cNvCxnSpPr>
            <a:cxnSpLocks/>
          </p:cNvCxnSpPr>
          <p:nvPr/>
        </p:nvCxnSpPr>
        <p:spPr>
          <a:xfrm flipH="1">
            <a:off x="9067800" y="1295400"/>
            <a:ext cx="32354" cy="3581401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" name="Shape 351">
            <a:extLst>
              <a:ext uri="{FF2B5EF4-FFF2-40B4-BE49-F238E27FC236}">
                <a16:creationId xmlns:a16="http://schemas.microsoft.com/office/drawing/2014/main" id="{10D4FDC7-56EB-4873-B08B-0D8BE5FDFDCB}"/>
              </a:ext>
            </a:extLst>
          </p:cNvPr>
          <p:cNvCxnSpPr>
            <a:cxnSpLocks/>
          </p:cNvCxnSpPr>
          <p:nvPr/>
        </p:nvCxnSpPr>
        <p:spPr>
          <a:xfrm flipH="1">
            <a:off x="10407046" y="1295399"/>
            <a:ext cx="32354" cy="3581401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2" name="Picture 2" descr="Division of Polymer Chemistry, Inc. – We believe in the strength of  diversity in all its forms, because inclusion of and respect for diverse  people, experiences, and ideas lead to superior solutions">
            <a:extLst>
              <a:ext uri="{FF2B5EF4-FFF2-40B4-BE49-F238E27FC236}">
                <a16:creationId xmlns:a16="http://schemas.microsoft.com/office/drawing/2014/main" id="{23EDE1D4-6D4E-C84F-900A-CAB479B37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4" y="58970"/>
            <a:ext cx="809534" cy="113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22045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60">
            <a:extLst>
              <a:ext uri="{FF2B5EF4-FFF2-40B4-BE49-F238E27FC236}">
                <a16:creationId xmlns:a16="http://schemas.microsoft.com/office/drawing/2014/main" id="{E0FF75E6-28BD-974E-A102-A47AF514CB2B}"/>
              </a:ext>
            </a:extLst>
          </p:cNvPr>
          <p:cNvSpPr txBox="1"/>
          <p:nvPr/>
        </p:nvSpPr>
        <p:spPr>
          <a:xfrm>
            <a:off x="1790700" y="792162"/>
            <a:ext cx="950976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Outstanding Graduate Student Peer Nomination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C0C662-770E-5841-90E5-8E23ED7D5283}"/>
              </a:ext>
            </a:extLst>
          </p:cNvPr>
          <p:cNvCxnSpPr/>
          <p:nvPr/>
        </p:nvCxnSpPr>
        <p:spPr>
          <a:xfrm flipV="1">
            <a:off x="1894449" y="1368084"/>
            <a:ext cx="950976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F8568E4-1C0E-FB48-B008-0138BDD14E47}"/>
              </a:ext>
            </a:extLst>
          </p:cNvPr>
          <p:cNvSpPr/>
          <p:nvPr/>
        </p:nvSpPr>
        <p:spPr>
          <a:xfrm>
            <a:off x="1738554" y="1918467"/>
            <a:ext cx="1911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222222"/>
                </a:solidFill>
                <a:latin typeface="Arial" panose="020B0604020202020204" pitchFamily="34" charset="0"/>
              </a:rPr>
              <a:t>Lizz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 Stubbs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UMass Amherst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02BCD8-4968-7240-840A-CB1C3AF47707}"/>
              </a:ext>
            </a:extLst>
          </p:cNvPr>
          <p:cNvSpPr/>
          <p:nvPr/>
        </p:nvSpPr>
        <p:spPr>
          <a:xfrm>
            <a:off x="7869868" y="1918467"/>
            <a:ext cx="2299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222222"/>
                </a:solidFill>
                <a:latin typeface="Arial" panose="020B0604020202020204" pitchFamily="34" charset="0"/>
              </a:rPr>
              <a:t>Nethmi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rgbClr val="222222"/>
                </a:solidFill>
                <a:latin typeface="Arial" panose="020B0604020202020204" pitchFamily="34" charset="0"/>
              </a:rPr>
              <a:t>Alwis</a:t>
            </a:r>
            <a:endParaRPr lang="en-US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Miami University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E3E57F-DA04-074D-B195-698ABFBE8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49" y="2635433"/>
            <a:ext cx="3642264" cy="32582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1C6CDA-E212-794A-BFB0-E741A957B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161" y="2635433"/>
            <a:ext cx="3522919" cy="3264459"/>
          </a:xfrm>
          <a:prstGeom prst="rect">
            <a:avLst/>
          </a:prstGeom>
        </p:spPr>
      </p:pic>
      <p:pic>
        <p:nvPicPr>
          <p:cNvPr id="13" name="Picture 2" descr="Division of Polymer Chemistry, Inc. – We believe in the strength of  diversity in all its forms, because inclusion of and respect for diverse  people, experiences, and ideas lead to superior solutions">
            <a:extLst>
              <a:ext uri="{FF2B5EF4-FFF2-40B4-BE49-F238E27FC236}">
                <a16:creationId xmlns:a16="http://schemas.microsoft.com/office/drawing/2014/main" id="{8BB224D9-5DAE-414C-9B33-1599A1A4D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4" y="58970"/>
            <a:ext cx="809534" cy="113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F51DF0-6BF1-424E-A3A3-18A6648153A3}"/>
              </a:ext>
            </a:extLst>
          </p:cNvPr>
          <p:cNvSpPr txBox="1"/>
          <p:nvPr/>
        </p:nvSpPr>
        <p:spPr>
          <a:xfrm>
            <a:off x="4641448" y="2056966"/>
            <a:ext cx="2349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February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ADC047-03ED-E54B-8521-C7071A421F00}"/>
              </a:ext>
            </a:extLst>
          </p:cNvPr>
          <p:cNvSpPr txBox="1"/>
          <p:nvPr/>
        </p:nvSpPr>
        <p:spPr>
          <a:xfrm>
            <a:off x="946148" y="6364935"/>
            <a:ext cx="10153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$250 from POLY and $250 from PMSE</a:t>
            </a:r>
          </a:p>
        </p:txBody>
      </p:sp>
    </p:spTree>
    <p:extLst>
      <p:ext uri="{BB962C8B-B14F-4D97-AF65-F5344CB8AC3E}">
        <p14:creationId xmlns:p14="http://schemas.microsoft.com/office/powerpoint/2010/main" val="311837442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/>
        </p:nvSpPr>
        <p:spPr>
          <a:xfrm>
            <a:off x="1790700" y="457200"/>
            <a:ext cx="65151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POLY/PMSE Student Chapters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2" name="Shape 362"/>
          <p:cNvSpPr txBox="1"/>
          <p:nvPr/>
        </p:nvSpPr>
        <p:spPr>
          <a:xfrm>
            <a:off x="3352800" y="1219205"/>
            <a:ext cx="8229600" cy="548639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052888" algn="l"/>
                <a:tab pos="6919913" algn="l"/>
              </a:tabLst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Location	Advisor	Members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052888" algn="l"/>
                <a:tab pos="69199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Arizona State University	Tim Long	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052888" algn="l"/>
                <a:tab pos="69199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Case Western Reserve	Dave Schiraldi	47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052888" algn="l"/>
                <a:tab pos="69199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Cornell University	Erin Stache	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052888" algn="l"/>
                <a:tab pos="69199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A&amp;M University	J.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Kennemuer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052888" algn="l"/>
                <a:tab pos="69199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Southern Miss 	(no report)	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052888" algn="l"/>
                <a:tab pos="69199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Texas TAMU 	(no report)	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052888" algn="l"/>
                <a:tab pos="69199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Univ. of Mass.- Amherst	Liz Stubbs	30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052888" algn="l"/>
                <a:tab pos="69199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Florida	Brent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Sumerlin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34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052888" algn="l"/>
                <a:tab pos="69199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New Hampshire	Nathan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Oldenhuis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052888" algn="l"/>
                <a:tab pos="69199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Michigan	Charles McCrory	134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052888" algn="l"/>
                <a:tab pos="69199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Minnesota	Theresa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Reineke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	89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052888" algn="l"/>
                <a:tab pos="69199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South Carolina	Brian Benicewicz	12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052888" algn="l"/>
                <a:tab pos="69199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Virginia Tech	John Matson	4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894449" y="1033122"/>
            <a:ext cx="950976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28600" y="1524000"/>
            <a:ext cx="2819400" cy="46782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Student Chapter Chair</a:t>
            </a:r>
          </a:p>
          <a:p>
            <a:pPr marL="284163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Dan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Savin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-PMSE</a:t>
            </a:r>
          </a:p>
          <a:p>
            <a:pPr marL="284163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Elizabeth Bright-POLY</a:t>
            </a:r>
          </a:p>
          <a:p>
            <a:pPr marL="284163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3"/>
              </a:rPr>
              <a:t>ebright@mmm.com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84163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84163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84163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84163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84163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Nate </a:t>
            </a: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Oldenhuis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Nathan.Oldenhuis@unh.edu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8"/>
          <a:stretch/>
        </p:blipFill>
        <p:spPr bwMode="auto">
          <a:xfrm>
            <a:off x="1080724" y="2503104"/>
            <a:ext cx="1191352" cy="14283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ate Oldenhuis | College of Engineering and Physical Sciences">
            <a:extLst>
              <a:ext uri="{FF2B5EF4-FFF2-40B4-BE49-F238E27FC236}">
                <a16:creationId xmlns:a16="http://schemas.microsoft.com/office/drawing/2014/main" id="{5B6EB0FB-14C9-BF4A-9A74-10C33053C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89" y="4500136"/>
            <a:ext cx="1079500" cy="16192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ivision of Polymer Chemistry, Inc. – We believe in the strength of  diversity in all its forms, because inclusion of and respect for diverse  people, experiences, and ideas lead to superior solutions">
            <a:extLst>
              <a:ext uri="{FF2B5EF4-FFF2-40B4-BE49-F238E27FC236}">
                <a16:creationId xmlns:a16="http://schemas.microsoft.com/office/drawing/2014/main" id="{E4D4B588-967D-C843-B874-87A83B4B0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4" y="58970"/>
            <a:ext cx="809534" cy="113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24045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60">
            <a:extLst>
              <a:ext uri="{FF2B5EF4-FFF2-40B4-BE49-F238E27FC236}">
                <a16:creationId xmlns:a16="http://schemas.microsoft.com/office/drawing/2014/main" id="{CFF8B3A3-BDF3-3F42-B94E-179535FD12CA}"/>
              </a:ext>
            </a:extLst>
          </p:cNvPr>
          <p:cNvSpPr txBox="1"/>
          <p:nvPr/>
        </p:nvSpPr>
        <p:spPr>
          <a:xfrm>
            <a:off x="1790699" y="456497"/>
            <a:ext cx="9228399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eaLnBrk="0" fontAlgn="base" hangingPunct="0">
              <a:buClr>
                <a:srgbClr val="000000"/>
              </a:buClr>
              <a:buSzPts val="3200"/>
              <a:defRPr/>
            </a:pPr>
            <a:r>
              <a:rPr lang="en-US" sz="3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POLY Student Chapters Big 3</a:t>
            </a:r>
          </a:p>
          <a:p>
            <a:pPr lvl="0" eaLnBrk="0" fontAlgn="base" hangingPunct="0">
              <a:buClr>
                <a:srgbClr val="000000"/>
              </a:buClr>
              <a:buSzPts val="3200"/>
              <a:defRPr/>
            </a:pPr>
            <a:r>
              <a:rPr lang="en-US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Partnering with PMSE to Create an Inclusive, Student-led Community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926A1F-9A63-1043-A159-4B1915DA57AD}"/>
              </a:ext>
            </a:extLst>
          </p:cNvPr>
          <p:cNvCxnSpPr/>
          <p:nvPr/>
        </p:nvCxnSpPr>
        <p:spPr>
          <a:xfrm flipV="1">
            <a:off x="1894449" y="1368084"/>
            <a:ext cx="950976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Picture 2" descr="Division of Polymer Chemistry, Inc. – We believe in the strength of  diversity in all its forms, because inclusion of and respect for diverse  people, experiences, and ideas lead to superior solutions">
            <a:extLst>
              <a:ext uri="{FF2B5EF4-FFF2-40B4-BE49-F238E27FC236}">
                <a16:creationId xmlns:a16="http://schemas.microsoft.com/office/drawing/2014/main" id="{A39D127F-60F2-9F4C-B49D-785A1B33A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4" y="58970"/>
            <a:ext cx="809534" cy="113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2E9907-A2CB-3C4A-AA78-02839DB65F18}"/>
              </a:ext>
            </a:extLst>
          </p:cNvPr>
          <p:cNvSpPr/>
          <p:nvPr/>
        </p:nvSpPr>
        <p:spPr>
          <a:xfrm>
            <a:off x="515688" y="2059190"/>
            <a:ext cx="11160624" cy="4066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advisory board: three meetings based on academic calendar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understand student needs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chapters to share best practices, build student networks and communities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share information</a:t>
            </a:r>
            <a:b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Student-planned symposium in ACS Chicago Fall 2022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on their interest and ability to coordinate their efforts as seen in summer lecture series planned by UF last year</a:t>
            </a:r>
            <a:b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Reports – change to poster form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Easier to share their good work within their schools, at national meetings, and with other chapters with newer programs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8030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60">
            <a:extLst>
              <a:ext uri="{FF2B5EF4-FFF2-40B4-BE49-F238E27FC236}">
                <a16:creationId xmlns:a16="http://schemas.microsoft.com/office/drawing/2014/main" id="{9362E83D-A3E3-984A-8246-B05384342349}"/>
              </a:ext>
            </a:extLst>
          </p:cNvPr>
          <p:cNvSpPr txBox="1"/>
          <p:nvPr/>
        </p:nvSpPr>
        <p:spPr>
          <a:xfrm>
            <a:off x="1790700" y="792162"/>
            <a:ext cx="7631092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Graduate Student Social – San Diego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DF0457-A18A-3747-84AC-F4D8C577E506}"/>
              </a:ext>
            </a:extLst>
          </p:cNvPr>
          <p:cNvCxnSpPr/>
          <p:nvPr/>
        </p:nvCxnSpPr>
        <p:spPr>
          <a:xfrm flipV="1">
            <a:off x="1894449" y="1368084"/>
            <a:ext cx="950976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818DF4-055A-5A44-BF03-8A98F3DCCAA1}"/>
              </a:ext>
            </a:extLst>
          </p:cNvPr>
          <p:cNvSpPr txBox="1"/>
          <p:nvPr/>
        </p:nvSpPr>
        <p:spPr>
          <a:xfrm>
            <a:off x="379336" y="2305615"/>
            <a:ext cx="53617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Graduate Student Social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San Diego Spring Meeting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Yes or No?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BASF is willing to do an in-person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Previous organizer: Melanie Chu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Action Item: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Reach out to Melanie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Who plans to attend San Diego?</a:t>
            </a:r>
          </a:p>
        </p:txBody>
      </p:sp>
      <p:pic>
        <p:nvPicPr>
          <p:cNvPr id="8" name="Picture 2" descr="Division of Polymer Chemistry, Inc. – We believe in the strength of  diversity in all its forms, because inclusion of and respect for diverse  people, experiences, and ideas lead to superior solutions">
            <a:extLst>
              <a:ext uri="{FF2B5EF4-FFF2-40B4-BE49-F238E27FC236}">
                <a16:creationId xmlns:a16="http://schemas.microsoft.com/office/drawing/2014/main" id="{82C4544D-217A-9F4D-A858-D696215EC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4" y="58970"/>
            <a:ext cx="809534" cy="113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hat is Boost?">
            <a:extLst>
              <a:ext uri="{FF2B5EF4-FFF2-40B4-BE49-F238E27FC236}">
                <a16:creationId xmlns:a16="http://schemas.microsoft.com/office/drawing/2014/main" id="{7C56146D-2936-8C4C-B97D-8B5C89DA4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15" y="3664521"/>
            <a:ext cx="4471686" cy="25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3F9DB0-00DC-A14F-BD09-F4001F3E6959}"/>
              </a:ext>
            </a:extLst>
          </p:cNvPr>
          <p:cNvSpPr txBox="1"/>
          <p:nvPr/>
        </p:nvSpPr>
        <p:spPr>
          <a:xfrm>
            <a:off x="6959047" y="5998905"/>
            <a:ext cx="373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Raffle Prize: Adidas Boost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77A9CA7-878C-A146-A8EC-8812BDF97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047" y="2143515"/>
            <a:ext cx="3477620" cy="126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18637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60">
            <a:extLst>
              <a:ext uri="{FF2B5EF4-FFF2-40B4-BE49-F238E27FC236}">
                <a16:creationId xmlns:a16="http://schemas.microsoft.com/office/drawing/2014/main" id="{9362E83D-A3E3-984A-8246-B05384342349}"/>
              </a:ext>
            </a:extLst>
          </p:cNvPr>
          <p:cNvSpPr txBox="1"/>
          <p:nvPr/>
        </p:nvSpPr>
        <p:spPr>
          <a:xfrm>
            <a:off x="1790700" y="792162"/>
            <a:ext cx="65151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Membership Drive Brainstorming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DF0457-A18A-3747-84AC-F4D8C577E506}"/>
              </a:ext>
            </a:extLst>
          </p:cNvPr>
          <p:cNvCxnSpPr/>
          <p:nvPr/>
        </p:nvCxnSpPr>
        <p:spPr>
          <a:xfrm flipV="1">
            <a:off x="1894449" y="1368084"/>
            <a:ext cx="950976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Picture 2" descr="Division of Polymer Chemistry, Inc. – We believe in the strength of  diversity in all its forms, because inclusion of and respect for diverse  people, experiences, and ideas lead to superior solutions">
            <a:extLst>
              <a:ext uri="{FF2B5EF4-FFF2-40B4-BE49-F238E27FC236}">
                <a16:creationId xmlns:a16="http://schemas.microsoft.com/office/drawing/2014/main" id="{82C4544D-217A-9F4D-A858-D696215EC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4" y="58970"/>
            <a:ext cx="809534" cy="113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A63274-3431-CB49-9764-FA9E2320595A}"/>
              </a:ext>
            </a:extLst>
          </p:cNvPr>
          <p:cNvSpPr txBox="1"/>
          <p:nvPr/>
        </p:nvSpPr>
        <p:spPr>
          <a:xfrm>
            <a:off x="381965" y="1706286"/>
            <a:ext cx="112621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Remaining IPG Funding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0432FF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Have student chapters apply for $500 to bring in a guest speaker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2400" dirty="0">
                <a:ln>
                  <a:solidFill>
                    <a:srgbClr val="0432FF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Need to identify speaker and write out justification and agenda for visit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2400" dirty="0">
                <a:ln>
                  <a:solidFill>
                    <a:srgbClr val="0432FF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UF student chapter example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Chapter poster “reports” for spring meeting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Membership drive activity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Should we set this up for members to apply for?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Create more POLY exclusive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“Clickable” join now button on POLY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industry recognition (significant portion of POLY membership)</a:t>
            </a:r>
          </a:p>
        </p:txBody>
      </p:sp>
    </p:spTree>
    <p:extLst>
      <p:ext uri="{BB962C8B-B14F-4D97-AF65-F5344CB8AC3E}">
        <p14:creationId xmlns:p14="http://schemas.microsoft.com/office/powerpoint/2010/main" val="215644891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itle of Presentation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774</Words>
  <Application>Microsoft Office PowerPoint</Application>
  <PresentationFormat>Widescreen</PresentationFormat>
  <Paragraphs>148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Title of Presentation</vt:lpstr>
      <vt:lpstr>Office Theme</vt:lpstr>
      <vt:lpstr>PowerPoint Presentation</vt:lpstr>
      <vt:lpstr>PowerPoint Presentation</vt:lpstr>
      <vt:lpstr>Membership Budget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Black, Carlee</dc:creator>
  <cp:lastModifiedBy>Lesia</cp:lastModifiedBy>
  <cp:revision>9</cp:revision>
  <dcterms:created xsi:type="dcterms:W3CDTF">2022-01-05T19:55:31Z</dcterms:created>
  <dcterms:modified xsi:type="dcterms:W3CDTF">2022-01-15T21:21:37Z</dcterms:modified>
</cp:coreProperties>
</file>