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1"/>
  </p:notesMasterIdLst>
  <p:sldIdLst>
    <p:sldId id="840" r:id="rId2"/>
    <p:sldId id="824" r:id="rId3"/>
    <p:sldId id="823" r:id="rId4"/>
    <p:sldId id="813" r:id="rId5"/>
    <p:sldId id="842" r:id="rId6"/>
    <p:sldId id="805" r:id="rId7"/>
    <p:sldId id="827" r:id="rId8"/>
    <p:sldId id="828" r:id="rId9"/>
    <p:sldId id="829" r:id="rId10"/>
    <p:sldId id="830" r:id="rId11"/>
    <p:sldId id="831" r:id="rId12"/>
    <p:sldId id="843" r:id="rId13"/>
    <p:sldId id="845" r:id="rId14"/>
    <p:sldId id="844" r:id="rId15"/>
    <p:sldId id="835" r:id="rId16"/>
    <p:sldId id="836" r:id="rId17"/>
    <p:sldId id="837" r:id="rId18"/>
    <p:sldId id="832" r:id="rId19"/>
    <p:sldId id="846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B7B606-8067-4EBC-9024-2F28C267F75C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BEF3F1-6F1F-4D5B-A10B-629A770FE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46821-9A55-2803-F763-786E8E5E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DAB89-69B0-8E57-97F8-B6C7A4C3B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9C14B7-80FF-1F5F-D066-E1A1345BD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a 20-minute slot for this.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4B6BD-A390-4006-F8B8-906943399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EF3F1-6F1F-4D5B-A10B-629A770FE75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2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77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2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74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21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90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46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B86E6-9B52-5F77-A8C1-4F14F410D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2BF4AA26-18D9-86DB-CE26-9D3F77F17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EF3B99DD-836E-7CD0-CC2C-053C45F35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115ADDA0-18AA-634C-3184-03FC6FB6B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32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22675-26AD-C5AC-FED2-F996CA8B4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486CDC5-40E3-F802-806B-9909C9322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9803F737-B9AE-C1CF-CD03-9D7FA3DC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C0A95EA-CE66-4644-2BB7-839F3DF06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13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4609-FBCA-41F2-BA2F-DE4A86E3FC05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0373-FB6F-4BA8-817F-7C2E9A143624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74A2-78F3-430A-BCF7-33D751D0C212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2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8EC-B26F-483C-95D0-0AC17B890802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4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A01C-2905-4CE2-B935-F207CAA6DD82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1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3894-0A2F-4D6A-A1B3-D401677E2A35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9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620-94B7-4264-8973-CDEB8B3680B1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3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0366-4045-4308-BB1E-05B2DAE25B17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7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8DE1-61BA-4737-BE8A-999DB921085C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9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B29A-D471-4040-A6EA-A2AFE5A38060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5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1F00-E110-4D81-A3ED-65EEFB2F5AAA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3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395D-17BB-406D-9D2F-2B5D0BB0E863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9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5D34-C8A5-447B-B52F-232284C994AA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40833" y="6464448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9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33E9-26D7-4D3F-A40E-564AED1B6709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0833" y="6507052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0B13-0810-4CCA-A346-8149ADCCA953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7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EAE-770D-42C0-81E7-2F0C63D0314A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4FF-1D70-4216-9A55-40EC637038F8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7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CD7D12-1D7A-47FF-AF75-42847BCEFD6F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4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ABCB6C-EF8E-4CE8-0C9D-8541A5A95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05DE47C2-76B9-BD22-E92A-4D1E62522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14323183-E55E-6863-E635-B282C0E8F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C070F32-C572-AA0B-6261-45FDB5D15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FE3D200-8F54-6E98-5B85-5203F0CA5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F458C46-78C0-4608-A52E-4887F258B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C493822-CC4C-B0D3-00E2-E79BC9290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1BC04B0-7989-4F16-6C65-FA00446C5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4D13D11-42F3-9FD8-DD1E-7E16B4040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8" name="Google Shape;150;p1">
            <a:extLst>
              <a:ext uri="{FF2B5EF4-FFF2-40B4-BE49-F238E27FC236}">
                <a16:creationId xmlns:a16="http://schemas.microsoft.com/office/drawing/2014/main" id="{29FEFC84-57B0-E365-0AE3-A3C875C8A00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309" y="99777"/>
            <a:ext cx="11648049" cy="3914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ACS </a:t>
            </a:r>
            <a:b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DIVISION OF POLYMER CHEMISTRY</a:t>
            </a:r>
            <a:br>
              <a:rPr lang="en-US" sz="5300" dirty="0">
                <a:cs typeface="Arial" panose="020B0604020202020204" pitchFamily="34" charset="0"/>
              </a:rPr>
            </a:br>
            <a:r>
              <a:rPr lang="en-US" sz="5300" dirty="0"/>
              <a:t>Treasurer Report</a:t>
            </a:r>
            <a:br>
              <a:rPr lang="en-US" sz="5300" dirty="0"/>
            </a:br>
            <a:r>
              <a:rPr lang="en-US" sz="5300" dirty="0"/>
              <a:t>POLY Winter </a:t>
            </a:r>
            <a:r>
              <a:rPr lang="en-US" sz="5300" dirty="0" err="1"/>
              <a:t>ExComm</a:t>
            </a:r>
            <a:r>
              <a:rPr lang="en-US" sz="5300" dirty="0"/>
              <a:t> Meeting 2026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1" name="Google Shape;151;p1">
            <a:extLst>
              <a:ext uri="{FF2B5EF4-FFF2-40B4-BE49-F238E27FC236}">
                <a16:creationId xmlns:a16="http://schemas.microsoft.com/office/drawing/2014/main" id="{F8839D47-6917-6ABD-CECA-CA0989062FB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6465" y="4123812"/>
            <a:ext cx="11182893" cy="110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>
              <a:buSzPts val="1800"/>
            </a:pPr>
            <a:r>
              <a:rPr lang="en-US" sz="2000" dirty="0">
                <a:cs typeface="Arial" panose="020B0604020202020204" pitchFamily="34" charset="0"/>
              </a:rPr>
              <a:t>Presented by John Matson (Treasurer)</a:t>
            </a:r>
          </a:p>
          <a:p>
            <a:pPr marL="0" lvl="0" indent="0" algn="r">
              <a:buSzPts val="1800"/>
            </a:pPr>
            <a:r>
              <a:rPr lang="en-US" sz="2000" dirty="0">
                <a:cs typeface="Arial" panose="020B0604020202020204" pitchFamily="34" charset="0"/>
              </a:rPr>
              <a:t>Support from Kathy Mitchem and Carlee Black 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6ECB4376-45BD-B673-AE0B-D853EF38C7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2" y="99776"/>
            <a:ext cx="631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E8C4AD04-E50B-711E-35DB-FDF87BAC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713" y="9939"/>
            <a:ext cx="987287" cy="9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156FCC-CD5D-B98D-D2E5-BE7B008E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33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911501"/>
            <a:ext cx="2941202" cy="204671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Staff travel (40)</a:t>
            </a:r>
            <a:r>
              <a:rPr lang="en-US" altLang="en-US" sz="1600" dirty="0"/>
              <a:t>: Kathy strives to keep staff travel costs low.</a:t>
            </a:r>
            <a:endParaRPr lang="en-US" altLang="en-US" sz="1600" b="1" dirty="0"/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No major unexpected outcomes here.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56166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Budget Report 5: Administrative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688FF1-D35F-6999-B4C5-A5E13F53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B5967-510C-441D-A1C8-3EE838581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40" y="1266131"/>
            <a:ext cx="8325971" cy="47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1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911501"/>
            <a:ext cx="2941202" cy="580158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IAB (53)</a:t>
            </a:r>
            <a:r>
              <a:rPr lang="en-US" altLang="en-US" sz="1600" dirty="0"/>
              <a:t>: Late payment for 2025 came in Jan 2026, so IN/EX discrepancy is artificially high.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MACRO (54): </a:t>
            </a:r>
            <a:r>
              <a:rPr lang="en-US" altLang="en-US" sz="1600" dirty="0"/>
              <a:t>Spent $1.3K less than expected.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Membership (55)</a:t>
            </a:r>
            <a:r>
              <a:rPr lang="en-US" altLang="en-US" sz="1600" dirty="0"/>
              <a:t>: Membership gained sponsorship for the social. 0.4K under budget.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Awards (56)</a:t>
            </a:r>
            <a:r>
              <a:rPr lang="en-US" altLang="en-US" sz="1600" dirty="0"/>
              <a:t>: Expenses lower than expected by $3.1K; some winners did not spent full amount.</a:t>
            </a:r>
            <a:endParaRPr lang="en-US" altLang="en-US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Natural Polymers CCC (58)</a:t>
            </a:r>
            <a:r>
              <a:rPr lang="en-US" altLang="en-US" sz="1600" dirty="0"/>
              <a:t>: Planned symposium was postponed to 2026.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More award sponsors would help our bottom line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3" y="344464"/>
            <a:ext cx="9792371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Budget Report 6: Committee Activities</a:t>
            </a:r>
          </a:p>
          <a:p>
            <a:pPr algn="l" defTabSz="914363">
              <a:defRPr/>
            </a:pP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914363">
              <a:defRPr/>
            </a:pP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82220-1295-8CA5-EE7A-3C7CFE64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B34F6-9561-5155-17EF-2F3E384D5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52" y="1162403"/>
            <a:ext cx="8328186" cy="30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6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6EDED-8D91-4197-AB58-0A2E81945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6E5E53ED-C9B9-75E9-8301-310E3E4680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4D52286-82C3-6338-78A7-A26F11C1C942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Sponsorship Support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08DAB-A10A-0778-0E5A-381D949A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50E403-DAA5-4177-1B30-583F0B6FE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953981"/>
              </p:ext>
            </p:extLst>
          </p:nvPr>
        </p:nvGraphicFramePr>
        <p:xfrm>
          <a:off x="1788273" y="1070930"/>
          <a:ext cx="8769858" cy="3810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9513">
                  <a:extLst>
                    <a:ext uri="{9D8B030D-6E8A-4147-A177-3AD203B41FA5}">
                      <a16:colId xmlns:a16="http://schemas.microsoft.com/office/drawing/2014/main" val="2970740680"/>
                    </a:ext>
                  </a:extLst>
                </a:gridCol>
                <a:gridCol w="2796362">
                  <a:extLst>
                    <a:ext uri="{9D8B030D-6E8A-4147-A177-3AD203B41FA5}">
                      <a16:colId xmlns:a16="http://schemas.microsoft.com/office/drawing/2014/main" val="939054864"/>
                    </a:ext>
                  </a:extLst>
                </a:gridCol>
                <a:gridCol w="2083983">
                  <a:extLst>
                    <a:ext uri="{9D8B030D-6E8A-4147-A177-3AD203B41FA5}">
                      <a16:colId xmlns:a16="http://schemas.microsoft.com/office/drawing/2014/main" val="709183117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Newsletter</a:t>
                      </a:r>
                      <a:r>
                        <a:rPr lang="en-US" sz="16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Advertising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1/8 </a:t>
                      </a:r>
                      <a:r>
                        <a:rPr lang="en-US" sz="1600" spc="-2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pg</a:t>
                      </a: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$20 up to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Full </a:t>
                      </a:r>
                      <a:r>
                        <a:rPr lang="en-US" sz="1600" spc="-2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pg</a:t>
                      </a: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$2,000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Semi-Annually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4948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E-news</a:t>
                      </a:r>
                      <a:r>
                        <a:rPr lang="en-US" sz="16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en-US" sz="1600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en-US" sz="1600" spc="-5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Link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$500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9839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Mark</a:t>
                      </a: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Scholar</a:t>
                      </a:r>
                      <a:r>
                        <a:rPr lang="en-US" sz="1600" spc="-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Awards (3 awards)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$4,500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Bi-Annually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51347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Plenary</a:t>
                      </a: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$1,500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Annually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($600x2 annually)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53195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r>
                        <a:rPr lang="en-US" sz="1600" spc="-1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Awards:</a:t>
                      </a:r>
                      <a:r>
                        <a:rPr lang="en-US" sz="1600" spc="-4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4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Each: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Marvel, Flory, Mark, IPS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270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$3,500</a:t>
                      </a:r>
                      <a:r>
                        <a:rPr lang="en-US" sz="1600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each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5270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(prize &amp; travel)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Bi-Annually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9558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Student</a:t>
                      </a:r>
                      <a:r>
                        <a:rPr lang="en-US" sz="1600" spc="-3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Social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270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$1,000-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$3,000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Semi-Annually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34841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Cookie/Snack</a:t>
                      </a:r>
                      <a:r>
                        <a:rPr lang="en-US" sz="16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  <a:r>
                        <a:rPr lang="en-US" sz="16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Sponsor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$1,500 per ACS Mtg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Semi-Annually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7235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Sponsors</a:t>
                      </a:r>
                      <a:r>
                        <a:rPr lang="en-US" sz="1600" b="1" spc="-6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 2025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8464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Coffee</a:t>
                      </a:r>
                      <a:r>
                        <a:rPr lang="en-US" sz="1600" spc="-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  <a:r>
                        <a:rPr lang="en-US" sz="16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Sponsor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$3,250 per ACS meeting (?)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3975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TOSOH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49583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r>
                        <a:rPr lang="en-US" sz="1600" spc="-1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Awards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$750 per ACS meeting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Springer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53337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General Papers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$600 per ACS meeting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Polymer Chemistry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83513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Poster Session Food and Beverage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$3,000 per ACS meeting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i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408129"/>
                  </a:ext>
                </a:extLst>
              </a:tr>
            </a:tbl>
          </a:graphicData>
        </a:graphic>
      </p:graphicFrame>
      <p:sp>
        <p:nvSpPr>
          <p:cNvPr id="6" name="TextBox 7">
            <a:extLst>
              <a:ext uri="{FF2B5EF4-FFF2-40B4-BE49-F238E27FC236}">
                <a16:creationId xmlns:a16="http://schemas.microsoft.com/office/drawing/2014/main" id="{5192CCBB-D567-D5F7-0BC2-4B1CB0F5A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272" y="5083212"/>
            <a:ext cx="8769857" cy="907941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General papers</a:t>
            </a:r>
            <a:r>
              <a:rPr lang="en-US" altLang="en-US" sz="1600" dirty="0"/>
              <a:t>. </a:t>
            </a:r>
            <a:r>
              <a:rPr lang="en-US" altLang="en-US" sz="1600" i="1" dirty="0"/>
              <a:t>Polymer Chemistry </a:t>
            </a:r>
            <a:r>
              <a:rPr lang="en-US" altLang="en-US" sz="1600" dirty="0"/>
              <a:t>will no longer sponsor the General Papers awards in 2026. Shall we discontinue these? This could be attractive for industry sponsorship.</a:t>
            </a:r>
          </a:p>
        </p:txBody>
      </p:sp>
    </p:spTree>
    <p:extLst>
      <p:ext uri="{BB962C8B-B14F-4D97-AF65-F5344CB8AC3E}">
        <p14:creationId xmlns:p14="http://schemas.microsoft.com/office/powerpoint/2010/main" val="35332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C5FA7-95EC-9DFA-4B7E-AEC141480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0327-2291-E3E1-56A6-E176C5D7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658" y="755904"/>
            <a:ext cx="7711025" cy="3084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2025 Investments Activity and Future Projections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DB07B5-F14C-2E67-53B7-143788D6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7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B83D-C3F8-F5CD-F4A6-8196AD3A5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A6F562B1-7ADE-8753-A91E-3269A13F97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53B93BB-9693-A10C-8C6C-706FA1A51B4E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POLY Investment Fund Details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F05FD-ABE6-A62D-136E-B7E7CA74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F1D31-BE22-A2E0-53CA-69C6E5D08498}"/>
              </a:ext>
            </a:extLst>
          </p:cNvPr>
          <p:cNvSpPr txBox="1"/>
          <p:nvPr/>
        </p:nvSpPr>
        <p:spPr>
          <a:xfrm>
            <a:off x="2064720" y="5086026"/>
            <a:ext cx="9576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of Dec 31, 2025, after all withdrawals, POLY has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$1,215,533.47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investments.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Actions taken in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Moved $30K (Aug 2025) and another $30K (Dec 2025) from Vanguard to checking.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Moved all funds from Janney ($55,717.93 + $165.93) to checking.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Closed Janney account. Now we have just two fund families to manage.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BCE450-6D58-04E0-74A9-77CCEAC2F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647" y="997222"/>
            <a:ext cx="9576113" cy="394252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AA9A2EA-FA97-DD30-F664-DFEE29A821A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066800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82228966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$55,717.93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3052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99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D8FF0-A4DA-FBD1-F314-F9334CC0D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FA9A5E9-1B82-75C6-B4B4-A5C65479CF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AC28F70-C393-89CB-9691-44893D4696E6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Investments 1: Historical data basis for model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4B2DB-C447-0F36-2E6B-433778FECB0B}"/>
              </a:ext>
            </a:extLst>
          </p:cNvPr>
          <p:cNvSpPr txBox="1"/>
          <p:nvPr/>
        </p:nvSpPr>
        <p:spPr>
          <a:xfrm>
            <a:off x="1301137" y="935782"/>
            <a:ext cx="97801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Historical data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return since 2010: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10.2%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(high = 24%, low = –18%)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withdrawal since 2010: $57.8K (high = $155K, low = $0K [5 times])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Projection Simulation Model and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in 2025, based on these historical data, I set up a randomizer to project future returns, ranging from –10% to +30%, with an average of 10% (slightly rosier than historical data).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then produced an Excel macro to run 1,000 simulations each at various annual withdrawal amounts (e.g., $100K/year up to $180K/year).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A36D042-C532-F614-7B19-48B2F04D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CFF39-9F9F-A255-CB60-AD2116926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64" y="1314092"/>
            <a:ext cx="4086586" cy="2896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05295A-A957-340F-51E2-C8CAFE85D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14093"/>
            <a:ext cx="4924307" cy="28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DE29F-D59E-AD2C-BA58-B84BDF22A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D8683D56-72C8-9B73-3E12-31746AA7D8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5CA19BB-B89C-C866-C606-76FD9F3D25C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Investments 2: Example Projection Simulation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672AB-4663-1DE7-49B7-D652B9C23A1A}"/>
              </a:ext>
            </a:extLst>
          </p:cNvPr>
          <p:cNvSpPr txBox="1"/>
          <p:nvPr/>
        </p:nvSpPr>
        <p:spPr>
          <a:xfrm>
            <a:off x="1301136" y="935782"/>
            <a:ext cx="102131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 Projection: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withdrawal of $115K (our 2025 withdrawal)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just one simulation. Others are more positive.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key thing is what happens in the next few years. Good market years are vital given our reliance on the investment fund for all of our operations. A bad market year will hurt.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E546B-703F-2886-E6DD-946F083374C1}"/>
              </a:ext>
            </a:extLst>
          </p:cNvPr>
          <p:cNvSpPr txBox="1"/>
          <p:nvPr/>
        </p:nvSpPr>
        <p:spPr>
          <a:xfrm>
            <a:off x="5670827" y="1532939"/>
            <a:ext cx="5145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this particular projection: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 investments dropped below $0 in 2039.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return through 2042 was only 6%.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264FAD6-59E4-87ED-A91A-1131C2D8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40739E-77B2-92B3-7B03-ACDD0285133D}"/>
              </a:ext>
            </a:extLst>
          </p:cNvPr>
          <p:cNvGrpSpPr/>
          <p:nvPr/>
        </p:nvGrpSpPr>
        <p:grpSpPr>
          <a:xfrm>
            <a:off x="1403251" y="1425256"/>
            <a:ext cx="3835597" cy="3619819"/>
            <a:chOff x="1695351" y="2822256"/>
            <a:chExt cx="3835597" cy="36198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71D3EA-F129-D11B-83AA-F1BF90874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2308"/>
            <a:stretch>
              <a:fillRect/>
            </a:stretch>
          </p:blipFill>
          <p:spPr>
            <a:xfrm>
              <a:off x="1695351" y="3486150"/>
              <a:ext cx="3835597" cy="29559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D4D21A-B3C0-6595-C6AB-306EBA121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88981"/>
            <a:stretch>
              <a:fillRect/>
            </a:stretch>
          </p:blipFill>
          <p:spPr>
            <a:xfrm>
              <a:off x="1695351" y="2822256"/>
              <a:ext cx="3835597" cy="68294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D6677B8-5BDF-B2CD-9938-C0A2DB817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49" y="2456269"/>
            <a:ext cx="5121459" cy="30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1DD2F-767B-6D0E-FF09-D2B0EEBF6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FC77D4FC-26B0-D325-2629-7031906590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CB7BE16-D5F8-667B-C64C-027DB50A6D1D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10507236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Investments 3: Projection Simulations Summary 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9C28FE-B81B-9D8C-DEA3-F8DEBDB1563D}"/>
              </a:ext>
            </a:extLst>
          </p:cNvPr>
          <p:cNvSpPr txBox="1"/>
          <p:nvPr/>
        </p:nvSpPr>
        <p:spPr>
          <a:xfrm>
            <a:off x="1301136" y="935782"/>
            <a:ext cx="102131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Projection Simulation Summary: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Chances of stability versus annual withdrawal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ran 1,000 simulations each for a range of scenarios from $80K–160K annual withdrawal.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these 10,000 simulations, I graphed “stability chance” vs. annual withdrawal amount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target annual withdrawal amount of $125K/year gives POLY a 50% chance of retaining an investment balance past 2050 (it was $108K in Jan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excellent market year really helped us in 2025, but a downturn can happen any time, so we need to continue to be financially responsible.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3C4D4CA-35D4-C029-ABCC-529ABD33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30954-3576-EB48-14EF-650A521C2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765" y="1890374"/>
            <a:ext cx="5453886" cy="2955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DF39C-4F9F-AC7C-5159-2AEEBDDC8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166" y="1890374"/>
            <a:ext cx="4016014" cy="290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68AF4D0-940A-4496-CEA7-249220A7A4B9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Discussion Points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7DBA86-E9DB-C32C-0C10-63C8A0303CDE}"/>
              </a:ext>
            </a:extLst>
          </p:cNvPr>
          <p:cNvSpPr txBox="1"/>
          <p:nvPr/>
        </p:nvSpPr>
        <p:spPr>
          <a:xfrm>
            <a:off x="1726060" y="790220"/>
            <a:ext cx="10179635" cy="5688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still rely too heavily on investments to be in a comfortable position for long-term financial stability, but the last few years have fortunately been strong market years.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withdrew less than anticipated in 2025 largely because we are striving to have a smaller checking surplus in order to have more money in the market.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Potential ways to improve our bottom line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Reducing ACS meeting expenses has helped keep the budget under control.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learned after the fall ACS that we need to request projectors ala carte. Otherwise, if ACS puts us in a big room, they charge us for a big projector rental ($3K). This is an easy fix.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Programming snacks/coffee has reduced spending, but attendance is very low. Other ideas? 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plenary costs ~$9K. We stopped printing plenary posters, which saves ~$0.5-2K per plenary. Now they are digital. Another easy solution that saved up to $1K.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$6000 for membership has always seemed like a lot for me with low return on investment given that membership continues to drop. Can we reduce?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Symposium support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Phoenix, we changed the symposium support language, but it was not in line with PMSE, so we just ended up paying $500 per POLY half-day session. A formal update would be useful.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Should we consider lowering symposium support to $400 per half-day session? We would be lower than PMSE.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AA9F47-E939-82E1-74DC-EDB4740B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3121F-CEEE-B2B2-A5DC-7720CB2E7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E484-43E1-A518-37B5-1072C553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658" y="755904"/>
            <a:ext cx="7711025" cy="3084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2025 Budget</a:t>
            </a:r>
            <a:br>
              <a:rPr lang="en-US" sz="5400" dirty="0"/>
            </a:br>
            <a:r>
              <a:rPr lang="en-US" sz="5400" dirty="0"/>
              <a:t>(see Excel file)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C2AD8-E3DB-BD8A-0D2A-3628CEEC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3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99AA54-E02E-4CC7-9B0D-AFBBAB2E0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28328" r="35369" b="26921"/>
          <a:stretch/>
        </p:blipFill>
        <p:spPr>
          <a:xfrm rot="5400000">
            <a:off x="984572" y="3308078"/>
            <a:ext cx="2618047" cy="1989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7C7FEB-5BF6-41DC-8D75-14BA0CEAA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7207" y="136199"/>
            <a:ext cx="6663755" cy="59531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 POLY Business Office</a:t>
            </a:r>
          </a:p>
        </p:txBody>
      </p:sp>
      <p:sp>
        <p:nvSpPr>
          <p:cNvPr id="57351" name="Rectangle 11">
            <a:extLst>
              <a:ext uri="{FF2B5EF4-FFF2-40B4-BE49-F238E27FC236}">
                <a16:creationId xmlns:a16="http://schemas.microsoft.com/office/drawing/2014/main" id="{3C075905-993D-4F74-BEF7-A34CF1A4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909" y="2994016"/>
            <a:ext cx="3975297" cy="270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>
                <a:tab pos="2286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230188" lvl="1" indent="-230188">
              <a:spcBef>
                <a:spcPct val="0"/>
              </a:spcBef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Carlee Black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Administrative Assistant</a:t>
            </a:r>
            <a:br>
              <a:rPr lang="en-US" altLang="en-US" sz="1400" dirty="0">
                <a:latin typeface="Arial" panose="020B0604020202020204" pitchFamily="34" charset="0"/>
              </a:rPr>
            </a:b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Salary 32hrs Week</a:t>
            </a:r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Membership Support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Workshop/Meeting Prep, Website, etc.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Awards Oversite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POLY Newsletter &amp; Publicity Posts: 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	Facebook, E-news,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ListServe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General Websites Updates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Graphical Abstracts/Preprint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Office Supplies/Orders</a:t>
            </a:r>
          </a:p>
        </p:txBody>
      </p:sp>
      <p:pic>
        <p:nvPicPr>
          <p:cNvPr id="57352" name="Picture 11">
            <a:extLst>
              <a:ext uri="{FF2B5EF4-FFF2-40B4-BE49-F238E27FC236}">
                <a16:creationId xmlns:a16="http://schemas.microsoft.com/office/drawing/2014/main" id="{02328902-ACFA-4BEF-8F17-6B1281F58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95" y="201614"/>
            <a:ext cx="9858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FE06CE35-DBA9-46D9-8F53-E1DE657610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2A14379-059B-6D67-D5CD-14558A1F2ECB}"/>
              </a:ext>
            </a:extLst>
          </p:cNvPr>
          <p:cNvSpPr txBox="1">
            <a:spLocks noChangeArrowheads="1"/>
          </p:cNvSpPr>
          <p:nvPr/>
        </p:nvSpPr>
        <p:spPr>
          <a:xfrm>
            <a:off x="8903445" y="2873229"/>
            <a:ext cx="2966408" cy="306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Kathy Mitchem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Business Manager</a:t>
            </a:r>
          </a:p>
          <a:p>
            <a:pPr marL="0" lvl="1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Full Time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Budget Support-Bookkeeping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ExComm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Officer Support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Workshops &amp; Event Planning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ACS Meetings Support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Industrial Advisory Board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- &amp; Other Committee Assistance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Election Oversite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VT/Staff/Office Oversite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B06CC-04E0-49B0-947C-4F2A196E8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16440" r="37670" b="16440"/>
          <a:stretch/>
        </p:blipFill>
        <p:spPr>
          <a:xfrm rot="5400000">
            <a:off x="6471909" y="3308078"/>
            <a:ext cx="2618047" cy="1989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ABCEE-710A-61A9-BA17-C30AAB84E684}"/>
              </a:ext>
            </a:extLst>
          </p:cNvPr>
          <p:cNvSpPr txBox="1"/>
          <p:nvPr/>
        </p:nvSpPr>
        <p:spPr>
          <a:xfrm>
            <a:off x="1726060" y="1184038"/>
            <a:ext cx="10179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ct val="0"/>
              </a:spcBef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Oversite:</a:t>
            </a:r>
            <a:r>
              <a:rPr lang="en-US" altLang="en-US" sz="1600" dirty="0">
                <a:latin typeface="Arial" panose="020B0604020202020204" pitchFamily="34" charset="0"/>
              </a:rPr>
              <a:t>	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*POLY Supervisor– John Matson (Treasurer)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*VT Representative-Bob Moore</a:t>
            </a:r>
          </a:p>
          <a:p>
            <a:pPr marL="0" lvl="1">
              <a:spcBef>
                <a:spcPct val="0"/>
              </a:spcBef>
              <a:buNone/>
            </a:pPr>
            <a:endParaRPr lang="en-US" altLang="en-US" sz="1600" b="1" dirty="0">
              <a:latin typeface="Arial" panose="020B0604020202020204" pitchFamily="34" charset="0"/>
            </a:endParaRP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Location:</a:t>
            </a:r>
            <a:r>
              <a:rPr lang="en-US" altLang="en-US" sz="1600" dirty="0">
                <a:latin typeface="Arial" panose="020B0604020202020204" pitchFamily="34" charset="0"/>
              </a:rPr>
              <a:t> Blacksburg, VA (new offices!)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2D5BC4-4B31-20E4-4C2F-B339BD01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6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9740A-A5FC-61FB-0032-C5B49D53C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C290E290-204A-7E05-AAAE-8FD2E3F5AB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446BEB8-50EA-4F91-11A1-37D8BD1B59E9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Year-End Positives and Negatives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6B9BB-EF06-0B48-3B1A-2869370E87FB}"/>
              </a:ext>
            </a:extLst>
          </p:cNvPr>
          <p:cNvSpPr txBox="1"/>
          <p:nvPr/>
        </p:nvSpPr>
        <p:spPr>
          <a:xfrm>
            <a:off x="1301136" y="935782"/>
            <a:ext cx="57929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Positives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Sponsor income is up, largely due to JAI ($9K versus $3K budgeted).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Investments had a good year (up 20%, $108K with $115K withdrawn; +$223K in total).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withdrew $115K from investments in 2025 ($151K was projected).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of this apparent positive is masked—we were not actually $36K better than our budget.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other significant income positives.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saved money in a few areas, notably: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ACS Expenses $3K better than projected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Awards $3K better than projected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Red Herrings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(things that are misleading)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Natural Polymers CCC spent $11K less than budgeted; these funds will go out in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checking balance is lower at the end of this year than it was at the end of 2024 (keeping $ in market).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74590-2540-B717-3787-D68C4B698B19}"/>
              </a:ext>
            </a:extLst>
          </p:cNvPr>
          <p:cNvSpPr txBox="1"/>
          <p:nvPr/>
        </p:nvSpPr>
        <p:spPr>
          <a:xfrm>
            <a:off x="7094134" y="935782"/>
            <a:ext cx="50978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Negatives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 membership dues generated $45K, continuing the downward trend ($5K below budget). See later slides.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ACS allocation was $50K ($58K in 2024), $8K less than budgeted. 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IAB appears to be $2K in the red but an early Jan 2026 payment for 2025 alleviates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Workshop delta baseline is $40K for two workshops, but delta in 2025 was $31.7K. Fuel Cells fell well short of budget.</a:t>
            </a: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Overall, income is declining and expenses are increasing.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strong market year made the budget look better than it actually was.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A6107-F683-B1C2-F158-81CAB312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FC52A-4996-44E1-8CA4-3B3753D1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658" y="755904"/>
            <a:ext cx="7711025" cy="3084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2025 Budget / YE Actuals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AC604-292C-4481-FC3A-3195EA13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6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13BDC-97D9-134E-ED00-34044DB04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B14440F3-3312-42AE-497E-90BF9EE740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FC6DF41-AA82-F539-4B80-BC61D6628399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78645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Budget Report: Complete Budget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FF248920-DA60-F9D8-2F68-C487ECFD7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151" y="2389427"/>
            <a:ext cx="2941202" cy="1723549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This is the complete 2025 budget and year-end actuals.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The next slides contain breakdowns.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136623-A09C-44C6-9753-929C8CC6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E1CB5-F305-CE4E-0F34-F7253396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521" y="602828"/>
            <a:ext cx="3439486" cy="62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0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911501"/>
            <a:ext cx="2941202" cy="409342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Membership dues (5): </a:t>
            </a:r>
            <a:r>
              <a:rPr lang="en-US" altLang="en-US" sz="1600" dirty="0"/>
              <a:t>Over 13 years, we are dropping ~$5K/year; we dropped $3.2K last year.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ACS allocation (7)</a:t>
            </a:r>
            <a:r>
              <a:rPr lang="en-US" altLang="en-US" sz="1600" dirty="0"/>
              <a:t>: ACS allocation is $8.2K less than expected. 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Our budget projections were relatively conservative, and even less income has come in from these sources than we budgeted for.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3" y="344464"/>
            <a:ext cx="10207041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Budget Report 1: Income from dues &amp; ACS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60022-097B-5E1E-6492-DB802002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3BE52C-C0C5-AF24-CB35-EED73C4C0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65" y="4010269"/>
            <a:ext cx="3704988" cy="2560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A42164-EDB4-563F-C96F-FA6F51C46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980" y="4010269"/>
            <a:ext cx="3653436" cy="2560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F6A9E3-41D1-34A3-89D3-419A3D0B4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761" y="1070930"/>
            <a:ext cx="7552475" cy="26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451016"/>
            <a:ext cx="2941202" cy="621708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i="1" dirty="0"/>
              <a:t>Fluoropolymers </a:t>
            </a:r>
            <a:r>
              <a:rPr lang="en-US" altLang="en-US" sz="1600" dirty="0"/>
              <a:t>(June 2025) was a scientific and financial success. $4.2K donated to POLY above $20K admin fee.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i="1" dirty="0"/>
              <a:t>Polymers for Fuel Cells, Energy Storage, Conversions </a:t>
            </a:r>
            <a:r>
              <a:rPr lang="en-US" altLang="en-US" sz="1600" dirty="0"/>
              <a:t>(Nov 2025) fell $9.9K below the target. Low attendance and some speaker cancellations contributed.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The $20K/workshop admin fee ($40K total) covers business office time and other expenses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POLY made $8.3K less than projected.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Workshops can lose money, as we saw this year.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Budget Report 2: Income from workshops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A161A1-0804-A2E0-9438-6F5A460D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250C85-6020-83D5-F133-D1F0DFBEB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083" y="1581150"/>
            <a:ext cx="7304780" cy="1738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C1B836-A6AA-56D8-65D8-CB09BCE72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371" y="3477046"/>
            <a:ext cx="5386333" cy="328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5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Budget Report 3:</a:t>
            </a:r>
          </a:p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ACS meeting-related expenses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102354"/>
            <a:ext cx="2941202" cy="428835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4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Symposia support (13):</a:t>
            </a:r>
            <a:r>
              <a:rPr lang="en-US" altLang="en-US" sz="1600" dirty="0"/>
              <a:t> We were $1.2K under budget.</a:t>
            </a:r>
            <a:endParaRPr lang="en-US" altLang="en-US" sz="1600" b="1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err="1"/>
              <a:t>ExComm</a:t>
            </a:r>
            <a:r>
              <a:rPr lang="en-US" altLang="en-US" sz="1600" b="1" dirty="0"/>
              <a:t> dinner (15):</a:t>
            </a:r>
            <a:r>
              <a:rPr lang="en-US" altLang="en-US" sz="1600" dirty="0"/>
              <a:t> Going ‘</a:t>
            </a:r>
            <a:r>
              <a:rPr lang="en-US" altLang="en-US" sz="1600" dirty="0" err="1"/>
              <a:t>dutch</a:t>
            </a:r>
            <a:r>
              <a:rPr lang="en-US" altLang="en-US" sz="1600" dirty="0"/>
              <a:t>’ in the fall helped.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ACS meeting (16)</a:t>
            </a:r>
            <a:r>
              <a:rPr lang="en-US" altLang="en-US" sz="1600" dirty="0"/>
              <a:t>: We kept it under budget due to a very low Fall ACS and new sponsors (JAI).</a:t>
            </a:r>
          </a:p>
          <a:p>
            <a:pPr>
              <a:spcAft>
                <a:spcPts val="4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F&amp;B costs remain high, but we’re managing. Encore A/V mischarged us initially. Keeping a close eye is key.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D185A-596F-C807-7636-65626168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157649-A657-DA43-BBDB-94FF4CCAA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4" y="1403498"/>
            <a:ext cx="8870391" cy="30609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384CFD-D198-ACC1-23F0-ED892417A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95" y="4522745"/>
            <a:ext cx="3060457" cy="22618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2817E1-BC07-0EB6-F092-64FF76CB1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0391" y="4522745"/>
            <a:ext cx="3170195" cy="22618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5A02CA-C764-425C-8F99-18523FE27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1298" y="4526237"/>
            <a:ext cx="4959967" cy="22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4862" y="1529871"/>
            <a:ext cx="2989970" cy="204671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Winter </a:t>
            </a:r>
            <a:r>
              <a:rPr lang="en-US" altLang="en-US" sz="1600" b="1" dirty="0" err="1"/>
              <a:t>ExComm</a:t>
            </a:r>
            <a:r>
              <a:rPr lang="en-US" altLang="en-US" sz="1600" b="1" dirty="0"/>
              <a:t> meeting (25): </a:t>
            </a:r>
            <a:r>
              <a:rPr lang="en-US" altLang="en-US" sz="1600" dirty="0"/>
              <a:t>We came in right on target.</a:t>
            </a:r>
            <a:endParaRPr lang="en-US" altLang="en-US" sz="1600" b="1" dirty="0"/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No major unexpected outcomes so far here.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3" y="344464"/>
            <a:ext cx="9111887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2025 Budget Report 4: Other Meetings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9E656-E32B-2640-3679-39605E83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B3680-D4DD-13B2-15F3-728465FEF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96" y="1722476"/>
            <a:ext cx="8717660" cy="287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72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9931</TotalTime>
  <Words>1726</Words>
  <Application>Microsoft Office PowerPoint</Application>
  <PresentationFormat>Widescreen</PresentationFormat>
  <Paragraphs>262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Parallax</vt:lpstr>
      <vt:lpstr>ACS  DIVISION OF POLYMER CHEMISTRY Treasurer Report POLY Winter ExComm Meeting 2026</vt:lpstr>
      <vt:lpstr>  POLY Business Office</vt:lpstr>
      <vt:lpstr>PowerPoint Presentation</vt:lpstr>
      <vt:lpstr>2025 Budget / YE Actuals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2025 Investments Activity and Future 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2025 Budget (see Excel file)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Finance Report Special EXCOM Meeting, April 2020</dc:title>
  <dc:creator>Coltrain, Christine J</dc:creator>
  <cp:lastModifiedBy>Matson, John</cp:lastModifiedBy>
  <cp:revision>304</cp:revision>
  <cp:lastPrinted>2020-08-10T19:40:20Z</cp:lastPrinted>
  <dcterms:created xsi:type="dcterms:W3CDTF">2020-04-15T23:34:31Z</dcterms:created>
  <dcterms:modified xsi:type="dcterms:W3CDTF">2026-01-14T03:19:39Z</dcterms:modified>
</cp:coreProperties>
</file>