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308" r:id="rId3"/>
    <p:sldId id="289" r:id="rId4"/>
    <p:sldId id="320" r:id="rId5"/>
    <p:sldId id="300" r:id="rId6"/>
    <p:sldId id="312" r:id="rId7"/>
    <p:sldId id="316" r:id="rId8"/>
    <p:sldId id="315" r:id="rId9"/>
    <p:sldId id="302" r:id="rId10"/>
    <p:sldId id="260" r:id="rId11"/>
    <p:sldId id="319" r:id="rId12"/>
    <p:sldId id="314" r:id="rId13"/>
    <p:sldId id="264" r:id="rId1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700"/>
    <a:srgbClr val="B40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9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7AA9A-9B1A-4360-8720-87A0BF7228B7}" type="datetimeFigureOut">
              <a:rPr lang="en-US" smtClean="0"/>
              <a:t>1/8/2026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5A282-ED25-418F-9222-9A5959AE14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8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0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91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0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6"/>
          <p:cNvSpPr txBox="1">
            <a:spLocks noGrp="1"/>
          </p:cNvSpPr>
          <p:nvPr>
            <p:ph type="body" idx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body" idx="2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99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8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0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16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49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6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8459F-11BD-4F9D-AF64-95BBB10201AF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C12A4-01F7-4CA2-8128-14C7DEE44D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MSIPCMContentMarking" descr="{&quot;HashCode&quot;:-522956323,&quot;Placement&quot;:&quot;Footer&quot;,&quot;Top&quot;:519.343,&quot;Left&quot;:434.047333,&quot;SlideWidth&quot;:960,&quot;SlideHeight&quot;:540}">
            <a:extLst>
              <a:ext uri="{FF2B5EF4-FFF2-40B4-BE49-F238E27FC236}">
                <a16:creationId xmlns:a16="http://schemas.microsoft.com/office/drawing/2014/main" id="{C7309F36-E735-4880-A5C3-82787C9C491A}"/>
              </a:ext>
            </a:extLst>
          </p:cNvPr>
          <p:cNvSpPr txBox="1"/>
          <p:nvPr userDrawn="1"/>
        </p:nvSpPr>
        <p:spPr>
          <a:xfrm>
            <a:off x="5512401" y="6595656"/>
            <a:ext cx="1167199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General Business</a:t>
            </a:r>
          </a:p>
        </p:txBody>
      </p:sp>
    </p:spTree>
    <p:extLst>
      <p:ext uri="{BB962C8B-B14F-4D97-AF65-F5344CB8AC3E}">
        <p14:creationId xmlns:p14="http://schemas.microsoft.com/office/powerpoint/2010/main" val="419473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332509" y="2226591"/>
            <a:ext cx="5943600" cy="2147926"/>
          </a:xfrm>
        </p:spPr>
        <p:txBody>
          <a:bodyPr/>
          <a:lstStyle/>
          <a:p>
            <a:r>
              <a:rPr lang="en-US" dirty="0"/>
              <a:t>POLY Industrial Advisory 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41978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solidFill>
                  <a:prstClr val="white"/>
                </a:solidFill>
              </a:rPr>
              <a:t>Chair</a:t>
            </a:r>
            <a:r>
              <a:rPr lang="en-US" sz="2400" dirty="0">
                <a:solidFill>
                  <a:prstClr val="white"/>
                </a:solidFill>
              </a:rPr>
              <a:t>: Mike Sims (</a:t>
            </a:r>
            <a:r>
              <a:rPr lang="en-US" sz="2400" dirty="0" err="1">
                <a:solidFill>
                  <a:prstClr val="white"/>
                </a:solidFill>
              </a:rPr>
              <a:t>Syensqo</a:t>
            </a:r>
            <a:r>
              <a:rPr lang="en-US" sz="2400" dirty="0">
                <a:solidFill>
                  <a:prstClr val="white"/>
                </a:solidFill>
              </a:rPr>
              <a:t>)</a:t>
            </a:r>
          </a:p>
          <a:p>
            <a:pPr algn="ctr"/>
            <a:r>
              <a:rPr lang="en-US" sz="2400" dirty="0">
                <a:solidFill>
                  <a:prstClr val="white"/>
                </a:solidFill>
              </a:rPr>
              <a:t>Co-Chair: Kapil Dev </a:t>
            </a:r>
            <a:r>
              <a:rPr lang="en-US" sz="2400" dirty="0" err="1">
                <a:solidFill>
                  <a:prstClr val="white"/>
                </a:solidFill>
              </a:rPr>
              <a:t>Sayala</a:t>
            </a:r>
            <a:r>
              <a:rPr lang="en-US" sz="2400" dirty="0">
                <a:solidFill>
                  <a:prstClr val="white"/>
                </a:solidFill>
              </a:rPr>
              <a:t> (SEQENS)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5168772" y="4158762"/>
            <a:ext cx="69221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Annual dues: $1,500</a:t>
            </a:r>
          </a:p>
          <a:p>
            <a:pPr algn="ctr"/>
            <a:r>
              <a:rPr lang="en-US" sz="3600" b="1" dirty="0">
                <a:ln/>
                <a:solidFill>
                  <a:schemeClr val="accent4"/>
                </a:solidFill>
              </a:rPr>
              <a:t>Small company dues: $500</a:t>
            </a:r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57D2C-9560-CC9C-B525-6AEE7782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772" y="444903"/>
            <a:ext cx="6922198" cy="3686148"/>
          </a:xfrm>
          <a:prstGeom prst="rect">
            <a:avLst/>
          </a:prstGeom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54E1ED61-0680-593F-3D95-3C1F82E13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77" y="444903"/>
            <a:ext cx="4737228" cy="11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5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/>
        </p:nvSpPr>
        <p:spPr>
          <a:xfrm>
            <a:off x="-9331" y="169887"/>
            <a:ext cx="121920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Arial Black"/>
                <a:ea typeface="Arial Black"/>
                <a:cs typeface="Arial Black"/>
                <a:sym typeface="Arial Black"/>
              </a:rPr>
              <a:t>2026 POLY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dirty="0">
                <a:latin typeface="Arial Black"/>
                <a:ea typeface="Arial Black"/>
                <a:cs typeface="Arial Black"/>
                <a:sym typeface="Arial Black"/>
              </a:rPr>
              <a:t>Graduate Student Travel Award</a:t>
            </a:r>
            <a:endParaRPr dirty="0"/>
          </a:p>
        </p:txBody>
      </p:sp>
      <p:sp>
        <p:nvSpPr>
          <p:cNvPr id="90" name="Google Shape;90;p11"/>
          <p:cNvSpPr txBox="1"/>
          <p:nvPr/>
        </p:nvSpPr>
        <p:spPr>
          <a:xfrm>
            <a:off x="614080" y="4156699"/>
            <a:ext cx="54819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Baiqiang</a:t>
            </a: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 Huang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University of Virginia</a:t>
            </a:r>
            <a:endParaRPr dirty="0"/>
          </a:p>
        </p:txBody>
      </p:sp>
      <p:sp>
        <p:nvSpPr>
          <p:cNvPr id="91" name="Google Shape;91;p11"/>
          <p:cNvSpPr txBox="1"/>
          <p:nvPr/>
        </p:nvSpPr>
        <p:spPr>
          <a:xfrm>
            <a:off x="267308" y="5312933"/>
            <a:ext cx="11644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To provide funding for graduate students studying polymer science at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Arial"/>
                <a:ea typeface="Arial"/>
                <a:cs typeface="Arial"/>
                <a:sym typeface="Arial"/>
              </a:rPr>
              <a:t>US institutions to travel to national ACS meetings and present their results</a:t>
            </a:r>
            <a:endParaRPr dirty="0"/>
          </a:p>
        </p:txBody>
      </p:sp>
      <p:cxnSp>
        <p:nvCxnSpPr>
          <p:cNvPr id="92" name="Google Shape;92;p11"/>
          <p:cNvCxnSpPr/>
          <p:nvPr/>
        </p:nvCxnSpPr>
        <p:spPr>
          <a:xfrm>
            <a:off x="814979" y="1473058"/>
            <a:ext cx="9551331" cy="0"/>
          </a:xfrm>
          <a:prstGeom prst="straightConnector1">
            <a:avLst/>
          </a:prstGeom>
          <a:noFill/>
          <a:ln w="19050" cap="flat" cmpd="sng">
            <a:solidFill>
              <a:srgbClr val="00009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93" name="Google Shape;93;p11" descr="Background patter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08" y="152562"/>
            <a:ext cx="955002" cy="138319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1"/>
          <p:cNvSpPr txBox="1"/>
          <p:nvPr/>
        </p:nvSpPr>
        <p:spPr>
          <a:xfrm>
            <a:off x="6095999" y="4156699"/>
            <a:ext cx="548191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Ivan </a:t>
            </a:r>
            <a:r>
              <a:rPr lang="en-US" sz="3600" b="1" dirty="0" err="1">
                <a:latin typeface="Arial"/>
                <a:ea typeface="Arial"/>
                <a:cs typeface="Arial"/>
                <a:sym typeface="Arial"/>
              </a:rPr>
              <a:t>Levkovsky</a:t>
            </a:r>
            <a:endParaRPr sz="3200" b="1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Carnegie Mellon University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3E09B-6C37-7719-1D73-B04FF88DE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9376B3D2-3F18-1CCF-72AB-3EA0ECAFE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3" t="25604" r="62841" b="38446"/>
          <a:stretch>
            <a:fillRect/>
          </a:stretch>
        </p:blipFill>
        <p:spPr bwMode="auto">
          <a:xfrm>
            <a:off x="2440639" y="1637497"/>
            <a:ext cx="1828799" cy="24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DCD6BA-D75E-D1FE-B2F8-AE0FA5A2DA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9" t="25604" r="24790" b="38446"/>
          <a:stretch>
            <a:fillRect/>
          </a:stretch>
        </p:blipFill>
        <p:spPr bwMode="auto">
          <a:xfrm>
            <a:off x="7964122" y="1677748"/>
            <a:ext cx="1745673" cy="248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CD630-C67B-8386-385B-B3AD94B40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A4A21C34-CD15-8738-20E6-D17F5BD64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8955D5CB-9DBA-75CD-6FF5-A0C7877ED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A9586D21-8AC1-7A75-7987-58C78ABA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D2B624-0059-128E-2521-8E49C50A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C3116F-A891-C335-E0F9-EA91085C1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E6DEE7-C266-65EE-F2B9-E1D7C1C99F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30FAE48-DD99-A893-29E4-0F272732C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E28AAC-B50A-9BFB-0E9E-2C8E26CD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7" y="1441113"/>
            <a:ext cx="3145432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New activities in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4EABF-23BD-AA82-CE2C-40AB865D3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358" y="851261"/>
            <a:ext cx="5841940" cy="5551677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Virtual panel discussion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Career progression in industry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Invite speakers who have progressed up the technical ladder or transitioned to other roles (management, marketing, </a:t>
            </a:r>
            <a:r>
              <a:rPr lang="en-US" sz="2800" dirty="0" err="1">
                <a:solidFill>
                  <a:schemeClr val="tx2"/>
                </a:solidFill>
              </a:rPr>
              <a:t>etc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Ad hoc IAB sponsorships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FSU POLY/PMSE symposium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MIT Polymer Day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Others to come!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D83D8-3DE2-FAAE-A888-81CC0CA4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3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3E4952-19E7-0976-B87A-16D0BCB7F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D4066D41-36AD-02C8-382D-23CA2FE96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38095C8B-A34A-3372-9C25-195B93E9D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8F349B7B-88FC-2884-B1E4-99E9CAA92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063B556-D182-ED52-C90E-3AA756680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416CC-B796-6904-5EDB-79205B824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BC3BE59-5970-254B-6323-9E2BCEE35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3055F0-EB56-E7A7-C4B9-1BAAB1451D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F56C62-0B97-12D7-6156-2CB23E07C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6" y="1441113"/>
            <a:ext cx="4733849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Future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AE672-DC76-ABF9-A93A-3FA94C0A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358" y="851261"/>
            <a:ext cx="5841940" cy="555167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Expand virtual panel topics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How to get your first industry job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Basics of IP/patents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Workshops at ACS meetings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Resume building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Interviewing/soft skills</a:t>
            </a:r>
          </a:p>
          <a:p>
            <a:pPr marL="0" indent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IAB Company Flyers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Set aside specific table next to POLY?</a:t>
            </a: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Consider raising dues(?)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7B85-1A84-F332-7381-E2C8C4651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63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809" y="3196033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680" y="1007270"/>
            <a:ext cx="113241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accent4"/>
                </a:solidFill>
                <a:effectLst/>
              </a:rPr>
              <a:t>Industrial Advisory Board</a:t>
            </a:r>
          </a:p>
          <a:p>
            <a:pPr algn="ctr"/>
            <a:endParaRPr lang="en-US" sz="3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00809" y="2888452"/>
            <a:ext cx="107903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D995702-9CB0-35C2-D49A-00757191F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49" y="1890347"/>
            <a:ext cx="3087702" cy="307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3177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7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1724" y="136551"/>
            <a:ext cx="10375459" cy="716074"/>
          </a:xfrm>
        </p:spPr>
        <p:txBody>
          <a:bodyPr>
            <a:normAutofit/>
          </a:bodyPr>
          <a:lstStyle/>
          <a:p>
            <a:r>
              <a:rPr lang="en-US" dirty="0"/>
              <a:t>IAB Mission &amp; Officers 2026</a:t>
            </a:r>
          </a:p>
        </p:txBody>
      </p:sp>
      <p:sp>
        <p:nvSpPr>
          <p:cNvPr id="4" name="Rectangle 3"/>
          <p:cNvSpPr/>
          <p:nvPr/>
        </p:nvSpPr>
        <p:spPr>
          <a:xfrm>
            <a:off x="874254" y="5924888"/>
            <a:ext cx="9772929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“Enhance and foster industrial engagement and support to develop </a:t>
            </a:r>
            <a:r>
              <a:rPr lang="en-US" sz="2000" b="1" u="sng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programming, education, recognition &amp; awards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ysClr val="windowText" lastClr="000000"/>
                </a:solidFill>
                <a:ea typeface="Times New Roman" panose="02020603050405020304" pitchFamily="18" charset="0"/>
              </a:rPr>
              <a:t>within the ACS Division of Polymer Chemistry.”</a:t>
            </a:r>
            <a:endParaRPr lang="en-US" sz="2000" dirty="0">
              <a:solidFill>
                <a:sysClr val="windowText" lastClr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30849" y="3466560"/>
            <a:ext cx="41719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Networking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Monday networking hour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Tuesday morning 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Finance &amp; Reporting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white"/>
                </a:solidFill>
              </a:rPr>
              <a:t>IAB business meetings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Succession Planning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7716E5-300E-4210-BD6C-9B65815ECFCC}"/>
              </a:ext>
            </a:extLst>
          </p:cNvPr>
          <p:cNvSpPr/>
          <p:nvPr/>
        </p:nvSpPr>
        <p:spPr>
          <a:xfrm>
            <a:off x="1530849" y="947672"/>
            <a:ext cx="417190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u="sng" dirty="0">
                <a:solidFill>
                  <a:prstClr val="white"/>
                </a:solidFill>
              </a:rPr>
              <a:t>Chair</a:t>
            </a:r>
            <a:r>
              <a:rPr lang="en-US" sz="2100" dirty="0">
                <a:solidFill>
                  <a:prstClr val="white"/>
                </a:solidFill>
              </a:rPr>
              <a:t>: Mike Sims (Nanite)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86236C-9817-4DCF-9716-A35FC9BDB4E5}"/>
              </a:ext>
            </a:extLst>
          </p:cNvPr>
          <p:cNvSpPr/>
          <p:nvPr/>
        </p:nvSpPr>
        <p:spPr>
          <a:xfrm>
            <a:off x="5702755" y="3466560"/>
            <a:ext cx="495839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Industrial Awards (IPS &amp; YIPS) Support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POLY Awards Subcommittee Member</a:t>
            </a:r>
            <a:r>
              <a:rPr lang="en-US" sz="2100" dirty="0">
                <a:solidFill>
                  <a:prstClr val="white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New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Membership &amp; Retainment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Programming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Industrial Innovation in Polymer Science (IIPS)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Other industrial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724FB-6C31-9B65-CC5E-A49DB1FC10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1A5AB1-9A07-93A7-5677-3B79FEA58E12}"/>
              </a:ext>
            </a:extLst>
          </p:cNvPr>
          <p:cNvSpPr/>
          <p:nvPr/>
        </p:nvSpPr>
        <p:spPr>
          <a:xfrm>
            <a:off x="5702754" y="945645"/>
            <a:ext cx="494442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u="sng" dirty="0">
                <a:solidFill>
                  <a:prstClr val="white"/>
                </a:solidFill>
              </a:rPr>
              <a:t>Co-Chair</a:t>
            </a:r>
            <a:r>
              <a:rPr lang="en-US" sz="2100" dirty="0">
                <a:solidFill>
                  <a:prstClr val="white"/>
                </a:solidFill>
              </a:rPr>
              <a:t>: Kapil Dev </a:t>
            </a:r>
            <a:r>
              <a:rPr lang="en-US" sz="2100" dirty="0" err="1">
                <a:solidFill>
                  <a:prstClr val="white"/>
                </a:solidFill>
              </a:rPr>
              <a:t>Sayala</a:t>
            </a:r>
            <a:r>
              <a:rPr lang="en-US" sz="2100" dirty="0">
                <a:solidFill>
                  <a:prstClr val="white"/>
                </a:solidFill>
              </a:rPr>
              <a:t> (SEQENS)</a:t>
            </a:r>
          </a:p>
        </p:txBody>
      </p:sp>
      <p:pic>
        <p:nvPicPr>
          <p:cNvPr id="3" name="Picture 2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18A85280-8A2A-AF8C-0692-E80FBEE611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1" b="8811"/>
          <a:stretch/>
        </p:blipFill>
        <p:spPr>
          <a:xfrm>
            <a:off x="2451030" y="1458217"/>
            <a:ext cx="1909429" cy="1909429"/>
          </a:xfrm>
          <a:prstGeom prst="ellipse">
            <a:avLst/>
          </a:prstGeom>
        </p:spPr>
      </p:pic>
      <p:pic>
        <p:nvPicPr>
          <p:cNvPr id="1026" name="Picture 2" descr="Kapil Dev Sayala - Scientist I Research &amp; Development | Pharmaceutical  Manufacturing | Custom cGMP Polymers for Biomedical Applications | LinkedIn">
            <a:extLst>
              <a:ext uri="{FF2B5EF4-FFF2-40B4-BE49-F238E27FC236}">
                <a16:creationId xmlns:a16="http://schemas.microsoft.com/office/drawing/2014/main" id="{8AF60C37-D8DF-C874-AC20-E227A46D4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05" y="1361143"/>
            <a:ext cx="1905000" cy="1905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6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B8DF54-BBC5-4052-B7B0-72D51704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6" y="1441113"/>
            <a:ext cx="4733849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IAB Wins in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A565-54F4-41F9-8BDB-79DFE1E3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5130" y="956183"/>
            <a:ext cx="5221224" cy="5551677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New members!</a:t>
            </a:r>
          </a:p>
          <a:p>
            <a:pPr lvl="1"/>
            <a:r>
              <a:rPr lang="en-US" sz="2800" dirty="0" err="1">
                <a:solidFill>
                  <a:schemeClr val="tx2"/>
                </a:solidFill>
              </a:rPr>
              <a:t>Syensqo</a:t>
            </a:r>
            <a:r>
              <a:rPr lang="en-US" sz="2800" dirty="0">
                <a:solidFill>
                  <a:schemeClr val="tx2"/>
                </a:solidFill>
              </a:rPr>
              <a:t>, Medtronic, </a:t>
            </a:r>
            <a:r>
              <a:rPr lang="en-US" sz="2800" dirty="0" err="1">
                <a:solidFill>
                  <a:schemeClr val="tx2"/>
                </a:solidFill>
              </a:rPr>
              <a:t>Qnity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endParaRPr lang="en-US" sz="28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Significant IAB member involvement in ACS programming</a:t>
            </a:r>
          </a:p>
          <a:p>
            <a:pPr marL="457200" lvl="1" indent="0"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Sponsorship &amp; presence at academic events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ASU NGRPC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MIT Polymer Day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Future Faculty Workshop @ UC Irvine</a:t>
            </a:r>
          </a:p>
          <a:p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9EAB8-58E3-F7ED-3F45-69309B09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9B5EB-5D94-E992-0482-9C1ABDA83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D4BD350A-D630-F033-2E36-BB087128A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7F0C87FD-AC01-18AB-5382-9D2D7FAB3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25" name="Group 12">
            <a:extLst>
              <a:ext uri="{FF2B5EF4-FFF2-40B4-BE49-F238E27FC236}">
                <a16:creationId xmlns:a16="http://schemas.microsoft.com/office/drawing/2014/main" id="{54243CC7-B596-29F1-88F1-52B7DCE62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CDD384-8C06-E2C6-10B2-13DE7F75B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4CD012F-4AB6-0217-20EF-F2B07C643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84A3684-8DE6-70FA-E8BF-988C1EC736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6F70B68-50EF-F2BA-562D-82D8C84E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DE991F-D1E4-F0E2-8013-65310BC1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87" y="1441113"/>
            <a:ext cx="3145432" cy="437197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IAB Focuses for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BE44-6A7A-3517-8E82-D6C820BB2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358" y="851261"/>
            <a:ext cx="5841940" cy="5551677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Maintain programming &amp; awards support</a:t>
            </a:r>
          </a:p>
          <a:p>
            <a:r>
              <a:rPr lang="en-US" sz="3200" dirty="0">
                <a:solidFill>
                  <a:schemeClr val="tx2"/>
                </a:solidFill>
              </a:rPr>
              <a:t>Deliver on member company initiatives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IAB Networking Sessions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IAB Meetings</a:t>
            </a:r>
          </a:p>
          <a:p>
            <a:pPr lvl="1"/>
            <a:r>
              <a:rPr lang="en-US" sz="3200" dirty="0">
                <a:solidFill>
                  <a:schemeClr val="tx2"/>
                </a:solidFill>
              </a:rPr>
              <a:t>Company flyers @ ACS</a:t>
            </a:r>
          </a:p>
          <a:p>
            <a:r>
              <a:rPr lang="en-US" sz="3200" dirty="0">
                <a:solidFill>
                  <a:schemeClr val="tx2"/>
                </a:solidFill>
              </a:rPr>
              <a:t>Integrate smaller company members</a:t>
            </a:r>
          </a:p>
          <a:p>
            <a:r>
              <a:rPr lang="en-US" sz="3200" dirty="0">
                <a:solidFill>
                  <a:schemeClr val="tx2"/>
                </a:solidFill>
              </a:rPr>
              <a:t>Streamline &amp; standardize invoicing schedules</a:t>
            </a:r>
          </a:p>
          <a:p>
            <a:r>
              <a:rPr lang="en-US" sz="3200" dirty="0">
                <a:solidFill>
                  <a:schemeClr val="tx2"/>
                </a:solidFill>
              </a:rPr>
              <a:t>Support small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FE6917-02F9-0995-F335-A8017FFD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9C78232E-1F15-1665-D88D-8C7FB504E1D0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IAB Budget Overview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773FF-5C2F-D1A9-3DA6-F53170D6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35B7AF-92C4-5048-7494-100F4D6A0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04" y="1232671"/>
            <a:ext cx="8123134" cy="52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2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7F52575-84BD-EADC-30E4-26415C09D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455015"/>
              </p:ext>
            </p:extLst>
          </p:nvPr>
        </p:nvGraphicFramePr>
        <p:xfrm>
          <a:off x="2724505" y="879744"/>
          <a:ext cx="6721051" cy="561833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39073">
                  <a:extLst>
                    <a:ext uri="{9D8B030D-6E8A-4147-A177-3AD203B41FA5}">
                      <a16:colId xmlns:a16="http://schemas.microsoft.com/office/drawing/2014/main" val="2123545675"/>
                    </a:ext>
                  </a:extLst>
                </a:gridCol>
                <a:gridCol w="2240989">
                  <a:extLst>
                    <a:ext uri="{9D8B030D-6E8A-4147-A177-3AD203B41FA5}">
                      <a16:colId xmlns:a16="http://schemas.microsoft.com/office/drawing/2014/main" val="2152017806"/>
                    </a:ext>
                  </a:extLst>
                </a:gridCol>
                <a:gridCol w="2240989">
                  <a:extLst>
                    <a:ext uri="{9D8B030D-6E8A-4147-A177-3AD203B41FA5}">
                      <a16:colId xmlns:a16="http://schemas.microsoft.com/office/drawing/2014/main" val="1187291817"/>
                    </a:ext>
                  </a:extLst>
                </a:gridCol>
              </a:tblGrid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 2025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Proposed 2026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681850"/>
                  </a:ext>
                </a:extLst>
              </a:tr>
              <a:tr h="4148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Income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$12,500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$23,500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76927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174486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Expenses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1550207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Networking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$6919.81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$8000.00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8965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Meetings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$1662.42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$700.00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2129166"/>
                  </a:ext>
                </a:extLst>
              </a:tr>
              <a:tr h="97588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Awards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$3500.00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$3000.00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835237"/>
                  </a:ext>
                </a:extLst>
              </a:tr>
              <a:tr h="74702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Programming</a:t>
                      </a: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(no virtual)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$1500.00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$5000.00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189992"/>
                  </a:ext>
                </a:extLst>
              </a:tr>
              <a:tr h="64570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Other (shirts, pins)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$0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1332630"/>
                  </a:ext>
                </a:extLst>
              </a:tr>
              <a:tr h="41487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subtotal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$15,582.23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</a:rPr>
                        <a:t>$16,700.00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908255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359129"/>
                  </a:ext>
                </a:extLst>
              </a:tr>
              <a:tr h="3457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Bal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$1900.00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7898046"/>
                  </a:ext>
                </a:extLst>
              </a:tr>
            </a:tbl>
          </a:graphicData>
        </a:graphic>
      </p:graphicFrame>
      <p:sp>
        <p:nvSpPr>
          <p:cNvPr id="8" name="Title 6">
            <a:extLst>
              <a:ext uri="{FF2B5EF4-FFF2-40B4-BE49-F238E27FC236}">
                <a16:creationId xmlns:a16="http://schemas.microsoft.com/office/drawing/2014/main" id="{9C78232E-1F15-1665-D88D-8C7FB504E1D0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2025-2026 IAB Budget Summary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773FF-5C2F-D1A9-3DA6-F53170D6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7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269F7-6CA9-4A04-D810-838B7E9F4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17" y="1623596"/>
            <a:ext cx="7046997" cy="48692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7EB0F0-49A1-865C-4CD2-5C3A36711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2025 Budget overview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4E3A85-6DFE-BBAE-1EC1-338C518010AC}"/>
              </a:ext>
            </a:extLst>
          </p:cNvPr>
          <p:cNvSpPr/>
          <p:nvPr/>
        </p:nvSpPr>
        <p:spPr>
          <a:xfrm>
            <a:off x="2315095" y="2818015"/>
            <a:ext cx="7211290" cy="344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77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D5A0-51F5-9F28-29D4-7E2F7DA0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Budget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6E496-FD6D-8448-C4E2-F3CFD1E23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70" y="1690688"/>
            <a:ext cx="5722287" cy="48530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945D22-2909-682F-4811-8187144AADF2}"/>
              </a:ext>
            </a:extLst>
          </p:cNvPr>
          <p:cNvSpPr/>
          <p:nvPr/>
        </p:nvSpPr>
        <p:spPr>
          <a:xfrm>
            <a:off x="2992582" y="5939444"/>
            <a:ext cx="5852160" cy="344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1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906C0-FE0A-0D9B-7E2C-BC148E7AA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1546445"/>
            <a:ext cx="5446643" cy="1715067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Industrial Innovations in Polymer Science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Organizers: Jeff Ting (Nanite), Jacob Blankenship (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Syensqo</a:t>
            </a:r>
            <a:r>
              <a:rPr lang="en-US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Kapil Dev </a:t>
            </a:r>
            <a:r>
              <a:rPr lang="en-US" sz="17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Sayala</a:t>
            </a:r>
            <a:r>
              <a:rPr lang="en-US" sz="17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(SEQENS)</a:t>
            </a: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7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latin typeface="Calibri" panose="020F0502020204030204" pitchFamily="34" charset="0"/>
                <a:ea typeface="Times New Roman" panose="02020603050405020304" pitchFamily="18" charset="0"/>
              </a:rPr>
              <a:t>Academic Entrepreneurship &amp; Tech Transfer: Turning Research into Revenue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Organizers: Jeff Ting, Kapil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Sayala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 (SEQENS), Chris Wirth, Caroline Szczepanski, </a:t>
            </a:r>
            <a:r>
              <a:rPr lang="en-US" sz="1700" dirty="0" err="1">
                <a:latin typeface="Calibri" panose="020F0502020204030204" pitchFamily="34" charset="0"/>
                <a:ea typeface="Calibri" panose="020F0502020204030204" pitchFamily="34" charset="0"/>
              </a:rPr>
              <a:t>Shuipto</a:t>
            </a:r>
            <a:r>
              <a:rPr lang="en-US" sz="1700" dirty="0">
                <a:latin typeface="Calibri" panose="020F0502020204030204" pitchFamily="34" charset="0"/>
                <a:ea typeface="Calibri" panose="020F0502020204030204" pitchFamily="34" charset="0"/>
              </a:rPr>
              <a:t> Dishari</a:t>
            </a:r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911FC0B3-D47D-CD74-3730-877DF2281238}"/>
              </a:ext>
            </a:extLst>
          </p:cNvPr>
          <p:cNvSpPr txBox="1">
            <a:spLocks/>
          </p:cNvSpPr>
          <p:nvPr/>
        </p:nvSpPr>
        <p:spPr>
          <a:xfrm>
            <a:off x="271724" y="136551"/>
            <a:ext cx="10375459" cy="716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Spring 2026 Programming and Networking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C5C64-EFF0-5BE4-5C87-C739453AD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324" y="136551"/>
            <a:ext cx="1331632" cy="1327148"/>
          </a:xfrm>
          <a:prstGeom prst="rect">
            <a:avLst/>
          </a:prstGeom>
        </p:spPr>
      </p:pic>
      <p:pic>
        <p:nvPicPr>
          <p:cNvPr id="1028" name="Picture 4" descr="Dow Chemical Company - Wikipedia">
            <a:extLst>
              <a:ext uri="{FF2B5EF4-FFF2-40B4-BE49-F238E27FC236}">
                <a16:creationId xmlns:a16="http://schemas.microsoft.com/office/drawing/2014/main" id="{E750CFA5-DC1F-4725-A11A-C875ED70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70" y="4928133"/>
            <a:ext cx="2093097" cy="73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D96BD3-FE60-C30B-F03C-320F46A1C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885" y="4664018"/>
            <a:ext cx="3780184" cy="201636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379895D-3165-40EE-465A-F945D0CEEFFD}"/>
              </a:ext>
            </a:extLst>
          </p:cNvPr>
          <p:cNvSpPr txBox="1">
            <a:spLocks/>
          </p:cNvSpPr>
          <p:nvPr/>
        </p:nvSpPr>
        <p:spPr>
          <a:xfrm>
            <a:off x="6095999" y="1555312"/>
            <a:ext cx="6022957" cy="30170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IAB Networking Reception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Monday, March 23rd,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6:00-8:30 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White Oak Kitchen (pending)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270 Peachtree St NW, Atlanta, GA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Officers, and potential Industrial representatives welcome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Industrial Advisory Board Meeting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Tuesday, March 24th, 7:30 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Location TBD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IAB Member Company Representatives, POLY </a:t>
            </a:r>
            <a:r>
              <a:rPr lang="en-US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ExCom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 Officers Only</a:t>
            </a:r>
          </a:p>
        </p:txBody>
      </p:sp>
      <p:pic>
        <p:nvPicPr>
          <p:cNvPr id="2050" name="Picture 2" descr="SEQENS CDMO NA - MassBio">
            <a:extLst>
              <a:ext uri="{FF2B5EF4-FFF2-40B4-BE49-F238E27FC236}">
                <a16:creationId xmlns:a16="http://schemas.microsoft.com/office/drawing/2014/main" id="{8C244ACC-3222-8645-8F3B-19B086B00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8" y="4881678"/>
            <a:ext cx="2192741" cy="82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VELOP AI-DRIVEN GENE THERAPY FOR HIV">
            <a:extLst>
              <a:ext uri="{FF2B5EF4-FFF2-40B4-BE49-F238E27FC236}">
                <a16:creationId xmlns:a16="http://schemas.microsoft.com/office/drawing/2014/main" id="{1245917E-E71A-2FFE-A60A-E50116F3A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2" y="3605526"/>
            <a:ext cx="1872615" cy="9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B157F4F-3408-9418-0528-874454BB2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645" y="3718162"/>
            <a:ext cx="2283315" cy="75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6020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14359</TotalTime>
  <Words>511</Words>
  <Application>Microsoft Office PowerPoint</Application>
  <PresentationFormat>Widescreen</PresentationFormat>
  <Paragraphs>130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Office Theme</vt:lpstr>
      <vt:lpstr>think-cell Slide</vt:lpstr>
      <vt:lpstr>POLY Industrial Advisory Board</vt:lpstr>
      <vt:lpstr>IAB Mission &amp; Officers 2026</vt:lpstr>
      <vt:lpstr>IAB Wins in 2025</vt:lpstr>
      <vt:lpstr>IAB Focuses for 2026</vt:lpstr>
      <vt:lpstr>PowerPoint Presentation</vt:lpstr>
      <vt:lpstr>PowerPoint Presentation</vt:lpstr>
      <vt:lpstr>2025 Budget overview</vt:lpstr>
      <vt:lpstr>2026 Budget overview</vt:lpstr>
      <vt:lpstr>PowerPoint Presentation</vt:lpstr>
      <vt:lpstr>PowerPoint Presentation</vt:lpstr>
      <vt:lpstr>New activities in 2026</vt:lpstr>
      <vt:lpstr>Future ideas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 Industrial Advisory Board</dc:title>
  <dc:creator>Lesia Linkous Pristas</dc:creator>
  <cp:lastModifiedBy>SIMS, Michael</cp:lastModifiedBy>
  <cp:revision>126</cp:revision>
  <cp:lastPrinted>2021-08-11T15:07:51Z</cp:lastPrinted>
  <dcterms:created xsi:type="dcterms:W3CDTF">2019-03-21T17:42:19Z</dcterms:created>
  <dcterms:modified xsi:type="dcterms:W3CDTF">2026-01-15T19:47:42Z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aac0ad3-18d9-49e9-a80d-c985041778ba_Enabled">
    <vt:lpwstr>true</vt:lpwstr>
  </property>
  <property fmtid="{D5CDD505-2E9C-101B-9397-08002B2CF9AE}" pid="3" name="MSIP_Label_3aac0ad3-18d9-49e9-a80d-c985041778ba_SetDate">
    <vt:lpwstr>2022-07-29T20:14:44Z</vt:lpwstr>
  </property>
  <property fmtid="{D5CDD505-2E9C-101B-9397-08002B2CF9AE}" pid="4" name="MSIP_Label_3aac0ad3-18d9-49e9-a80d-c985041778ba_Method">
    <vt:lpwstr>Standard</vt:lpwstr>
  </property>
  <property fmtid="{D5CDD505-2E9C-101B-9397-08002B2CF9AE}" pid="5" name="MSIP_Label_3aac0ad3-18d9-49e9-a80d-c985041778ba_Name">
    <vt:lpwstr>General Business</vt:lpwstr>
  </property>
  <property fmtid="{D5CDD505-2E9C-101B-9397-08002B2CF9AE}" pid="6" name="MSIP_Label_3aac0ad3-18d9-49e9-a80d-c985041778ba_SiteId">
    <vt:lpwstr>c3e32f53-cb7f-4809-968d-1cc4ccc785fe</vt:lpwstr>
  </property>
  <property fmtid="{D5CDD505-2E9C-101B-9397-08002B2CF9AE}" pid="7" name="MSIP_Label_3aac0ad3-18d9-49e9-a80d-c985041778ba_ActionId">
    <vt:lpwstr>8bc4ed34-8d51-45a3-beeb-e2b6299b5efe</vt:lpwstr>
  </property>
  <property fmtid="{D5CDD505-2E9C-101B-9397-08002B2CF9AE}" pid="8" name="MSIP_Label_3aac0ad3-18d9-49e9-a80d-c985041778ba_ContentBits">
    <vt:lpwstr>2</vt:lpwstr>
  </property>
  <property fmtid="{D5CDD505-2E9C-101B-9397-08002B2CF9AE}" pid="9" name="MSIP_Label_defa4170-0d19-0005-0004-bc88714345d2_Enabled">
    <vt:lpwstr>true</vt:lpwstr>
  </property>
  <property fmtid="{D5CDD505-2E9C-101B-9397-08002B2CF9AE}" pid="10" name="MSIP_Label_defa4170-0d19-0005-0004-bc88714345d2_SetDate">
    <vt:lpwstr>2025-01-29T14:27:02Z</vt:lpwstr>
  </property>
  <property fmtid="{D5CDD505-2E9C-101B-9397-08002B2CF9AE}" pid="11" name="MSIP_Label_defa4170-0d19-0005-0004-bc88714345d2_Method">
    <vt:lpwstr>Standard</vt:lpwstr>
  </property>
  <property fmtid="{D5CDD505-2E9C-101B-9397-08002B2CF9AE}" pid="12" name="MSIP_Label_defa4170-0d19-0005-0004-bc88714345d2_Name">
    <vt:lpwstr>defa4170-0d19-0005-0004-bc88714345d2</vt:lpwstr>
  </property>
  <property fmtid="{D5CDD505-2E9C-101B-9397-08002B2CF9AE}" pid="13" name="MSIP_Label_defa4170-0d19-0005-0004-bc88714345d2_SiteId">
    <vt:lpwstr>5e60f7a7-d410-4d38-b875-93ca12adc30e</vt:lpwstr>
  </property>
  <property fmtid="{D5CDD505-2E9C-101B-9397-08002B2CF9AE}" pid="14" name="MSIP_Label_defa4170-0d19-0005-0004-bc88714345d2_ActionId">
    <vt:lpwstr>5ab35248-ae93-4bd6-ae2b-b5f11b0f28e8</vt:lpwstr>
  </property>
  <property fmtid="{D5CDD505-2E9C-101B-9397-08002B2CF9AE}" pid="15" name="MSIP_Label_defa4170-0d19-0005-0004-bc88714345d2_ContentBits">
    <vt:lpwstr>0</vt:lpwstr>
  </property>
</Properties>
</file>