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7"/>
  </p:notesMasterIdLst>
  <p:sldIdLst>
    <p:sldId id="748" r:id="rId3"/>
    <p:sldId id="749" r:id="rId4"/>
    <p:sldId id="747" r:id="rId5"/>
    <p:sldId id="75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6CE875-5007-497A-BA76-2D14587424B7}" name="Nelson, Toby" initials="TN" userId="S::tnelso31@utk.edu::a79c6055-ff99-49a6-bb84-5e7716154cc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tchem, Kathy" initials="MK" lastIdx="3" clrIdx="0">
    <p:extLst>
      <p:ext uri="{19B8F6BF-5375-455C-9EA6-DF929625EA0E}">
        <p15:presenceInfo xmlns:p15="http://schemas.microsoft.com/office/powerpoint/2012/main" userId="S-1-5-21-1824200278-923733676-1501187911-21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2F05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2171700" algn="l"/>
                <a:tab pos="3600450" algn="l"/>
                <a:tab pos="4686300" algn="l"/>
                <a:tab pos="5943600" algn="l"/>
                <a:tab pos="737235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442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52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8163" y="677863"/>
            <a:ext cx="6027737" cy="3390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771BED-391F-452D-BD01-7141883267DA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8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8139D-1790-479F-B0D5-046F41276A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512834-99B8-4C9B-BFD4-6E3CE9EE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480ED-515B-47CC-9462-056F0B3F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18F6-A713-4139-A251-680474724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31258-A1D2-4430-B517-A2DF139B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843005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E463E-F00E-4CE6-9B0F-817042163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24E00-1531-42E4-A39E-7C84FF1A9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703E2-56D5-4972-92A4-F1C86821C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76AC3-B1F5-4678-8CD3-7D2490D0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6903B-323C-47F0-8FBC-D816651BE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652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84BAE-1C35-41ED-9F51-4DF651222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4C16E-E661-4240-9DEB-3FFF2D467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A8ABC-4CCF-44D8-A399-BEF0A523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8BAE7-15EA-4FB0-88C8-C604201C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C2303-1C57-4B4E-9007-A1691503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5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9EC0D-CD42-4C2B-ADA8-67DA4BDA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7151F-233D-443C-AE76-7A4ADA6601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E40A5-7CE7-44E9-B2F8-055DA31D3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E59765-328E-4247-8F11-AB08C79C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EAF235-67ED-4E2C-9A00-8CFE20FCA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A7A2FF-DB30-4270-8320-389DFBEB3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4226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1EE03-37AB-4332-B197-51FBAFDC1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34D4B-1D0B-4B7D-8B3B-5C66110E7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9C142-4AD1-4C4B-8A69-6E50C8E5B9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C2F60-0421-457C-AFDC-51546469A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69A1D-A850-4D3C-8225-1AF777D79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EEDE88-B178-4C29-B56E-3A2D8AAEB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8789D2-9A27-4939-B90E-6A64CE1A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D6F03-EC60-4CCD-8F00-A740105CC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03568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21A1D-6E41-4A02-B6A6-AAABB6D0C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7D1E-FA1A-4CA2-906B-210B88523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48C385-ACD0-4B88-99E9-F48BE6F67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204D2-0695-4FEF-8981-D46290449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7639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89A7A-4747-4D87-9A55-8495F028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48FF52-2F1A-4AD6-92D6-61714A85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C4628-931E-4F26-93D7-C7C1E8E17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23475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F8EA-FAF6-4EB4-896D-1BBAC55C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928C-504D-4AFB-A097-CEB737D6F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0E3E2-A4A2-4F48-BD24-7CC5F0C5E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0080F-8943-43C9-B8BF-E405D2041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91CCA-5BAD-4EB3-9468-9310A45C8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B1042F-F4A9-4353-A720-E1BD226C4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35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AFB94-0839-4E17-8AE4-BC25BDEB9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ABC4E-CE35-4183-8A91-92D5ACD75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A5C87-53F3-434A-9F9F-35D051FEE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E7121-5596-48FF-B933-C9FDA3C05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33463-D93F-4C45-8B60-5F9CF7EC2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2CD36-FEFD-4CF2-837F-45C33779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423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6319-0C78-4A9A-806D-177CA88E0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F4C3F0-7EAD-4366-A437-D15522CAB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87B3F-4B6A-4E96-A6CB-2EC9A2BB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6BA1C-90E5-4EDB-93E1-9C911D2B0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2E4-FBE6-4B4A-ACC2-AF9879C73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75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DF3B07-63BE-42FD-85EF-8B7F214A8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CD8-8170-4ABC-AACF-0B150E2A39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A867B-C877-4DF2-AEF3-B3C03555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FAD6D-6C28-4CF0-97AB-57630D910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7A225-DFCB-4417-94D5-960FA5EC7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4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EC9CD-EE34-4C63-BE18-D668F329B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4ECA0-BCAC-4A20-97DC-9EAB71AC8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76629-C04E-4C10-B3AC-E360B47256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51474-923C-4517-88F2-4269A9BB07DF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8BADB-1808-49D8-8714-05DC50E717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42243-6007-4BA4-908B-53615F49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2DE8-144D-40FC-9EB5-27727F5B9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240521" y="1175049"/>
            <a:ext cx="5687839" cy="507831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Paul  J. Flory Polymer Education Award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Richard Spontak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North Carolina State Univ.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Fellows</a:t>
            </a:r>
            <a:endParaRPr kumimoji="0" 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Semra Colak Atan (</a:t>
            </a:r>
            <a:r>
              <a:rPr lang="en-US" altLang="en-US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Solventum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Christopher 	Ellison (Univ. of Minnesota), Katrina Knauer 	(NREL), and Richard Spontak (NC State)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 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Brett Helms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Lawrence Berkeley National Lab.</a:t>
            </a:r>
            <a:b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PMSE Leads Spring, POLY Leads Fall for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POLY’s 75</a:t>
            </a:r>
            <a:r>
              <a:rPr kumimoji="0" lang="en-US" altLang="en-US" b="0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anniversary)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Distinguished/Special Service Awards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 Chair Recognition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Laura Stratton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PCI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8859" y="874652"/>
            <a:ext cx="1209314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095999" y="1175049"/>
            <a:ext cx="5394960" cy="507831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Judged and presented on-site at ACS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*RSC will not sponsor for 2026 – will the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continue?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Baiqiang Huang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Univ. of Virginia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Ivan </a:t>
            </a:r>
            <a:r>
              <a:rPr lang="en-US" altLang="en-US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Levkovsky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Carnegie Mellon Univ.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kumimoji="0" lang="en-US" altLang="en-US" b="1" i="1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Excellence in Polymer Graduate Research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 Presented during symposia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Undergraduate Research in Polymer Science</a:t>
            </a: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Presented during symposia</a:t>
            </a:r>
            <a:endParaRPr kumimoji="0" lang="en-US" altLang="en-US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 All Symposia Organizers</a:t>
            </a:r>
          </a:p>
        </p:txBody>
      </p:sp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2287A629-04F8-465A-94A9-82F5B2C459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6063918"/>
            <a:ext cx="489555" cy="70905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23DC0D6-06F7-46AB-BBD9-F5158BDBB05A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C488D94-EDB6-419B-B647-A8CDB0D75DA5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>
            <a:extLst>
              <a:ext uri="{FF2B5EF4-FFF2-40B4-BE49-F238E27FC236}">
                <a16:creationId xmlns:a16="http://schemas.microsoft.com/office/drawing/2014/main" id="{A79FFB28-363E-4EC0-86BD-6BC7D7BAC95B}"/>
              </a:ext>
            </a:extLst>
          </p:cNvPr>
          <p:cNvSpPr txBox="1">
            <a:spLocks/>
          </p:cNvSpPr>
          <p:nvPr/>
        </p:nvSpPr>
        <p:spPr>
          <a:xfrm>
            <a:off x="844104" y="1778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- 2026 Spring Awards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3941CFE-BBF5-4541-8668-B8136F0630F3}"/>
              </a:ext>
            </a:extLst>
          </p:cNvPr>
          <p:cNvCxnSpPr>
            <a:cxnSpLocks/>
          </p:cNvCxnSpPr>
          <p:nvPr/>
        </p:nvCxnSpPr>
        <p:spPr>
          <a:xfrm>
            <a:off x="243840" y="8382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7E469DB2-0466-4999-AA13-ECCFD471E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1673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782714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90051" y="1238101"/>
            <a:ext cx="5486400" cy="419100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*RSC will not sponsor for 2026 – will the award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continue?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Industrial Polymer Scientist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Kimberly Chaffin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Medtronic</a:t>
            </a:r>
            <a:endParaRPr kumimoji="0" lang="en-US" b="1" i="1" u="sng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 Poster Awards (3)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Judged and presented on-site at ACS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Graduate Student Travel Awards (2)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Recognize</a:t>
            </a:r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Symposia Organizers</a:t>
            </a:r>
            <a:endParaRPr lang="en-US" alt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724240"/>
            <a:ext cx="1217866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 dirty="0">
                <a:ln w="6600">
                  <a:noFill/>
                  <a:prstDash val="solid"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underlined titles have a symposium during this meeting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9332" y="5309167"/>
            <a:ext cx="4910292" cy="5789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NON-POLY ACS AWARD RECOGNITION - </a:t>
            </a:r>
            <a:r>
              <a:rPr lang="en-US" sz="14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ACS Fellows</a:t>
            </a:r>
          </a:p>
        </p:txBody>
      </p:sp>
      <p:pic>
        <p:nvPicPr>
          <p:cNvPr id="10" name="Picture 9" descr="Background pattern&#10;&#10;Description automatically generated">
            <a:extLst>
              <a:ext uri="{FF2B5EF4-FFF2-40B4-BE49-F238E27FC236}">
                <a16:creationId xmlns:a16="http://schemas.microsoft.com/office/drawing/2014/main" id="{2732FC7B-2017-444C-9943-8A8DDF3EEC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6051883"/>
            <a:ext cx="497865" cy="72108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3A177FD-B9DD-4523-81DE-C5E5C2FBB573}"/>
              </a:ext>
            </a:extLst>
          </p:cNvPr>
          <p:cNvSpPr txBox="1"/>
          <p:nvPr/>
        </p:nvSpPr>
        <p:spPr>
          <a:xfrm>
            <a:off x="408161" y="6487483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3700FDC-F7FF-4EBA-8635-B00DAA45694C}"/>
              </a:ext>
            </a:extLst>
          </p:cNvPr>
          <p:cNvCxnSpPr>
            <a:cxnSpLocks/>
          </p:cNvCxnSpPr>
          <p:nvPr/>
        </p:nvCxnSpPr>
        <p:spPr>
          <a:xfrm>
            <a:off x="503651" y="6487483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>
            <a:extLst>
              <a:ext uri="{FF2B5EF4-FFF2-40B4-BE49-F238E27FC236}">
                <a16:creationId xmlns:a16="http://schemas.microsoft.com/office/drawing/2014/main" id="{DD0E7803-F753-4091-86DD-4B118B7EBFBF}"/>
              </a:ext>
            </a:extLst>
          </p:cNvPr>
          <p:cNvSpPr txBox="1">
            <a:spLocks/>
          </p:cNvSpPr>
          <p:nvPr/>
        </p:nvSpPr>
        <p:spPr>
          <a:xfrm>
            <a:off x="844104" y="88901"/>
            <a:ext cx="10515600" cy="7299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To be Presented - 2026 Fall Awards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992621-A86D-4675-8EA3-DE5A92E950A6}"/>
              </a:ext>
            </a:extLst>
          </p:cNvPr>
          <p:cNvCxnSpPr>
            <a:cxnSpLocks/>
          </p:cNvCxnSpPr>
          <p:nvPr/>
        </p:nvCxnSpPr>
        <p:spPr>
          <a:xfrm>
            <a:off x="243840" y="6985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07" name="Rectangle 2"/>
          <p:cNvSpPr>
            <a:spLocks noChangeArrowheads="1"/>
          </p:cNvSpPr>
          <p:nvPr/>
        </p:nvSpPr>
        <p:spPr bwMode="auto">
          <a:xfrm>
            <a:off x="503651" y="1238101"/>
            <a:ext cx="5257800" cy="4590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341313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POLY/PMSE Plenary Speaker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(POLY Lead for 75</a:t>
            </a:r>
            <a:r>
              <a:rPr kumimoji="0" lang="en-US" altLang="en-US" b="0" i="1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kumimoji="0" lang="en-US" altLang="en-US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anniversary)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1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Macromolecules </a:t>
            </a: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Young Investigator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kumimoji="0" lang="en-US" altLang="en-US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b="1" i="1" u="sng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Henkel Award for Outstanding Graduate Excellence in Polymer Science &amp; Engineering</a:t>
            </a:r>
            <a:endParaRPr lang="en-US" b="1" u="sng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TBD</a:t>
            </a: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kumimoji="0" lang="en-US" b="1" i="0" u="sng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Mark Scholar Awards (3)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Young Scholar: 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Scholar: 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en-US" altLang="en-US" b="1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Senior Scholar: </a:t>
            </a:r>
            <a:r>
              <a:rPr lang="fr-FR" altLang="en-US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fr-FR" altLang="en-US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fr-FR" altLang="en-US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341313" algn="l"/>
              </a:tabLst>
              <a:defRPr/>
            </a:pPr>
            <a:endParaRPr lang="en-US" altLang="en-US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35780E6E-74AB-482D-8B55-C1632A8E9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33203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12172EC6-6FF9-449E-9795-91468F938A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9" y="6075947"/>
            <a:ext cx="500381" cy="72473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CEBD5A5-76A5-44F6-8730-EED87D26CBB7}"/>
              </a:ext>
            </a:extLst>
          </p:cNvPr>
          <p:cNvSpPr txBox="1"/>
          <p:nvPr/>
        </p:nvSpPr>
        <p:spPr>
          <a:xfrm>
            <a:off x="408161" y="6515191"/>
            <a:ext cx="5687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99"/>
                </a:solidFill>
              </a:rPr>
              <a:t>American Chemical Society Division of Polymer Chemistry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6751B4-A041-43E5-94C1-ACFF02A994B8}"/>
              </a:ext>
            </a:extLst>
          </p:cNvPr>
          <p:cNvCxnSpPr>
            <a:cxnSpLocks/>
          </p:cNvCxnSpPr>
          <p:nvPr/>
        </p:nvCxnSpPr>
        <p:spPr>
          <a:xfrm>
            <a:off x="503651" y="6515191"/>
            <a:ext cx="11500507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27" name="Rectangle 22"/>
          <p:cNvSpPr>
            <a:spLocks noChangeArrowheads="1"/>
          </p:cNvSpPr>
          <p:nvPr/>
        </p:nvSpPr>
        <p:spPr bwMode="auto">
          <a:xfrm>
            <a:off x="408161" y="1196847"/>
            <a:ext cx="5641848" cy="4835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ACS Macro Letters/Biomacromolecules/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Macromolecules Young Invest.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12/2024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ACS Publications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Henkel Award for Outstanding Graduate Research in Polymer Science &amp; Eng.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1/23/2026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Henkel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Distinguished/Special Service Award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(ExCom Nomination Only)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1/31/2026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General Topics Awards</a:t>
            </a:r>
            <a:endParaRPr lang="en-US" sz="1600" b="1" dirty="0">
              <a:solidFill>
                <a:srgbClr val="000099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Selected at Sci-Mix Poster Session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Sponsor: POLY Chair Fund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alt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6216268" y="1196847"/>
            <a:ext cx="5638800" cy="5071174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no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tabLst>
                <a:tab pos="285750" algn="l"/>
                <a:tab pos="1260475" algn="l"/>
              </a:tabLst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Outstanding Poster Award​s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Selected at Sci-Mix Poster Session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Sponsor: </a:t>
            </a:r>
            <a:r>
              <a:rPr lang="en-US" altLang="en-US" sz="1600" i="1" dirty="0">
                <a:solidFill>
                  <a:schemeClr val="tx1"/>
                </a:solidFill>
                <a:latin typeface="Arial" panose="020B0604020202020204" pitchFamily="34" charset="0"/>
              </a:rPr>
              <a:t>Springer/MRS Communications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alt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Carl S. Marvel Award for Creative Polymer Chemistry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7/1/2026</a:t>
            </a: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Young Industrial Polymer Scientist Award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</a:t>
            </a:r>
            <a:r>
              <a:rPr lang="en-US" altLang="en-US" sz="1600" dirty="0">
                <a:solidFill>
                  <a:schemeClr val="tx1"/>
                </a:solidFill>
                <a:latin typeface="Arial" panose="020B0604020202020204" pitchFamily="34" charset="0"/>
              </a:rPr>
              <a:t>10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/31/2026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SzPct val="80000"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Herman F. Mark Polymer Chemistry Award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11/1/2026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3497A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POLY Fellows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Application Due: 11/30/2026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anose="05040102010807070707" pitchFamily="18" charset="2"/>
              <a:buNone/>
              <a:tabLst>
                <a:tab pos="285750" algn="l"/>
                <a:tab pos="1260475" algn="l"/>
              </a:tabLs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b="1" dirty="0">
                <a:solidFill>
                  <a:srgbClr val="000099"/>
                </a:solidFill>
                <a:latin typeface="Arial" panose="020B0604020202020204" pitchFamily="34" charset="0"/>
              </a:rPr>
              <a:t>Graduate Student Travel Award​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</a:rPr>
              <a:t>Application Due: one month before MAPS deadline </a:t>
            </a: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r>
              <a:rPr lang="en-US" sz="1600" i="1" dirty="0">
                <a:solidFill>
                  <a:srgbClr val="000000"/>
                </a:solidFill>
                <a:latin typeface="Arial" panose="020B0604020202020204" pitchFamily="34" charset="0"/>
              </a:rPr>
              <a:t>Sponsor: IAB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C000"/>
              </a:buClr>
              <a:buNone/>
              <a:defRPr/>
            </a:pPr>
            <a:endParaRPr lang="en-US" sz="16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63CEC-DB8F-4439-9103-ED3A39D2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43" y="127001"/>
            <a:ext cx="10451261" cy="729962"/>
          </a:xfrm>
        </p:spPr>
        <p:txBody>
          <a:bodyPr/>
          <a:lstStyle/>
          <a:p>
            <a:r>
              <a:rPr lang="en-US" dirty="0">
                <a:solidFill>
                  <a:srgbClr val="000099"/>
                </a:solidFill>
                <a:latin typeface="72 Black" panose="020B0A04030603020204" pitchFamily="34" charset="0"/>
                <a:cs typeface="72 Black" panose="020B0A04030603020204" pitchFamily="34" charset="0"/>
              </a:rPr>
              <a:t>2026 Awards Deadlines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DCC6D7-6400-4E45-882D-8AE565C5F7C8}"/>
              </a:ext>
            </a:extLst>
          </p:cNvPr>
          <p:cNvCxnSpPr>
            <a:cxnSpLocks/>
          </p:cNvCxnSpPr>
          <p:nvPr/>
        </p:nvCxnSpPr>
        <p:spPr>
          <a:xfrm>
            <a:off x="243840" y="736600"/>
            <a:ext cx="11704320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6EE8A291-6361-46D7-AC6F-76EC270B8B51}"/>
              </a:ext>
            </a:extLst>
          </p:cNvPr>
          <p:cNvSpPr/>
          <p:nvPr/>
        </p:nvSpPr>
        <p:spPr>
          <a:xfrm>
            <a:off x="5890049" y="224198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813C8B0B-E170-4EB6-A604-ECD6DBF6CEDF}"/>
              </a:ext>
            </a:extLst>
          </p:cNvPr>
          <p:cNvSpPr/>
          <p:nvPr/>
        </p:nvSpPr>
        <p:spPr>
          <a:xfrm>
            <a:off x="5872934" y="2945953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8CB08D-242E-45E5-82A5-7171BD8A5F77}"/>
              </a:ext>
            </a:extLst>
          </p:cNvPr>
          <p:cNvSpPr/>
          <p:nvPr/>
        </p:nvSpPr>
        <p:spPr>
          <a:xfrm>
            <a:off x="6458250" y="121719"/>
            <a:ext cx="5638800" cy="9515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2026 Awards Committee Reviews: </a:t>
            </a:r>
          </a:p>
          <a:p>
            <a:pPr marL="342900"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 Toby Nelson, Kapil Dev </a:t>
            </a:r>
            <a:r>
              <a:rPr lang="en-US" alt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Sayala</a:t>
            </a:r>
            <a:r>
              <a:rPr lang="en-US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Chuanbing </a:t>
            </a:r>
            <a:r>
              <a:rPr lang="en-US" altLang="en-US" sz="1600" b="1">
                <a:latin typeface="Arial" panose="020B0604020202020204" pitchFamily="34" charset="0"/>
                <a:cs typeface="Arial" panose="020B0604020202020204" pitchFamily="34" charset="0"/>
              </a:rPr>
              <a:t>Tang I </a:t>
            </a:r>
            <a:r>
              <a: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Chair-Elect, Hayley Brown</a:t>
            </a:r>
            <a:endParaRPr lang="en-US" altLang="en-US" sz="1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16793B99-4EA4-4A22-83AD-16EE045FFA6C}"/>
              </a:ext>
            </a:extLst>
          </p:cNvPr>
          <p:cNvSpPr/>
          <p:nvPr/>
        </p:nvSpPr>
        <p:spPr>
          <a:xfrm>
            <a:off x="6502185" y="460879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4" descr="C:\Users\KM\AppData\Local\Microsoft\Windows\Temporary Internet Files\Content.IE5\KJ6EIGHS\MC900433886[1].png">
            <a:extLst>
              <a:ext uri="{FF2B5EF4-FFF2-40B4-BE49-F238E27FC236}">
                <a16:creationId xmlns:a16="http://schemas.microsoft.com/office/drawing/2014/main" id="{63C78D2D-46EA-4B07-8A1D-FC9EB33999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97" y="65758"/>
            <a:ext cx="866128" cy="86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BCC00DD-5A13-4B38-920E-D3FC069048BF}"/>
              </a:ext>
            </a:extLst>
          </p:cNvPr>
          <p:cNvSpPr/>
          <p:nvPr/>
        </p:nvSpPr>
        <p:spPr>
          <a:xfrm rot="20245901">
            <a:off x="1722555" y="1607694"/>
            <a:ext cx="1223412" cy="6001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300" b="1" cap="none" spc="0" dirty="0">
                <a:ln/>
                <a:solidFill>
                  <a:schemeClr val="accent4"/>
                </a:solidFill>
                <a:effectLst/>
              </a:rPr>
              <a:t>DONE</a:t>
            </a:r>
          </a:p>
        </p:txBody>
      </p:sp>
      <p:sp>
        <p:nvSpPr>
          <p:cNvPr id="19" name="Star: 5 Points 18">
            <a:extLst>
              <a:ext uri="{FF2B5EF4-FFF2-40B4-BE49-F238E27FC236}">
                <a16:creationId xmlns:a16="http://schemas.microsoft.com/office/drawing/2014/main" id="{703B8688-F956-4517-B846-E2529AB4A024}"/>
              </a:ext>
            </a:extLst>
          </p:cNvPr>
          <p:cNvSpPr/>
          <p:nvPr/>
        </p:nvSpPr>
        <p:spPr>
          <a:xfrm>
            <a:off x="5888538" y="3732434"/>
            <a:ext cx="369324" cy="369324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477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6106D48-A319-4618-80D1-1D2087BBAC4B}"/>
              </a:ext>
            </a:extLst>
          </p:cNvPr>
          <p:cNvSpPr/>
          <p:nvPr/>
        </p:nvSpPr>
        <p:spPr>
          <a:xfrm>
            <a:off x="1841499" y="4813300"/>
            <a:ext cx="8508999" cy="12463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Will Past-Chairs serve again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as an awards promotion committee?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1026" name="Picture 2" descr="5,626 Nomination Stock Photos, Pictures &amp; Royalty-Free Images - iStock">
            <a:extLst>
              <a:ext uri="{FF2B5EF4-FFF2-40B4-BE49-F238E27FC236}">
                <a16:creationId xmlns:a16="http://schemas.microsoft.com/office/drawing/2014/main" id="{5B7CFBD9-E420-41F6-BBED-1A6597D29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93" r="9763" b="10696"/>
          <a:stretch/>
        </p:blipFill>
        <p:spPr bwMode="auto">
          <a:xfrm>
            <a:off x="-1" y="24766"/>
            <a:ext cx="3191301" cy="20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ED4A519-5E0B-460E-A659-8D72653A93C5}"/>
              </a:ext>
            </a:extLst>
          </p:cNvPr>
          <p:cNvSpPr/>
          <p:nvPr/>
        </p:nvSpPr>
        <p:spPr>
          <a:xfrm>
            <a:off x="1841500" y="1943101"/>
            <a:ext cx="8508999" cy="22895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anchor="ctr" anchorCtr="0">
            <a:noAutofit/>
          </a:bodyPr>
          <a:lstStyle/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Please submit award nominations or encourage other individuals to nominate a colleague </a:t>
            </a:r>
          </a:p>
          <a:p>
            <a:pPr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dirty="0">
                <a:solidFill>
                  <a:srgbClr val="000000"/>
                </a:solidFill>
              </a:rPr>
              <a:t>to promote a healthy </a:t>
            </a:r>
            <a:r>
              <a:rPr lang="en-US" altLang="en-US" sz="2800" b="1" i="1">
                <a:solidFill>
                  <a:srgbClr val="000000"/>
                </a:solidFill>
              </a:rPr>
              <a:t>awards program.</a:t>
            </a:r>
            <a:endParaRPr lang="en-US" sz="2800" b="1" i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825815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559</Words>
  <Application>Microsoft Office PowerPoint</Application>
  <PresentationFormat>Widescreen</PresentationFormat>
  <Paragraphs>125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72 Black</vt:lpstr>
      <vt:lpstr>Arial</vt:lpstr>
      <vt:lpstr>Calibri</vt:lpstr>
      <vt:lpstr>Calibri Light</vt:lpstr>
      <vt:lpstr>Wingdings</vt:lpstr>
      <vt:lpstr>Wingdings 3</vt:lpstr>
      <vt:lpstr>Title of Presentation</vt:lpstr>
      <vt:lpstr>Office Theme</vt:lpstr>
      <vt:lpstr>PowerPoint Presentation</vt:lpstr>
      <vt:lpstr>PowerPoint Presentation</vt:lpstr>
      <vt:lpstr>2026 Awards Deadlines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71</cp:revision>
  <dcterms:created xsi:type="dcterms:W3CDTF">2022-01-05T19:55:31Z</dcterms:created>
  <dcterms:modified xsi:type="dcterms:W3CDTF">2026-01-08T19:07:04Z</dcterms:modified>
</cp:coreProperties>
</file>