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433" r:id="rId3"/>
    <p:sldId id="432" r:id="rId4"/>
    <p:sldId id="419" r:id="rId5"/>
    <p:sldId id="426" r:id="rId6"/>
    <p:sldId id="427" r:id="rId7"/>
    <p:sldId id="431" r:id="rId8"/>
    <p:sldId id="421" r:id="rId9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18" clrIdx="0"/>
  <p:cmAuthor id="2" name="Marc A Hillmyer" initials="" lastIdx="5" clrIdx="1"/>
  <p:cmAuthor id="3" name="Mitchem, Kathy" initials="MK" lastIdx="1" clrIdx="2">
    <p:extLst>
      <p:ext uri="{19B8F6BF-5375-455C-9EA6-DF929625EA0E}">
        <p15:presenceInfo xmlns:p15="http://schemas.microsoft.com/office/powerpoint/2012/main" userId="S::kathyl@vt.edu::5a4c9b37-313e-4f72-8145-c84c911708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40707"/>
    <a:srgbClr val="262F4F"/>
    <a:srgbClr val="F6BC78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4097" autoAdjust="0"/>
  </p:normalViewPr>
  <p:slideViewPr>
    <p:cSldViewPr snapToGrid="0">
      <p:cViewPr varScale="1">
        <p:scale>
          <a:sx n="115" d="100"/>
          <a:sy n="115" d="100"/>
        </p:scale>
        <p:origin x="1080" y="184"/>
      </p:cViewPr>
      <p:guideLst>
        <p:guide pos="3840"/>
        <p:guide orient="horz" pos="2160"/>
      </p:guideLst>
    </p:cSldViewPr>
  </p:slideViewPr>
  <p:notesTextViewPr>
    <p:cViewPr>
      <p:scale>
        <a:sx n="140" d="100"/>
        <a:sy n="14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3D6A5-772A-42D2-A7E8-71176D7C3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9B889-75E1-4510-8872-82CE082E0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C5CADE-CFE7-0240-BDF7-76689770AD26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1/8/26</a:t>
            </a:fld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CB650-411F-487A-9232-BF636897C4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3C50B-2107-4D8F-B343-203050AD53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7D27DD-F120-354B-8497-D8AA2DEEC556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55970C-BBEF-4C40-9C3C-7F61D724F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DE9F2-F169-400F-9C73-63147A5C89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3DA8A8-258A-3644-AC38-636E2D7BE49B}" type="datetimeFigureOut">
              <a:rPr lang="en-US" smtClean="0"/>
              <a:pPr>
                <a:defRPr/>
              </a:pPr>
              <a:t>1/8/26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510D6B-B61B-44CD-B4D8-98513007E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C81216-1FBE-4D8B-9715-EC2813880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16865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71933-56F8-4249-B685-8A3A1FCBF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4D934-F400-4A97-9EA6-6E165A65F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panose="020B0604020202020204" pitchFamily="34" charset="0"/>
              </a:defRPr>
            </a:lvl1pPr>
          </a:lstStyle>
          <a:p>
            <a:fld id="{79910AD9-0C8C-F849-860B-FAE86A1D82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E00D525-857D-BCCB-C89D-F51589B97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CC0B7C6-D1FB-17F3-38A6-643A3BB7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10C19B4-21F9-D60D-371D-C3B9C6B9C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08CF861E-E927-4049-8CF9-7141B3AD738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38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12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7E13-AC5A-0246-9595-54FB46CF0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151FE0-5D21-0ABD-8821-862FEB5F1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CA5DA-16B9-7A1A-745C-F27A5B1EF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Hayley, you can skip this slide if you’d like since NGRPC is on the next one as well, but I thought it would be good to list the student team and show the QR code (and past locations) too.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EF929-CF84-B0A5-6368-66D8A6797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84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kern="1200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FYI Fluoropolymer will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 with Fluorine Conference January 2027 workshop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88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3750D2E-5DA6-C412-0D59-EAD48EA4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9"/>
          <a:stretch>
            <a:fillRect/>
          </a:stretch>
        </p:blipFill>
        <p:spPr bwMode="auto">
          <a:xfrm>
            <a:off x="1555750" y="-41275"/>
            <a:ext cx="843756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E0C2AA-7D5A-7403-7D84-8290F01B3103}"/>
              </a:ext>
            </a:extLst>
          </p:cNvPr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4BE62-FEE5-4DFF-B667-EE4D18FE1F5E}"/>
              </a:ext>
            </a:extLst>
          </p:cNvPr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41850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4EA219-E1F7-2420-60D9-CDF5EE0D5567}"/>
              </a:ext>
            </a:extLst>
          </p:cNvPr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23A5E-574B-6931-F296-F63D7938B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E88F0DE4-7AF8-FC7A-CFF8-66622B3C2E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214EB7C-7999-9388-66C7-26F5D45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0C3B1-EAC2-394A-BF35-1ED1E387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5076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218459-6688-D5EC-7F70-297134FFE04F}"/>
              </a:ext>
            </a:extLst>
          </p:cNvPr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782180-0515-F7BF-196E-1FEC24DBB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99645EF-9B37-4A2F-AF7A-2DF6C15814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80DA118-A065-D94A-BBC5-A4BFC380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EDE0-9DD5-3E4E-A8CC-AA95C6FEC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6718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12D5-2018-DB90-64AE-918C6E3B4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999E3-D236-E53D-408D-21269AD727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08CE-C206-A306-1527-FF55B297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EE955-AC93-EC46-90AE-E8C32DD31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331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6286F-2AF1-DEF9-61A4-9897C81F7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A23F-3564-1B5A-91F2-3E945667B5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5E2A-C3C0-A992-B4E5-155FAAA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90DB-0DC5-D34E-951C-F6BCADCDF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950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8D983-5BFD-6698-FBCD-D5117D790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1C363-DA18-93A0-BAB6-ED2E3ED696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3ABB8-1D6B-7752-0EC9-CA171CA9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B75F-BD2B-F747-BF87-864B65691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73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755B924-DE77-B82B-D1A2-A71C927517D9}"/>
              </a:ext>
            </a:extLst>
          </p:cNvPr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B61471-C592-6372-1EDD-CBBCBC9F684F}"/>
              </a:ext>
            </a:extLst>
          </p:cNvPr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BC3F1B-446D-CE8B-637D-C6347D3D1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D7CD44-C7B2-285B-22EC-BCBFDFDE9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E60DD3-846E-E18C-3F3D-30071679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293E-BCCA-A74B-B35D-9B8BC85AF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Pr>
        <a:gradFill rotWithShape="1">
          <a:gsLst>
            <a:gs pos="0">
              <a:srgbClr val="4F5571"/>
            </a:gs>
            <a:gs pos="50000">
              <a:srgbClr val="313A5B"/>
            </a:gs>
            <a:gs pos="100000">
              <a:srgbClr val="19234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F66F-CB69-E9C4-88F3-717FA5907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8B59-2486-C112-A0F3-7EE5550A5E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33B9-EA2F-7F3A-C211-67323911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28C06-AB23-3647-B28F-245F731FA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3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4470-F244-52E7-72D3-1195277BE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24CDD5-4CDC-DACD-4480-085CC4E71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6BA60-ACA0-8E7E-22D8-B8226596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6C21-2B42-7C44-B547-FEB46C503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490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D7856E-5338-3C6B-3489-B3B380C98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6727C0-7885-D019-6D36-F0C6C5BF49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BC29A-4337-362F-7F59-18DBA969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6F09B-B819-1F47-86DC-F023EDA2E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950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CEF10-1F97-7C23-6628-89DEB8D9B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409F-89CB-2E7D-74BC-1614287106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30122-3D86-E362-28AE-D6789CDC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BC6FB-BE3A-4F44-80AA-472ED19EC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025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63B076-CFE1-5AEE-3236-AE87D78BE8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365C5-C076-B79B-78C6-1C9B11F209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F0B9-4407-DA66-C2FC-DE52EFA4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E5B119-A787-474A-BA01-0F5ADCDD0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3679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EA5CC-0C48-3BD4-88DA-649114AE6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ADCCA7-0F0E-2B86-1DA6-63C1E66247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655A5-E41E-BDD8-7B40-C082271D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A45B9-6350-6443-BCF5-1BD83E1B8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688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B59FE6-39DD-9EB4-EF56-FA4FB12FF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176959-3B1B-48AD-405E-C4D4BDC7E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453688F-1CEA-4C44-94BF-1B51076D1C36}"/>
              </a:ext>
            </a:extLst>
          </p:cNvPr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C7B1-520C-41F3-B941-EDE6C69C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1438" y="66151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cap="all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C98261-EFFA-4D16-A942-A50A1C1D8D40}"/>
              </a:ext>
            </a:extLst>
          </p:cNvPr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86F80BF-246D-4AE5-888C-FE2C4E1D9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5713" y="66151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AD7088B-E2D2-43C0-8184-445804AB8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615113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6455AE34-C9D4-5A48-AC09-7F9E4384D0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b="0" i="0" kern="1200">
          <a:solidFill>
            <a:srgbClr val="1D243C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B0CE96F-4E7C-FA2C-2A55-2FA76993A4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521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POLY Workshops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127AAC-D412-4515-9EDF-0FCB2A75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6750"/>
            <a:ext cx="11857038" cy="762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Beth Elacqua: Workshop Chair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Committee:  Gobet Advincula, Mike Hickner, Helen Tran, Jena McCollum, Rakesh Nambiar, and Yongping Zha</a:t>
            </a:r>
          </a:p>
        </p:txBody>
      </p:sp>
      <p:pic>
        <p:nvPicPr>
          <p:cNvPr id="5" name="Picture 4" descr="A person holding a computer&#10;&#10;Description automatically generated">
            <a:extLst>
              <a:ext uri="{FF2B5EF4-FFF2-40B4-BE49-F238E27FC236}">
                <a16:creationId xmlns:a16="http://schemas.microsoft.com/office/drawing/2014/main" id="{1D4E4401-BBDD-4922-ABCE-4E3CB58B7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33" y="2260843"/>
            <a:ext cx="4314127" cy="2875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CAC4DEA-265D-4515-ADD9-F245D3DA75F7}"/>
              </a:ext>
            </a:extLst>
          </p:cNvPr>
          <p:cNvSpPr txBox="1"/>
          <p:nvPr/>
        </p:nvSpPr>
        <p:spPr>
          <a:xfrm>
            <a:off x="744675" y="1032668"/>
            <a:ext cx="10702649" cy="560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POLY Mission: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Advance the broader polymer enterprise and its practitioners to meet the global challenges of today and the future.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POLY Goal: Grow a robust, diverse, and engaged global organization that encompasses the broader polymer enterprise.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Workshop gains support the division budget which support other programs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opportunities for members. Leaders, Speakers, Poster Presenters, and Sponsors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POLY holds 2 Topical Workshops Annually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SPRING (May/June) and FALL (Oct/Nov)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+Plus ONE National Graduate Focused Meeting (Odd-Years)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Workshops application should be submitted 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pre-event date, reviewed by workshop committee and approved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18 months out.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Submit Application Online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7EC1276-FE28-4829-838F-E4CF706E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04" y="346857"/>
            <a:ext cx="10833084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solidFill>
                  <a:srgbClr val="C00000"/>
                </a:solidFill>
              </a:rPr>
              <a:t>Workshops - Goal</a:t>
            </a:r>
            <a:endParaRPr lang="en-US" altLang="en-US" sz="36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F389CA-0311-499E-B284-3DA4AF6A7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0" y="5411917"/>
            <a:ext cx="1093306" cy="10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45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0B5326-1891-4F29-9D56-B2C94C5560CF}"/>
              </a:ext>
            </a:extLst>
          </p:cNvPr>
          <p:cNvSpPr/>
          <p:nvPr/>
        </p:nvSpPr>
        <p:spPr>
          <a:xfrm>
            <a:off x="357808" y="1411356"/>
            <a:ext cx="11529391" cy="13517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BCCB4F-A976-4D19-B204-58B7452A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B119-A787-474A-BA01-0F5ADCDD021A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B33CA9-1E89-4340-A8C9-161DCA2F9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63487"/>
              </p:ext>
            </p:extLst>
          </p:nvPr>
        </p:nvGraphicFramePr>
        <p:xfrm>
          <a:off x="525230" y="935681"/>
          <a:ext cx="11141540" cy="50975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77700">
                  <a:extLst>
                    <a:ext uri="{9D8B030D-6E8A-4147-A177-3AD203B41FA5}">
                      <a16:colId xmlns:a16="http://schemas.microsoft.com/office/drawing/2014/main" val="1507217919"/>
                    </a:ext>
                  </a:extLst>
                </a:gridCol>
                <a:gridCol w="1190708">
                  <a:extLst>
                    <a:ext uri="{9D8B030D-6E8A-4147-A177-3AD203B41FA5}">
                      <a16:colId xmlns:a16="http://schemas.microsoft.com/office/drawing/2014/main" val="3521289532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174832397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1895198765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1288478656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2589939024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267855654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1334807202"/>
                    </a:ext>
                  </a:extLst>
                </a:gridCol>
              </a:tblGrid>
              <a:tr h="41907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Gain/Loss</a:t>
                      </a:r>
                    </a:p>
                    <a:p>
                      <a:pPr algn="ctr"/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(Above admin fee)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47853"/>
                  </a:ext>
                </a:extLst>
              </a:tr>
              <a:tr h="29788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67312"/>
                  </a:ext>
                </a:extLst>
              </a:tr>
              <a:tr h="41907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Fluoropolymers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$60,394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$56,204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+$4,190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01289"/>
                  </a:ext>
                </a:extLst>
              </a:tr>
              <a:tr h="51452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Polymers for Fuel Cells, Energy Storage, Conversions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$39,655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$49,626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-$9,971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923098"/>
                  </a:ext>
                </a:extLst>
              </a:tr>
              <a:tr h="29788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8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26327"/>
                  </a:ext>
                </a:extLst>
              </a:tr>
              <a:tr h="41907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and Polymers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$101,534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$78,881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+$22,653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377079"/>
                  </a:ext>
                </a:extLst>
              </a:tr>
              <a:tr h="41907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in Polyolefins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$137,216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$133,922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+$3,294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3964"/>
                  </a:ext>
                </a:extLst>
              </a:tr>
              <a:tr h="29788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8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269812"/>
                  </a:ext>
                </a:extLst>
              </a:tr>
              <a:tr h="41907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Fluoropolymers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$62,972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$62,637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+$335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18226"/>
                  </a:ext>
                </a:extLst>
              </a:tr>
              <a:tr h="41907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Polymers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$76,848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$67,145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+$9,703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251327"/>
                  </a:ext>
                </a:extLst>
              </a:tr>
              <a:tr h="41907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Radical Polymerization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$60,150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$63,510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-$3,360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024991"/>
                  </a:ext>
                </a:extLst>
              </a:tr>
              <a:tr h="4190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YEAR TOTALS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+$26,844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786718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9CB31DA3-0912-4075-8C9F-186111854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4" y="277284"/>
            <a:ext cx="10942414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3 Year Workshop In-Review</a:t>
            </a:r>
            <a:endParaRPr lang="en-US" altLang="en-US" sz="3600" b="1" i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267E0-15A4-43E2-872F-EFB71196948C}"/>
              </a:ext>
            </a:extLst>
          </p:cNvPr>
          <p:cNvSpPr txBox="1"/>
          <p:nvPr/>
        </p:nvSpPr>
        <p:spPr>
          <a:xfrm>
            <a:off x="471339" y="6042283"/>
            <a:ext cx="910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2023 15k was charged to each workshop for Admin Fee. In 2024 and 2025 20k was charged. The Gain/Loss line is above this Admin Fee.</a:t>
            </a:r>
          </a:p>
        </p:txBody>
      </p:sp>
    </p:spTree>
    <p:extLst>
      <p:ext uri="{BB962C8B-B14F-4D97-AF65-F5344CB8AC3E}">
        <p14:creationId xmlns:p14="http://schemas.microsoft.com/office/powerpoint/2010/main" val="20257005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4">
            <a:extLst>
              <a:ext uri="{FF2B5EF4-FFF2-40B4-BE49-F238E27FC236}">
                <a16:creationId xmlns:a16="http://schemas.microsoft.com/office/drawing/2014/main" id="{1FEC1F93-3641-4A98-934C-6B396D465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 b="17336"/>
          <a:stretch/>
        </p:blipFill>
        <p:spPr bwMode="auto">
          <a:xfrm>
            <a:off x="6346157" y="4158227"/>
            <a:ext cx="5476042" cy="228771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 farmers are still burning toxic plastics on agricultural land despite it  being illegal - EIA">
            <a:extLst>
              <a:ext uri="{FF2B5EF4-FFF2-40B4-BE49-F238E27FC236}">
                <a16:creationId xmlns:a16="http://schemas.microsoft.com/office/drawing/2014/main" id="{DA807B5E-F0A4-4F20-8446-28FB42F27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r="8388" b="46522"/>
          <a:stretch/>
        </p:blipFill>
        <p:spPr bwMode="auto">
          <a:xfrm>
            <a:off x="297725" y="2756368"/>
            <a:ext cx="5367580" cy="10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iagram&#10;&#10;AI-generated content may be incorrect.">
            <a:extLst>
              <a:ext uri="{FF2B5EF4-FFF2-40B4-BE49-F238E27FC236}">
                <a16:creationId xmlns:a16="http://schemas.microsoft.com/office/drawing/2014/main" id="{B21120D5-52B6-4455-AD8B-E229DF7EAD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l="28108" t="6155" r="723" b="64167"/>
          <a:stretch/>
        </p:blipFill>
        <p:spPr>
          <a:xfrm>
            <a:off x="331733" y="5636921"/>
            <a:ext cx="5333572" cy="903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7AE96D-A265-4B1B-A099-2B893ED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8D1D22D0-024A-174A-ADF6-CEE354F6F706}" type="slidenum"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F48ECD-4313-B46C-580E-DD022B865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923537"/>
            <a:ext cx="6016488" cy="557933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</a:rPr>
              <a:t>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10DDD-A76F-42C6-A2DE-F98C2A8EDBB1}"/>
              </a:ext>
            </a:extLst>
          </p:cNvPr>
          <p:cNvSpPr txBox="1"/>
          <p:nvPr/>
        </p:nvSpPr>
        <p:spPr>
          <a:xfrm>
            <a:off x="907464" y="3070603"/>
            <a:ext cx="2987470" cy="523220"/>
          </a:xfrm>
          <a:prstGeom prst="rect">
            <a:avLst/>
          </a:prstGeom>
          <a:solidFill>
            <a:srgbClr val="F6BC78">
              <a:alpha val="52157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Organizers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	Jaime Grunlan, Alex Morgan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71E926-8D56-415A-B6C4-147D17C57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34" y="2954778"/>
            <a:ext cx="776457" cy="776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0CC66-08E9-428B-8DC1-E662E7C88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27" y="4194311"/>
            <a:ext cx="5367578" cy="147292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614DFF4-572F-423F-A2EB-B3D78254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18120"/>
            <a:ext cx="6052695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</a:rPr>
              <a:t>2027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FBCF62-4E50-45FE-BED5-A8D0E2BF31CD}"/>
              </a:ext>
            </a:extLst>
          </p:cNvPr>
          <p:cNvGrpSpPr/>
          <p:nvPr/>
        </p:nvGrpSpPr>
        <p:grpSpPr>
          <a:xfrm>
            <a:off x="6308994" y="1654442"/>
            <a:ext cx="5615809" cy="2136427"/>
            <a:chOff x="322612" y="756220"/>
            <a:chExt cx="6540100" cy="21418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79AF9B-CAC9-4B4F-95FB-1D9A3E2B4C14}"/>
                </a:ext>
              </a:extLst>
            </p:cNvPr>
            <p:cNvSpPr/>
            <p:nvPr/>
          </p:nvSpPr>
          <p:spPr>
            <a:xfrm>
              <a:off x="322613" y="774432"/>
              <a:ext cx="6540099" cy="21236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8" name="Picture 2" descr="Grape Vine Clip Art Free">
              <a:extLst>
                <a:ext uri="{FF2B5EF4-FFF2-40B4-BE49-F238E27FC236}">
                  <a16:creationId xmlns:a16="http://schemas.microsoft.com/office/drawing/2014/main" id="{937DE7A5-BA00-43DD-BBD0-7EA0223F2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78" b="8261"/>
            <a:stretch/>
          </p:blipFill>
          <p:spPr bwMode="auto">
            <a:xfrm>
              <a:off x="369749" y="756220"/>
              <a:ext cx="689916" cy="170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6052BF-8904-452B-851A-0E7968B14896}"/>
                </a:ext>
              </a:extLst>
            </p:cNvPr>
            <p:cNvSpPr/>
            <p:nvPr/>
          </p:nvSpPr>
          <p:spPr>
            <a:xfrm>
              <a:off x="1106802" y="881326"/>
              <a:ext cx="3382254" cy="7900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ts val="5100"/>
                </a:lnSpc>
              </a:pPr>
              <a:r>
                <a:rPr lang="en-US" sz="4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</a:rPr>
                <a:t>A</a:t>
              </a:r>
              <a:r>
                <a: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dvances</a:t>
              </a:r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C4BB20-4759-4942-9D72-D89EC919B24C}"/>
                </a:ext>
              </a:extLst>
            </p:cNvPr>
            <p:cNvSpPr/>
            <p:nvPr/>
          </p:nvSpPr>
          <p:spPr>
            <a:xfrm>
              <a:off x="1594352" y="1464374"/>
              <a:ext cx="5114143" cy="8082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</a:rPr>
                <a:t>In</a:t>
              </a:r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</a:rPr>
                <a:t> </a:t>
              </a:r>
              <a:r>
                <a:rPr lang="en-US" sz="4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</a:rPr>
                <a:t>P</a:t>
              </a:r>
              <a:r>
                <a:rPr lang="en-US" sz="4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oly</a:t>
              </a:r>
              <a:r>
                <a:rPr lang="en-US" sz="44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O</a:t>
              </a:r>
              <a:r>
                <a:rPr lang="en-US" sz="4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lefins</a:t>
              </a:r>
              <a:r>
                <a: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 Script MT" panose="03060802040406070304" pitchFamily="66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 (APO)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4A3471-A646-4D8A-B616-3BC8CE601CDE}"/>
                </a:ext>
              </a:extLst>
            </p:cNvPr>
            <p:cNvSpPr txBox="1"/>
            <p:nvPr/>
          </p:nvSpPr>
          <p:spPr>
            <a:xfrm>
              <a:off x="4826063" y="774432"/>
              <a:ext cx="2036648" cy="80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June 6-9, 2027</a:t>
              </a:r>
            </a:p>
            <a:p>
              <a:r>
                <a:rPr lang="en-US" sz="1400" i="1" dirty="0"/>
                <a:t>Doubletree by Hilton </a:t>
              </a:r>
            </a:p>
            <a:p>
              <a:r>
                <a:rPr lang="en-US" sz="1400" i="1" dirty="0"/>
                <a:t>Rohnert Park, CA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B1B9D3-36B7-4A8A-BC03-66E07E81964E}"/>
                </a:ext>
              </a:extLst>
            </p:cNvPr>
            <p:cNvSpPr txBox="1"/>
            <p:nvPr/>
          </p:nvSpPr>
          <p:spPr>
            <a:xfrm>
              <a:off x="322612" y="2224548"/>
              <a:ext cx="6540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rimson Text" panose="02000503000000000000" pitchFamily="2" charset="0"/>
                </a:rPr>
                <a:t>Organizers:</a:t>
              </a:r>
            </a:p>
            <a:p>
              <a:pPr algn="ctr"/>
              <a:r>
                <a:rPr lang="en-US" sz="1600" i="1" dirty="0">
                  <a:latin typeface="Crimson Text" panose="02000503000000000000" pitchFamily="2" charset="0"/>
                </a:rPr>
                <a:t>  J. </a:t>
              </a:r>
              <a:r>
                <a:rPr lang="en-US" sz="1600" i="1" dirty="0" err="1">
                  <a:latin typeface="Crimson Text" panose="02000503000000000000" pitchFamily="2" charset="0"/>
                </a:rPr>
                <a:t>Klosin</a:t>
              </a:r>
              <a:r>
                <a:rPr lang="en-US" sz="1600" i="1" dirty="0">
                  <a:latin typeface="Crimson Text" panose="02000503000000000000" pitchFamily="2" charset="0"/>
                </a:rPr>
                <a:t>, R. Register, K. </a:t>
              </a:r>
              <a:r>
                <a:rPr lang="en-US" sz="1600" i="1" dirty="0" err="1">
                  <a:latin typeface="Crimson Text" panose="02000503000000000000" pitchFamily="2" charset="0"/>
                </a:rPr>
                <a:t>Ragaert</a:t>
              </a:r>
              <a:r>
                <a:rPr lang="en-US" sz="1600" i="1" dirty="0">
                  <a:latin typeface="Crimson Text" panose="02000503000000000000" pitchFamily="2" charset="0"/>
                </a:rPr>
                <a:t>, K. B. Wagener, J. B. P Soars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B075D-C31B-48D3-87F3-94E3AA2628EA}"/>
              </a:ext>
            </a:extLst>
          </p:cNvPr>
          <p:cNvCxnSpPr>
            <a:cxnSpLocks/>
          </p:cNvCxnSpPr>
          <p:nvPr/>
        </p:nvCxnSpPr>
        <p:spPr>
          <a:xfrm>
            <a:off x="6056244" y="785191"/>
            <a:ext cx="0" cy="599329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126CEA0-6BE8-4F21-87B9-A70C94813C4A}"/>
              </a:ext>
            </a:extLst>
          </p:cNvPr>
          <p:cNvSpPr txBox="1"/>
          <p:nvPr/>
        </p:nvSpPr>
        <p:spPr>
          <a:xfrm>
            <a:off x="907464" y="5667547"/>
            <a:ext cx="3488148" cy="738664"/>
          </a:xfrm>
          <a:prstGeom prst="rect">
            <a:avLst/>
          </a:prstGeom>
          <a:solidFill>
            <a:schemeClr val="accent1">
              <a:lumMod val="40000"/>
              <a:lumOff val="60000"/>
              <a:alpha val="52157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lang="en-US" sz="1400" u="sng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Organizing Team: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lang="en-US" sz="1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Brett Helms, </a:t>
            </a:r>
            <a:r>
              <a:rPr lang="en-US" sz="1400" kern="1200" dirty="0">
                <a:solidFill>
                  <a:schemeClr val="dk1"/>
                </a:solidFill>
                <a:effectLst>
                  <a:reflection stA="19000"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LaShanda</a:t>
            </a:r>
            <a:r>
              <a:rPr lang="en-US" sz="1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Korley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lang="en-US" sz="1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Megan Robertson, Katrina Knauer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4BD575-720B-6839-CFCB-DF4BA0D7A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01" y="5631172"/>
            <a:ext cx="775349" cy="7753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C33D37-B55E-4E11-B093-381CCB3D9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6369" r="9949" b="34225"/>
          <a:stretch/>
        </p:blipFill>
        <p:spPr bwMode="auto">
          <a:xfrm>
            <a:off x="297726" y="1658376"/>
            <a:ext cx="5367579" cy="12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83C5CE4-EC78-4EFA-8020-0F5E093D27A4}"/>
              </a:ext>
            </a:extLst>
          </p:cNvPr>
          <p:cNvSpPr/>
          <p:nvPr/>
        </p:nvSpPr>
        <p:spPr>
          <a:xfrm>
            <a:off x="6329232" y="4144614"/>
            <a:ext cx="5531028" cy="231607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 dirty="0">
              <a:ln/>
              <a:solidFill>
                <a:schemeClr val="accent3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AF72DA-A9F6-42E7-9594-8669678FC14A}"/>
              </a:ext>
            </a:extLst>
          </p:cNvPr>
          <p:cNvSpPr txBox="1"/>
          <p:nvPr/>
        </p:nvSpPr>
        <p:spPr>
          <a:xfrm>
            <a:off x="7100905" y="4203472"/>
            <a:ext cx="4030920" cy="1877437"/>
          </a:xfrm>
          <a:prstGeom prst="rect">
            <a:avLst/>
          </a:prstGeom>
          <a:solidFill>
            <a:schemeClr val="tx1">
              <a:lumMod val="20000"/>
              <a:lumOff val="80000"/>
              <a:alpha val="52157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/>
                <a:solidFill>
                  <a:schemeClr val="accent6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-Proposal Submitted-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Radical Polymerization (CRP)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1200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pl-PL" sz="1400" b="1" kern="1200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Organizer: Brent </a:t>
            </a:r>
            <a:r>
              <a:rPr lang="en-US" sz="14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Sumerlin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2027 Workshop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i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 2023 – International 2025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Returning to POLY 2027</a:t>
            </a:r>
            <a:endParaRPr lang="en-US" sz="14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Vote On-Site at Winter Mtg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4C19B40C-E5F3-40D5-B222-068EC4E7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8" y="289885"/>
            <a:ext cx="11996291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C00000"/>
                </a:solidFill>
              </a:rPr>
              <a:t>Upcoming Workshops</a:t>
            </a:r>
          </a:p>
        </p:txBody>
      </p:sp>
    </p:spTree>
    <p:extLst>
      <p:ext uri="{BB962C8B-B14F-4D97-AF65-F5344CB8AC3E}">
        <p14:creationId xmlns:p14="http://schemas.microsoft.com/office/powerpoint/2010/main" val="377633709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9A8F5-CC38-5AF4-D7BE-F9C2E1D6E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3D0A3C-CF2C-CAA2-3DFA-8701AC5BA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26" y="75147"/>
            <a:ext cx="11110186" cy="1194347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POLY NGRPC</a:t>
            </a:r>
            <a:br>
              <a:rPr lang="en-US" altLang="en-US" sz="4000" b="1" dirty="0">
                <a:solidFill>
                  <a:srgbClr val="C00000"/>
                </a:solidFill>
              </a:rPr>
            </a:br>
            <a:r>
              <a:rPr lang="en-US" altLang="en-US" sz="3600" b="1" i="1" dirty="0">
                <a:solidFill>
                  <a:srgbClr val="C00000"/>
                </a:solidFill>
              </a:rPr>
              <a:t>National Graduate Research Polymer Conference</a:t>
            </a:r>
            <a:endParaRPr lang="en-US" altLang="en-US" sz="40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EC731-F001-9D11-EA22-0F7F02E42903}"/>
              </a:ext>
            </a:extLst>
          </p:cNvPr>
          <p:cNvSpPr txBox="1"/>
          <p:nvPr/>
        </p:nvSpPr>
        <p:spPr>
          <a:xfrm>
            <a:off x="8346831" y="1430207"/>
            <a:ext cx="3703477" cy="4989764"/>
          </a:xfrm>
          <a:prstGeom prst="rect">
            <a:avLst/>
          </a:prstGeom>
          <a:solidFill>
            <a:srgbClr val="262F4F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Previous Graduate Conferences</a:t>
            </a:r>
          </a:p>
          <a:p>
            <a:pPr algn="ctr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Penn State, 1994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Virginia Tech, 1996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Akron, 1998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Southern Mississippi Univ., 2000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Lehigh University, 2003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UMass Amherst, 2005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 Knoxville, 2007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Univ. of NC at Chapel Hill, 2010 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Case Western Reserve Univ., 2012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Louisiana State Univ., 2014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Akron, 2016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Minnesota, 2018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Virginia Tech (virtual), 2021</a:t>
            </a: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University of Michigan, 2023 </a:t>
            </a: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Arizona State University, 2025</a:t>
            </a: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University of Florida, 2027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DC15B-1E71-B0B7-5990-883BBA895E25}"/>
              </a:ext>
            </a:extLst>
          </p:cNvPr>
          <p:cNvSpPr txBox="1"/>
          <p:nvPr/>
        </p:nvSpPr>
        <p:spPr>
          <a:xfrm>
            <a:off x="556590" y="2835339"/>
            <a:ext cx="6965443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 2027 NGRPC Winner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Florida, May 3-5, 2027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Austin Evans, Ariana Tamura, and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Brent Sumerlin (faculty); Annabelle Palmer,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Pouriya Nayebpashaei, Madeline Howell, Eva Vasquez,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Andrei Potapenko (students)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REQUEST: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Can POLY assist with collecting sponsor support  (with a 5% collection fee)?</a:t>
            </a:r>
            <a:endParaRPr lang="en-US" dirty="0">
              <a:solidFill>
                <a:schemeClr val="tx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4AAAF5C9-AB78-65D9-F763-88A9A927E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68" y="3435418"/>
            <a:ext cx="1301545" cy="1301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E3A15E-F9AB-9909-FFF6-FBD280C69FCD}"/>
              </a:ext>
            </a:extLst>
          </p:cNvPr>
          <p:cNvSpPr txBox="1"/>
          <p:nvPr/>
        </p:nvSpPr>
        <p:spPr>
          <a:xfrm>
            <a:off x="556589" y="5929100"/>
            <a:ext cx="7571012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Application Due Date: Fall 2027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2029 event)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E0555D-714A-438B-A804-0BD768D1D359}"/>
              </a:ext>
            </a:extLst>
          </p:cNvPr>
          <p:cNvSpPr txBox="1"/>
          <p:nvPr/>
        </p:nvSpPr>
        <p:spPr>
          <a:xfrm>
            <a:off x="556590" y="1355023"/>
            <a:ext cx="7478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State University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18-21, 2025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Organizers: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S. Eileen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Timothy E. Long</a:t>
            </a:r>
            <a:endParaRPr lang="en-US" b="1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Highlights: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145 Attendees, 46 Speakers, 58 Posters, 17 Sponsors</a:t>
            </a: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976EC5-8EF7-4218-9771-E4D4C742DC33}"/>
              </a:ext>
            </a:extLst>
          </p:cNvPr>
          <p:cNvCxnSpPr/>
          <p:nvPr/>
        </p:nvCxnSpPr>
        <p:spPr>
          <a:xfrm>
            <a:off x="556591" y="2695345"/>
            <a:ext cx="687599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CFFE5B-2C66-43A4-9676-5FF8D393845F}"/>
              </a:ext>
            </a:extLst>
          </p:cNvPr>
          <p:cNvCxnSpPr/>
          <p:nvPr/>
        </p:nvCxnSpPr>
        <p:spPr>
          <a:xfrm>
            <a:off x="556591" y="5906858"/>
            <a:ext cx="687599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376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00053-B20C-4587-91FF-16C6A2EA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615113"/>
            <a:ext cx="639763" cy="236537"/>
          </a:xfrm>
        </p:spPr>
        <p:txBody>
          <a:bodyPr/>
          <a:lstStyle/>
          <a:p>
            <a:fld id="{0C48B75F-BD2B-F747-BF87-864B65691EC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E1E67D-A4E7-487B-B7A4-DCCC8263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70" y="374208"/>
            <a:ext cx="11110186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Looking Ahead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9E77B8-FEFA-45DE-AE02-D31606E7C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97458"/>
              </p:ext>
            </p:extLst>
          </p:nvPr>
        </p:nvGraphicFramePr>
        <p:xfrm>
          <a:off x="761863" y="3481772"/>
          <a:ext cx="5214869" cy="251433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214869">
                  <a:extLst>
                    <a:ext uri="{9D8B030D-6E8A-4147-A177-3AD203B41FA5}">
                      <a16:colId xmlns:a16="http://schemas.microsoft.com/office/drawing/2014/main" val="2846154436"/>
                    </a:ext>
                  </a:extLst>
                </a:gridCol>
              </a:tblGrid>
              <a:tr h="299158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Invite To Apply for 2028: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71559"/>
                  </a:ext>
                </a:extLst>
              </a:tr>
              <a:tr h="439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and Polymers</a:t>
                      </a:r>
                      <a:endParaRPr lang="en-US" sz="1800" b="0" i="1" dirty="0">
                        <a:solidFill>
                          <a:srgbClr val="01189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25986"/>
                  </a:ext>
                </a:extLst>
              </a:tr>
              <a:tr h="443996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 Cells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547572"/>
                  </a:ext>
                </a:extLst>
              </a:tr>
              <a:tr h="443996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Fluoropolymers</a:t>
                      </a:r>
                      <a:endParaRPr lang="en-US" sz="1800" b="0" i="1" dirty="0">
                        <a:solidFill>
                          <a:srgbClr val="01189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00566"/>
                  </a:ext>
                </a:extLst>
              </a:tr>
              <a:tr h="443996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 err="1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r>
                        <a:rPr lang="en-US" sz="1800" b="0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Polymer Women Empowerment Research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303529"/>
                  </a:ext>
                </a:extLst>
              </a:tr>
              <a:tr h="443996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Topics? Suggestions?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44126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86E4C-6011-468F-AB6E-528BFB4FA496}"/>
              </a:ext>
            </a:extLst>
          </p:cNvPr>
          <p:cNvSpPr/>
          <p:nvPr/>
        </p:nvSpPr>
        <p:spPr>
          <a:xfrm>
            <a:off x="6429521" y="1100112"/>
            <a:ext cx="5328472" cy="49629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POLY holds 2 Topical Workshops Annually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SPRING (May/June) and FALL (Oct/Nov)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+Plus ONE National Graduate Focused Meeting, Odd-Years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Workshops application should be submitted 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pre-event date, reviewed by workshop committee and approved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18 months out.</a:t>
            </a:r>
          </a:p>
          <a:p>
            <a:pPr algn="ctr">
              <a:spcAft>
                <a:spcPts val="1200"/>
              </a:spcAft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Submit Application Online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7C859-0A84-477E-88E6-70C684A36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58" y="4442394"/>
            <a:ext cx="1454666" cy="1454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CAE8C1-9EF4-466F-8830-94506ED3F021}"/>
              </a:ext>
            </a:extLst>
          </p:cNvPr>
          <p:cNvSpPr txBox="1"/>
          <p:nvPr/>
        </p:nvSpPr>
        <p:spPr>
          <a:xfrm>
            <a:off x="712168" y="1230992"/>
            <a:ext cx="52148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Workshop Committee 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Seek and review potential 2028 Workshop proposals during Spring 2026, and submitted recommendation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August 2026 for Spring 2028.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younger members to the Committee.</a:t>
            </a:r>
          </a:p>
        </p:txBody>
      </p:sp>
    </p:spTree>
    <p:extLst>
      <p:ext uri="{BB962C8B-B14F-4D97-AF65-F5344CB8AC3E}">
        <p14:creationId xmlns:p14="http://schemas.microsoft.com/office/powerpoint/2010/main" val="71164147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67F5C-E284-FBE6-864D-5A891016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B119-A787-474A-BA01-0F5ADCDD021A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6094D-FFE8-E7BA-A1A3-3EC5BF85204B}"/>
              </a:ext>
            </a:extLst>
          </p:cNvPr>
          <p:cNvSpPr txBox="1"/>
          <p:nvPr/>
        </p:nvSpPr>
        <p:spPr>
          <a:xfrm flipH="1">
            <a:off x="626164" y="939842"/>
            <a:ext cx="1137533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WORKSHOPS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Fire and Polymers (very successful-repeating 2026) and 2027 Upcycling &amp; Sustainable Polymers Planned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RETIRED WORKSHOP OVER 10 YEARS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Polymer in Med, Polymer Colloids, Next Generation Smart Materials, Layered Polymeric Systems, Poly and Nanotechnology, Silicone-Containing Polymers Composites, Advanced Polymer Materials, &amp; Advances in Water Purifications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HISTORICAL WORKSHOPS ARE IMPORTANT</a:t>
            </a:r>
            <a:r>
              <a:rPr lang="en-US" b="1" u="sng" dirty="0">
                <a:solidFill>
                  <a:srgbClr val="0118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APO, Fluoropolymers, &amp; Fuel Cells.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ORGANIZER ROTATION</a:t>
            </a:r>
            <a:r>
              <a:rPr lang="en-US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118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ong-time workshops are encouraged to bring on new organizers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ADJUSTMENTS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118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epeats are encouraged to go to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2.5–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years (verses every 2 yrs.)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 TOPICS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118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“Call for Potential Workshops” circulated fall 2026, is continuously open, and will be circulate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again in February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TAKES TIME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Workshop changes take 2-3 years to implement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Aft>
                <a:spcPts val="1000"/>
              </a:spcAft>
            </a:pPr>
            <a:endParaRPr lang="en-US" sz="14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Aft>
                <a:spcPts val="1000"/>
              </a:spcAft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</a:t>
            </a:r>
            <a:r>
              <a:rPr lang="en-US" b="1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R="0" lvl="0">
              <a:spcAft>
                <a:spcPts val="10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workshops </a:t>
            </a:r>
            <a:r>
              <a:rPr lang="en-US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included; things </a:t>
            </a:r>
            <a:r>
              <a:rPr lang="en-US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continuously changing, &amp; new organizers </a:t>
            </a:r>
            <a:r>
              <a:rPr lang="en-US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engaged.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 accomplished while reducing from 4 workshops to 2 per year.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18CBB6-00A7-4C58-A816-A542FD3F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40" y="338244"/>
            <a:ext cx="10769248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Workshop Progress</a:t>
            </a:r>
          </a:p>
        </p:txBody>
      </p:sp>
    </p:spTree>
    <p:extLst>
      <p:ext uri="{BB962C8B-B14F-4D97-AF65-F5344CB8AC3E}">
        <p14:creationId xmlns:p14="http://schemas.microsoft.com/office/powerpoint/2010/main" val="154858698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67F5C-E284-FBE6-864D-5A891016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B119-A787-474A-BA01-0F5ADCDD021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6094D-FFE8-E7BA-A1A3-3EC5BF85204B}"/>
              </a:ext>
            </a:extLst>
          </p:cNvPr>
          <p:cNvSpPr txBox="1"/>
          <p:nvPr/>
        </p:nvSpPr>
        <p:spPr>
          <a:xfrm flipH="1">
            <a:off x="1771065" y="2447951"/>
            <a:ext cx="8759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</a:rPr>
              <a:t>Thank you for your support and advice moving forward!</a:t>
            </a:r>
          </a:p>
        </p:txBody>
      </p:sp>
    </p:spTree>
    <p:extLst>
      <p:ext uri="{BB962C8B-B14F-4D97-AF65-F5344CB8AC3E}">
        <p14:creationId xmlns:p14="http://schemas.microsoft.com/office/powerpoint/2010/main" val="28045897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 Design 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12366</TotalTime>
  <Words>965</Words>
  <Application>Microsoft Macintosh PowerPoint</Application>
  <PresentationFormat>Widescreen</PresentationFormat>
  <Paragraphs>190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Brush Script MT</vt:lpstr>
      <vt:lpstr>Arial</vt:lpstr>
      <vt:lpstr>Corbel</vt:lpstr>
      <vt:lpstr>Crimson Text</vt:lpstr>
      <vt:lpstr>Euphemia</vt:lpstr>
      <vt:lpstr>Symbol</vt:lpstr>
      <vt:lpstr>Banded Design Blue 16x9</vt:lpstr>
      <vt:lpstr>POLY Workshops</vt:lpstr>
      <vt:lpstr>PowerPoint Presentation</vt:lpstr>
      <vt:lpstr>PowerPoint Presentation</vt:lpstr>
      <vt:lpstr>2026</vt:lpstr>
      <vt:lpstr>POLY NGRPC National Graduate Research Polymer Conference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Workshops</dc:title>
  <dc:creator>Owner</dc:creator>
  <cp:lastModifiedBy>Elizabeth Elacqua</cp:lastModifiedBy>
  <cp:revision>227</cp:revision>
  <cp:lastPrinted>2022-11-10T14:16:31Z</cp:lastPrinted>
  <dcterms:created xsi:type="dcterms:W3CDTF">2020-08-10T23:54:55Z</dcterms:created>
  <dcterms:modified xsi:type="dcterms:W3CDTF">2026-01-08T16:29:04Z</dcterms:modified>
</cp:coreProperties>
</file>