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6" r:id="rId1"/>
  </p:sldMasterIdLst>
  <p:notesMasterIdLst>
    <p:notesMasterId r:id="rId10"/>
  </p:notesMasterIdLst>
  <p:sldIdLst>
    <p:sldId id="256" r:id="rId2"/>
    <p:sldId id="824" r:id="rId3"/>
    <p:sldId id="853" r:id="rId4"/>
    <p:sldId id="852" r:id="rId5"/>
    <p:sldId id="815" r:id="rId6"/>
    <p:sldId id="854" r:id="rId7"/>
    <p:sldId id="851" r:id="rId8"/>
    <p:sldId id="843" r:id="rId9"/>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118" d="100"/>
          <a:sy n="118" d="100"/>
        </p:scale>
        <p:origin x="132" y="47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C7B7B606-8067-4EBC-9024-2F28C267F75C}" type="datetimeFigureOut">
              <a:rPr lang="en-US" smtClean="0"/>
              <a:t>3/20/2026</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83BEF3F1-6F1F-4D5B-A10B-629A770FE75B}" type="slidenum">
              <a:rPr lang="en-US" smtClean="0"/>
              <a:t>‹#›</a:t>
            </a:fld>
            <a:endParaRPr lang="en-US" dirty="0"/>
          </a:p>
        </p:txBody>
      </p:sp>
    </p:spTree>
    <p:extLst>
      <p:ext uri="{BB962C8B-B14F-4D97-AF65-F5344CB8AC3E}">
        <p14:creationId xmlns:p14="http://schemas.microsoft.com/office/powerpoint/2010/main" val="38699006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46314363-6382-4308-89FB-32E859127839}"/>
              </a:ext>
            </a:extLst>
          </p:cNvPr>
          <p:cNvSpPr>
            <a:spLocks noGrp="1" noRot="1" noChangeAspect="1" noChangeArrowheads="1" noTextEdit="1"/>
          </p:cNvSpPr>
          <p:nvPr>
            <p:ph type="sldImg"/>
          </p:nvPr>
        </p:nvSpPr>
        <p:spPr>
          <a:ln/>
        </p:spPr>
      </p:sp>
      <p:sp>
        <p:nvSpPr>
          <p:cNvPr id="41987" name="Notes Placeholder 2">
            <a:extLst>
              <a:ext uri="{FF2B5EF4-FFF2-40B4-BE49-F238E27FC236}">
                <a16:creationId xmlns:a16="http://schemas.microsoft.com/office/drawing/2014/main" id="{30F2EC05-6098-4474-9145-A08CD12C6E4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41988" name="Slide Number Placeholder 3">
            <a:extLst>
              <a:ext uri="{FF2B5EF4-FFF2-40B4-BE49-F238E27FC236}">
                <a16:creationId xmlns:a16="http://schemas.microsoft.com/office/drawing/2014/main" id="{B8658D5C-F167-46F6-BA5C-587D894CE81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defRPr>
                <a:solidFill>
                  <a:schemeClr val="tx1"/>
                </a:solidFill>
                <a:latin typeface="Arial" panose="020B0604020202020204" pitchFamily="34" charset="0"/>
                <a:cs typeface="Arial" panose="020B0604020202020204" pitchFamily="34" charset="0"/>
              </a:defRPr>
            </a:lvl1pPr>
            <a:lvl2pPr marL="733425" indent="-280988" defTabSz="927100">
              <a:defRPr>
                <a:solidFill>
                  <a:schemeClr val="tx1"/>
                </a:solidFill>
                <a:latin typeface="Arial" panose="020B0604020202020204" pitchFamily="34" charset="0"/>
                <a:cs typeface="Arial" panose="020B0604020202020204" pitchFamily="34" charset="0"/>
              </a:defRPr>
            </a:lvl2pPr>
            <a:lvl3pPr marL="1128713" indent="-223838" defTabSz="927100">
              <a:defRPr>
                <a:solidFill>
                  <a:schemeClr val="tx1"/>
                </a:solidFill>
                <a:latin typeface="Arial" panose="020B0604020202020204" pitchFamily="34" charset="0"/>
                <a:cs typeface="Arial" panose="020B0604020202020204" pitchFamily="34" charset="0"/>
              </a:defRPr>
            </a:lvl3pPr>
            <a:lvl4pPr marL="1579563" indent="-223838" defTabSz="927100">
              <a:defRPr>
                <a:solidFill>
                  <a:schemeClr val="tx1"/>
                </a:solidFill>
                <a:latin typeface="Arial" panose="020B0604020202020204" pitchFamily="34" charset="0"/>
                <a:cs typeface="Arial" panose="020B0604020202020204" pitchFamily="34" charset="0"/>
              </a:defRPr>
            </a:lvl4pPr>
            <a:lvl5pPr marL="2032000" indent="-223838" defTabSz="927100">
              <a:defRPr>
                <a:solidFill>
                  <a:schemeClr val="tx1"/>
                </a:solidFill>
                <a:latin typeface="Arial" panose="020B0604020202020204" pitchFamily="34" charset="0"/>
                <a:cs typeface="Arial" panose="020B0604020202020204" pitchFamily="34" charset="0"/>
              </a:defRPr>
            </a:lvl5pPr>
            <a:lvl6pPr marL="2489200" indent="-223838" defTabSz="9271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46400" indent="-223838" defTabSz="9271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03600" indent="-223838" defTabSz="9271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60800" indent="-223838" defTabSz="9271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66B57D5-34EA-4B54-889F-3CC6B286DB0F}" type="slidenum">
              <a:rPr lang="en-US" altLang="en-US"/>
              <a:pPr/>
              <a:t>5</a:t>
            </a:fld>
            <a:endParaRPr lang="en-US" altLang="en-US"/>
          </a:p>
        </p:txBody>
      </p:sp>
    </p:spTree>
    <p:extLst>
      <p:ext uri="{BB962C8B-B14F-4D97-AF65-F5344CB8AC3E}">
        <p14:creationId xmlns:p14="http://schemas.microsoft.com/office/powerpoint/2010/main" val="42552177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8A6250-5C4D-66EF-FFCF-D63CFF7656FF}"/>
            </a:ext>
          </a:extLst>
        </p:cNvPr>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42BEF37C-08FD-7774-8D69-F2EF048F6F0E}"/>
              </a:ext>
            </a:extLst>
          </p:cNvPr>
          <p:cNvSpPr>
            <a:spLocks noGrp="1" noRot="1" noChangeAspect="1" noChangeArrowheads="1" noTextEdit="1"/>
          </p:cNvSpPr>
          <p:nvPr>
            <p:ph type="sldImg"/>
          </p:nvPr>
        </p:nvSpPr>
        <p:spPr>
          <a:ln/>
        </p:spPr>
      </p:sp>
      <p:sp>
        <p:nvSpPr>
          <p:cNvPr id="41987" name="Notes Placeholder 2">
            <a:extLst>
              <a:ext uri="{FF2B5EF4-FFF2-40B4-BE49-F238E27FC236}">
                <a16:creationId xmlns:a16="http://schemas.microsoft.com/office/drawing/2014/main" id="{82BEEEC7-664D-FE72-FF3D-18650CB753B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41988" name="Slide Number Placeholder 3">
            <a:extLst>
              <a:ext uri="{FF2B5EF4-FFF2-40B4-BE49-F238E27FC236}">
                <a16:creationId xmlns:a16="http://schemas.microsoft.com/office/drawing/2014/main" id="{C31C0B62-00F1-D43D-2548-23310A6CC14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defRPr>
                <a:solidFill>
                  <a:schemeClr val="tx1"/>
                </a:solidFill>
                <a:latin typeface="Arial" panose="020B0604020202020204" pitchFamily="34" charset="0"/>
                <a:cs typeface="Arial" panose="020B0604020202020204" pitchFamily="34" charset="0"/>
              </a:defRPr>
            </a:lvl1pPr>
            <a:lvl2pPr marL="733425" indent="-280988" defTabSz="927100">
              <a:defRPr>
                <a:solidFill>
                  <a:schemeClr val="tx1"/>
                </a:solidFill>
                <a:latin typeface="Arial" panose="020B0604020202020204" pitchFamily="34" charset="0"/>
                <a:cs typeface="Arial" panose="020B0604020202020204" pitchFamily="34" charset="0"/>
              </a:defRPr>
            </a:lvl2pPr>
            <a:lvl3pPr marL="1128713" indent="-223838" defTabSz="927100">
              <a:defRPr>
                <a:solidFill>
                  <a:schemeClr val="tx1"/>
                </a:solidFill>
                <a:latin typeface="Arial" panose="020B0604020202020204" pitchFamily="34" charset="0"/>
                <a:cs typeface="Arial" panose="020B0604020202020204" pitchFamily="34" charset="0"/>
              </a:defRPr>
            </a:lvl3pPr>
            <a:lvl4pPr marL="1579563" indent="-223838" defTabSz="927100">
              <a:defRPr>
                <a:solidFill>
                  <a:schemeClr val="tx1"/>
                </a:solidFill>
                <a:latin typeface="Arial" panose="020B0604020202020204" pitchFamily="34" charset="0"/>
                <a:cs typeface="Arial" panose="020B0604020202020204" pitchFamily="34" charset="0"/>
              </a:defRPr>
            </a:lvl4pPr>
            <a:lvl5pPr marL="2032000" indent="-223838" defTabSz="927100">
              <a:defRPr>
                <a:solidFill>
                  <a:schemeClr val="tx1"/>
                </a:solidFill>
                <a:latin typeface="Arial" panose="020B0604020202020204" pitchFamily="34" charset="0"/>
                <a:cs typeface="Arial" panose="020B0604020202020204" pitchFamily="34" charset="0"/>
              </a:defRPr>
            </a:lvl5pPr>
            <a:lvl6pPr marL="2489200" indent="-223838" defTabSz="9271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46400" indent="-223838" defTabSz="9271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03600" indent="-223838" defTabSz="9271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60800" indent="-223838" defTabSz="9271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66B57D5-34EA-4B54-889F-3CC6B286DB0F}" type="slidenum">
              <a:rPr lang="en-US" altLang="en-US"/>
              <a:pPr/>
              <a:t>6</a:t>
            </a:fld>
            <a:endParaRPr lang="en-US" altLang="en-US"/>
          </a:p>
        </p:txBody>
      </p:sp>
    </p:spTree>
    <p:extLst>
      <p:ext uri="{BB962C8B-B14F-4D97-AF65-F5344CB8AC3E}">
        <p14:creationId xmlns:p14="http://schemas.microsoft.com/office/powerpoint/2010/main" val="20061492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CB86E6-9B52-5F77-A8C1-4F14F410D7AC}"/>
            </a:ext>
          </a:extLst>
        </p:cNvPr>
        <p:cNvGrpSpPr/>
        <p:nvPr/>
      </p:nvGrpSpPr>
      <p:grpSpPr>
        <a:xfrm>
          <a:off x="0" y="0"/>
          <a:ext cx="0" cy="0"/>
          <a:chOff x="0" y="0"/>
          <a:chExt cx="0" cy="0"/>
        </a:xfrm>
      </p:grpSpPr>
      <p:sp>
        <p:nvSpPr>
          <p:cNvPr id="36866" name="Slide Image Placeholder 1">
            <a:extLst>
              <a:ext uri="{FF2B5EF4-FFF2-40B4-BE49-F238E27FC236}">
                <a16:creationId xmlns:a16="http://schemas.microsoft.com/office/drawing/2014/main" id="{2BF4AA26-18D9-86DB-CE26-9D3F77F17A91}"/>
              </a:ext>
            </a:extLst>
          </p:cNvPr>
          <p:cNvSpPr>
            <a:spLocks noGrp="1" noRot="1" noChangeAspect="1" noChangeArrowheads="1" noTextEdit="1"/>
          </p:cNvSpPr>
          <p:nvPr>
            <p:ph type="sldImg"/>
          </p:nvPr>
        </p:nvSpPr>
        <p:spPr>
          <a:ln/>
        </p:spPr>
      </p:sp>
      <p:sp>
        <p:nvSpPr>
          <p:cNvPr id="36867" name="Notes Placeholder 2">
            <a:extLst>
              <a:ext uri="{FF2B5EF4-FFF2-40B4-BE49-F238E27FC236}">
                <a16:creationId xmlns:a16="http://schemas.microsoft.com/office/drawing/2014/main" id="{EF3B99DD-836E-7CD0-CC2C-053C45F3578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36868" name="Slide Number Placeholder 3">
            <a:extLst>
              <a:ext uri="{FF2B5EF4-FFF2-40B4-BE49-F238E27FC236}">
                <a16:creationId xmlns:a16="http://schemas.microsoft.com/office/drawing/2014/main" id="{115ADDA0-18AA-634C-3184-03FC6FB6B65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defRPr>
                <a:solidFill>
                  <a:schemeClr val="tx1"/>
                </a:solidFill>
                <a:latin typeface="Arial" panose="020B0604020202020204" pitchFamily="34" charset="0"/>
                <a:cs typeface="Arial" panose="020B0604020202020204" pitchFamily="34" charset="0"/>
              </a:defRPr>
            </a:lvl1pPr>
            <a:lvl2pPr marL="733425" indent="-280988" defTabSz="927100">
              <a:defRPr>
                <a:solidFill>
                  <a:schemeClr val="tx1"/>
                </a:solidFill>
                <a:latin typeface="Arial" panose="020B0604020202020204" pitchFamily="34" charset="0"/>
                <a:cs typeface="Arial" panose="020B0604020202020204" pitchFamily="34" charset="0"/>
              </a:defRPr>
            </a:lvl2pPr>
            <a:lvl3pPr marL="1128713" indent="-223838" defTabSz="927100">
              <a:defRPr>
                <a:solidFill>
                  <a:schemeClr val="tx1"/>
                </a:solidFill>
                <a:latin typeface="Arial" panose="020B0604020202020204" pitchFamily="34" charset="0"/>
                <a:cs typeface="Arial" panose="020B0604020202020204" pitchFamily="34" charset="0"/>
              </a:defRPr>
            </a:lvl3pPr>
            <a:lvl4pPr marL="1579563" indent="-223838" defTabSz="927100">
              <a:defRPr>
                <a:solidFill>
                  <a:schemeClr val="tx1"/>
                </a:solidFill>
                <a:latin typeface="Arial" panose="020B0604020202020204" pitchFamily="34" charset="0"/>
                <a:cs typeface="Arial" panose="020B0604020202020204" pitchFamily="34" charset="0"/>
              </a:defRPr>
            </a:lvl4pPr>
            <a:lvl5pPr marL="2032000" indent="-223838" defTabSz="927100">
              <a:defRPr>
                <a:solidFill>
                  <a:schemeClr val="tx1"/>
                </a:solidFill>
                <a:latin typeface="Arial" panose="020B0604020202020204" pitchFamily="34" charset="0"/>
                <a:cs typeface="Arial" panose="020B0604020202020204" pitchFamily="34" charset="0"/>
              </a:defRPr>
            </a:lvl5pPr>
            <a:lvl6pPr marL="2489200" indent="-223838" defTabSz="9271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46400" indent="-223838" defTabSz="9271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03600" indent="-223838" defTabSz="9271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60800" indent="-223838" defTabSz="9271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ADA0B3EA-D5B5-4338-BCF9-16B48295A7C4}" type="slidenum">
              <a:rPr lang="en-US" altLang="en-US"/>
              <a:pPr/>
              <a:t>8</a:t>
            </a:fld>
            <a:endParaRPr lang="en-US" altLang="en-US"/>
          </a:p>
        </p:txBody>
      </p:sp>
    </p:spTree>
    <p:extLst>
      <p:ext uri="{BB962C8B-B14F-4D97-AF65-F5344CB8AC3E}">
        <p14:creationId xmlns:p14="http://schemas.microsoft.com/office/powerpoint/2010/main" val="22015325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txBody>
            <a:bodyPr/>
            <a:lstStyle/>
            <a:p>
              <a:endParaRPr lang="en-US"/>
            </a:p>
          </p:txBody>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txBody>
            <a:bodyPr/>
            <a:lstStyle/>
            <a:p>
              <a:endParaRPr lang="en-US"/>
            </a:p>
          </p:txBody>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txBody>
            <a:bodyPr/>
            <a:lstStyle/>
            <a:p>
              <a:endParaRPr lang="en-US"/>
            </a:p>
          </p:txBody>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txBody>
            <a:bodyPr/>
            <a:lstStyle/>
            <a:p>
              <a:endParaRPr lang="en-US"/>
            </a:p>
          </p:txBody>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txBody>
            <a:bodyPr/>
            <a:lstStyle/>
            <a:p>
              <a:endParaRPr lang="en-US"/>
            </a:p>
          </p:txBody>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txBody>
            <a:bodyPr/>
            <a:lstStyle/>
            <a:p>
              <a:endParaRPr lang="en-US"/>
            </a:p>
          </p:txBody>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F69EFD9-07B2-4257-8A83-CB708D13A19C}" type="datetimeFigureOut">
              <a:rPr lang="en-US" smtClean="0"/>
              <a:t>3/20/2026</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09643110-BEC3-4F32-B398-DB5A95C49400}" type="slidenum">
              <a:rPr lang="en-US" smtClean="0"/>
              <a:t>‹#›</a:t>
            </a:fld>
            <a:endParaRPr lang="en-US" dirty="0"/>
          </a:p>
        </p:txBody>
      </p:sp>
    </p:spTree>
    <p:extLst>
      <p:ext uri="{BB962C8B-B14F-4D97-AF65-F5344CB8AC3E}">
        <p14:creationId xmlns:p14="http://schemas.microsoft.com/office/powerpoint/2010/main" val="42804789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F69EFD9-07B2-4257-8A83-CB708D13A19C}" type="datetimeFigureOut">
              <a:rPr lang="en-US" smtClean="0"/>
              <a:t>3/20/2026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9643110-BEC3-4F32-B398-DB5A95C49400}" type="slidenum">
              <a:rPr lang="en-US" smtClean="0"/>
              <a:t>‹#›</a:t>
            </a:fld>
            <a:endParaRPr lang="en-US" dirty="0"/>
          </a:p>
        </p:txBody>
      </p:sp>
    </p:spTree>
    <p:extLst>
      <p:ext uri="{BB962C8B-B14F-4D97-AF65-F5344CB8AC3E}">
        <p14:creationId xmlns:p14="http://schemas.microsoft.com/office/powerpoint/2010/main" val="564106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F69EFD9-07B2-4257-8A83-CB708D13A19C}" type="datetimeFigureOut">
              <a:rPr lang="en-US" smtClean="0"/>
              <a:t>3/20/2026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9643110-BEC3-4F32-B398-DB5A95C49400}" type="slidenum">
              <a:rPr lang="en-US" smtClean="0"/>
              <a:t>‹#›</a:t>
            </a:fld>
            <a:endParaRPr lang="en-US" dirty="0"/>
          </a:p>
        </p:txBody>
      </p:sp>
    </p:spTree>
    <p:extLst>
      <p:ext uri="{BB962C8B-B14F-4D97-AF65-F5344CB8AC3E}">
        <p14:creationId xmlns:p14="http://schemas.microsoft.com/office/powerpoint/2010/main" val="28441263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F69EFD9-07B2-4257-8A83-CB708D13A19C}" type="datetimeFigureOut">
              <a:rPr lang="en-US" smtClean="0"/>
              <a:t>3/20/2026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9643110-BEC3-4F32-B398-DB5A95C49400}" type="slidenum">
              <a:rPr lang="en-US" smtClean="0"/>
              <a:t>‹#›</a:t>
            </a:fld>
            <a:endParaRPr lang="en-US" dirty="0"/>
          </a:p>
        </p:txBody>
      </p:sp>
    </p:spTree>
    <p:extLst>
      <p:ext uri="{BB962C8B-B14F-4D97-AF65-F5344CB8AC3E}">
        <p14:creationId xmlns:p14="http://schemas.microsoft.com/office/powerpoint/2010/main" val="36844461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F69EFD9-07B2-4257-8A83-CB708D13A19C}" type="datetimeFigureOut">
              <a:rPr lang="en-US" smtClean="0"/>
              <a:t>3/20/2026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9643110-BEC3-4F32-B398-DB5A95C49400}" type="slidenum">
              <a:rPr lang="en-US" smtClean="0"/>
              <a:t>‹#›</a:t>
            </a:fld>
            <a:endParaRPr lang="en-US" dirty="0"/>
          </a:p>
        </p:txBody>
      </p:sp>
    </p:spTree>
    <p:extLst>
      <p:ext uri="{BB962C8B-B14F-4D97-AF65-F5344CB8AC3E}">
        <p14:creationId xmlns:p14="http://schemas.microsoft.com/office/powerpoint/2010/main" val="33374212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F69EFD9-07B2-4257-8A83-CB708D13A19C}" type="datetimeFigureOut">
              <a:rPr lang="en-US" smtClean="0"/>
              <a:t>3/20/2026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9643110-BEC3-4F32-B398-DB5A95C49400}" type="slidenum">
              <a:rPr lang="en-US" smtClean="0"/>
              <a:t>‹#›</a:t>
            </a:fld>
            <a:endParaRPr lang="en-US" dirty="0"/>
          </a:p>
        </p:txBody>
      </p:sp>
    </p:spTree>
    <p:extLst>
      <p:ext uri="{BB962C8B-B14F-4D97-AF65-F5344CB8AC3E}">
        <p14:creationId xmlns:p14="http://schemas.microsoft.com/office/powerpoint/2010/main" val="38409955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F69EFD9-07B2-4257-8A83-CB708D13A19C}" type="datetimeFigureOut">
              <a:rPr lang="en-US" smtClean="0"/>
              <a:t>3/20/2026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9643110-BEC3-4F32-B398-DB5A95C49400}" type="slidenum">
              <a:rPr lang="en-US" smtClean="0"/>
              <a:t>‹#›</a:t>
            </a:fld>
            <a:endParaRPr lang="en-US" dirty="0"/>
          </a:p>
        </p:txBody>
      </p:sp>
    </p:spTree>
    <p:extLst>
      <p:ext uri="{BB962C8B-B14F-4D97-AF65-F5344CB8AC3E}">
        <p14:creationId xmlns:p14="http://schemas.microsoft.com/office/powerpoint/2010/main" val="8203332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F69EFD9-07B2-4257-8A83-CB708D13A19C}" type="datetimeFigureOut">
              <a:rPr lang="en-US" smtClean="0"/>
              <a:t>3/20/2026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9643110-BEC3-4F32-B398-DB5A95C49400}" type="slidenum">
              <a:rPr lang="en-US" smtClean="0"/>
              <a:t>‹#›</a:t>
            </a:fld>
            <a:endParaRPr lang="en-US" dirty="0"/>
          </a:p>
        </p:txBody>
      </p:sp>
    </p:spTree>
    <p:extLst>
      <p:ext uri="{BB962C8B-B14F-4D97-AF65-F5344CB8AC3E}">
        <p14:creationId xmlns:p14="http://schemas.microsoft.com/office/powerpoint/2010/main" val="6319750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F69EFD9-07B2-4257-8A83-CB708D13A19C}" type="datetimeFigureOut">
              <a:rPr lang="en-US" smtClean="0"/>
              <a:t>3/20/2026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9643110-BEC3-4F32-B398-DB5A95C49400}" type="slidenum">
              <a:rPr lang="en-US" smtClean="0"/>
              <a:t>‹#›</a:t>
            </a:fld>
            <a:endParaRPr lang="en-US" dirty="0"/>
          </a:p>
        </p:txBody>
      </p:sp>
    </p:spTree>
    <p:extLst>
      <p:ext uri="{BB962C8B-B14F-4D97-AF65-F5344CB8AC3E}">
        <p14:creationId xmlns:p14="http://schemas.microsoft.com/office/powerpoint/2010/main" val="14636927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F69EFD9-07B2-4257-8A83-CB708D13A19C}" type="datetimeFigureOut">
              <a:rPr lang="en-US" smtClean="0"/>
              <a:t>3/20/2026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09643110-BEC3-4F32-B398-DB5A95C49400}" type="slidenum">
              <a:rPr lang="en-US" smtClean="0"/>
              <a:t>‹#›</a:t>
            </a:fld>
            <a:endParaRPr lang="en-US" dirty="0"/>
          </a:p>
        </p:txBody>
      </p:sp>
    </p:spTree>
    <p:extLst>
      <p:ext uri="{BB962C8B-B14F-4D97-AF65-F5344CB8AC3E}">
        <p14:creationId xmlns:p14="http://schemas.microsoft.com/office/powerpoint/2010/main" val="1440454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F69EFD9-07B2-4257-8A83-CB708D13A19C}" type="datetimeFigureOut">
              <a:rPr lang="en-US" smtClean="0"/>
              <a:t>3/20/2026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9643110-BEC3-4F32-B398-DB5A95C49400}" type="slidenum">
              <a:rPr lang="en-US" smtClean="0"/>
              <a:t>‹#›</a:t>
            </a:fld>
            <a:endParaRPr lang="en-US" dirty="0"/>
          </a:p>
        </p:txBody>
      </p:sp>
    </p:spTree>
    <p:extLst>
      <p:ext uri="{BB962C8B-B14F-4D97-AF65-F5344CB8AC3E}">
        <p14:creationId xmlns:p14="http://schemas.microsoft.com/office/powerpoint/2010/main" val="680939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F69EFD9-07B2-4257-8A83-CB708D13A19C}" type="datetimeFigureOut">
              <a:rPr lang="en-US" smtClean="0"/>
              <a:t>3/20/2026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9643110-BEC3-4F32-B398-DB5A95C49400}" type="slidenum">
              <a:rPr lang="en-US" smtClean="0"/>
              <a:t>‹#›</a:t>
            </a:fld>
            <a:endParaRPr lang="en-US" dirty="0"/>
          </a:p>
        </p:txBody>
      </p:sp>
    </p:spTree>
    <p:extLst>
      <p:ext uri="{BB962C8B-B14F-4D97-AF65-F5344CB8AC3E}">
        <p14:creationId xmlns:p14="http://schemas.microsoft.com/office/powerpoint/2010/main" val="6088988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F69EFD9-07B2-4257-8A83-CB708D13A19C}" type="datetimeFigureOut">
              <a:rPr lang="en-US" smtClean="0"/>
              <a:t>3/20/2026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9643110-BEC3-4F32-B398-DB5A95C49400}" type="slidenum">
              <a:rPr lang="en-US" smtClean="0"/>
              <a:t>‹#›</a:t>
            </a:fld>
            <a:endParaRPr lang="en-US" dirty="0"/>
          </a:p>
        </p:txBody>
      </p:sp>
    </p:spTree>
    <p:extLst>
      <p:ext uri="{BB962C8B-B14F-4D97-AF65-F5344CB8AC3E}">
        <p14:creationId xmlns:p14="http://schemas.microsoft.com/office/powerpoint/2010/main" val="24206944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F69EFD9-07B2-4257-8A83-CB708D13A19C}" type="datetimeFigureOut">
              <a:rPr lang="en-US" smtClean="0"/>
              <a:t>3/20/2026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9643110-BEC3-4F32-B398-DB5A95C49400}" type="slidenum">
              <a:rPr lang="en-US" smtClean="0"/>
              <a:t>‹#›</a:t>
            </a:fld>
            <a:endParaRPr lang="en-US" dirty="0"/>
          </a:p>
        </p:txBody>
      </p:sp>
    </p:spTree>
    <p:extLst>
      <p:ext uri="{BB962C8B-B14F-4D97-AF65-F5344CB8AC3E}">
        <p14:creationId xmlns:p14="http://schemas.microsoft.com/office/powerpoint/2010/main" val="402597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69EFD9-07B2-4257-8A83-CB708D13A19C}" type="datetimeFigureOut">
              <a:rPr lang="en-US" smtClean="0"/>
              <a:t>3/20/2026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9643110-BEC3-4F32-B398-DB5A95C49400}" type="slidenum">
              <a:rPr lang="en-US" smtClean="0"/>
              <a:t>‹#›</a:t>
            </a:fld>
            <a:endParaRPr lang="en-US" dirty="0"/>
          </a:p>
        </p:txBody>
      </p:sp>
    </p:spTree>
    <p:extLst>
      <p:ext uri="{BB962C8B-B14F-4D97-AF65-F5344CB8AC3E}">
        <p14:creationId xmlns:p14="http://schemas.microsoft.com/office/powerpoint/2010/main" val="35723740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F69EFD9-07B2-4257-8A83-CB708D13A19C}" type="datetimeFigureOut">
              <a:rPr lang="en-US" smtClean="0"/>
              <a:t>3/20/2026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9643110-BEC3-4F32-B398-DB5A95C49400}" type="slidenum">
              <a:rPr lang="en-US" smtClean="0"/>
              <a:t>‹#›</a:t>
            </a:fld>
            <a:endParaRPr lang="en-US" dirty="0"/>
          </a:p>
        </p:txBody>
      </p:sp>
    </p:spTree>
    <p:extLst>
      <p:ext uri="{BB962C8B-B14F-4D97-AF65-F5344CB8AC3E}">
        <p14:creationId xmlns:p14="http://schemas.microsoft.com/office/powerpoint/2010/main" val="38547172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F69EFD9-07B2-4257-8A83-CB708D13A19C}" type="datetimeFigureOut">
              <a:rPr lang="en-US" smtClean="0"/>
              <a:t>3/20/2026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9643110-BEC3-4F32-B398-DB5A95C49400}" type="slidenum">
              <a:rPr lang="en-US" smtClean="0"/>
              <a:t>‹#›</a:t>
            </a:fld>
            <a:endParaRPr lang="en-US" dirty="0"/>
          </a:p>
        </p:txBody>
      </p:sp>
    </p:spTree>
    <p:extLst>
      <p:ext uri="{BB962C8B-B14F-4D97-AF65-F5344CB8AC3E}">
        <p14:creationId xmlns:p14="http://schemas.microsoft.com/office/powerpoint/2010/main" val="21728769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US"/>
            </a:p>
          </p:txBody>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US"/>
            </a:p>
          </p:txBody>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US"/>
            </a:p>
          </p:txBody>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US"/>
            </a:p>
          </p:txBody>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US"/>
            </a:p>
          </p:txBody>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US"/>
            </a:p>
          </p:txBody>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6F69EFD9-07B2-4257-8A83-CB708D13A19C}" type="datetimeFigureOut">
              <a:rPr lang="en-US" smtClean="0"/>
              <a:t>3/20/2026</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09643110-BEC3-4F32-B398-DB5A95C49400}" type="slidenum">
              <a:rPr lang="en-US" smtClean="0"/>
              <a:t>‹#›</a:t>
            </a:fld>
            <a:endParaRPr lang="en-US" dirty="0"/>
          </a:p>
        </p:txBody>
      </p:sp>
    </p:spTree>
    <p:extLst>
      <p:ext uri="{BB962C8B-B14F-4D97-AF65-F5344CB8AC3E}">
        <p14:creationId xmlns:p14="http://schemas.microsoft.com/office/powerpoint/2010/main" val="1069743533"/>
      </p:ext>
    </p:extLst>
  </p:cSld>
  <p:clrMap bg1="lt1" tx1="dk1" bg2="lt2" tx2="dk2" accent1="accent1" accent2="accent2" accent3="accent3" accent4="accent4" accent5="accent5" accent6="accent6" hlink="hlink" folHlink="folHlink"/>
  <p:sldLayoutIdLst>
    <p:sldLayoutId id="2147483787" r:id="rId1"/>
    <p:sldLayoutId id="2147483788" r:id="rId2"/>
    <p:sldLayoutId id="2147483789" r:id="rId3"/>
    <p:sldLayoutId id="2147483790" r:id="rId4"/>
    <p:sldLayoutId id="2147483791" r:id="rId5"/>
    <p:sldLayoutId id="2147483792" r:id="rId6"/>
    <p:sldLayoutId id="2147483793" r:id="rId7"/>
    <p:sldLayoutId id="2147483794" r:id="rId8"/>
    <p:sldLayoutId id="2147483795" r:id="rId9"/>
    <p:sldLayoutId id="2147483796" r:id="rId10"/>
    <p:sldLayoutId id="2147483797" r:id="rId11"/>
    <p:sldLayoutId id="2147483798" r:id="rId12"/>
    <p:sldLayoutId id="2147483799" r:id="rId13"/>
    <p:sldLayoutId id="2147483800" r:id="rId14"/>
    <p:sldLayoutId id="2147483801" r:id="rId15"/>
    <p:sldLayoutId id="2147483802" r:id="rId16"/>
    <p:sldLayoutId id="2147483803"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wmf"/><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9" name="Rectangle 7">
            <a:extLst>
              <a:ext uri="{FF2B5EF4-FFF2-40B4-BE49-F238E27FC236}">
                <a16:creationId xmlns:a16="http://schemas.microsoft.com/office/drawing/2014/main" id="{E5A92FE9-DB05-4D0D-AF5A-BE8664B9FF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0" name="Group 9">
            <a:extLst>
              <a:ext uri="{FF2B5EF4-FFF2-40B4-BE49-F238E27FC236}">
                <a16:creationId xmlns:a16="http://schemas.microsoft.com/office/drawing/2014/main" id="{53D9B26A-5143-49A7-BA98-D871D5BD719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6526211" y="1"/>
            <a:ext cx="5014912" cy="6857999"/>
            <a:chOff x="2928938" y="-4763"/>
            <a:chExt cx="5014912" cy="6862763"/>
          </a:xfrm>
        </p:grpSpPr>
        <p:sp>
          <p:nvSpPr>
            <p:cNvPr id="11" name="Freeform 6">
              <a:extLst>
                <a:ext uri="{FF2B5EF4-FFF2-40B4-BE49-F238E27FC236}">
                  <a16:creationId xmlns:a16="http://schemas.microsoft.com/office/drawing/2014/main" id="{68B85E55-A2A1-4682-B891-F201358A92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txBody>
            <a:bodyPr/>
            <a:lstStyle/>
            <a:p>
              <a:endParaRPr lang="en-US" dirty="0"/>
            </a:p>
          </p:txBody>
        </p:sp>
        <p:sp>
          <p:nvSpPr>
            <p:cNvPr id="12" name="Freeform 7">
              <a:extLst>
                <a:ext uri="{FF2B5EF4-FFF2-40B4-BE49-F238E27FC236}">
                  <a16:creationId xmlns:a16="http://schemas.microsoft.com/office/drawing/2014/main" id="{45EF6EDB-9B5D-49E9-96FA-1AE08BF95E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rgbClr val="595959"/>
            </a:solidFill>
            <a:ln>
              <a:noFill/>
            </a:ln>
          </p:spPr>
          <p:txBody>
            <a:bodyPr/>
            <a:lstStyle/>
            <a:p>
              <a:endParaRPr lang="en-US" dirty="0"/>
            </a:p>
          </p:txBody>
        </p:sp>
        <p:sp>
          <p:nvSpPr>
            <p:cNvPr id="13" name="Freeform 12">
              <a:extLst>
                <a:ext uri="{FF2B5EF4-FFF2-40B4-BE49-F238E27FC236}">
                  <a16:creationId xmlns:a16="http://schemas.microsoft.com/office/drawing/2014/main" id="{38338226-D6E2-4EEE-B271-DB4BD096DB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rgbClr val="262626"/>
            </a:solidFill>
            <a:ln>
              <a:noFill/>
            </a:ln>
          </p:spPr>
          <p:txBody>
            <a:bodyPr/>
            <a:lstStyle/>
            <a:p>
              <a:endParaRPr lang="en-US" dirty="0"/>
            </a:p>
          </p:txBody>
        </p:sp>
        <p:sp>
          <p:nvSpPr>
            <p:cNvPr id="14" name="Freeform 13">
              <a:extLst>
                <a:ext uri="{FF2B5EF4-FFF2-40B4-BE49-F238E27FC236}">
                  <a16:creationId xmlns:a16="http://schemas.microsoft.com/office/drawing/2014/main" id="{4878FB48-17B3-4A11-8025-DE0945CD4E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txBody>
            <a:bodyPr/>
            <a:lstStyle/>
            <a:p>
              <a:endParaRPr lang="en-US" dirty="0"/>
            </a:p>
          </p:txBody>
        </p:sp>
        <p:sp>
          <p:nvSpPr>
            <p:cNvPr id="15" name="Freeform 14">
              <a:extLst>
                <a:ext uri="{FF2B5EF4-FFF2-40B4-BE49-F238E27FC236}">
                  <a16:creationId xmlns:a16="http://schemas.microsoft.com/office/drawing/2014/main" id="{4150A21C-DD6D-4D3C-9E95-7A3CA263BE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txBody>
            <a:bodyPr/>
            <a:lstStyle/>
            <a:p>
              <a:endParaRPr lang="en-US" dirty="0"/>
            </a:p>
          </p:txBody>
        </p:sp>
        <p:sp>
          <p:nvSpPr>
            <p:cNvPr id="16" name="Freeform 15">
              <a:extLst>
                <a:ext uri="{FF2B5EF4-FFF2-40B4-BE49-F238E27FC236}">
                  <a16:creationId xmlns:a16="http://schemas.microsoft.com/office/drawing/2014/main" id="{7505BF04-104D-4180-A284-42FCD6B04D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rgbClr val="404040"/>
            </a:solidFill>
            <a:ln>
              <a:noFill/>
            </a:ln>
          </p:spPr>
          <p:txBody>
            <a:bodyPr/>
            <a:lstStyle/>
            <a:p>
              <a:endParaRPr lang="en-US" dirty="0"/>
            </a:p>
          </p:txBody>
        </p:sp>
      </p:grpSp>
      <p:sp>
        <p:nvSpPr>
          <p:cNvPr id="28" name="Google Shape;150;p1">
            <a:extLst>
              <a:ext uri="{FF2B5EF4-FFF2-40B4-BE49-F238E27FC236}">
                <a16:creationId xmlns:a16="http://schemas.microsoft.com/office/drawing/2014/main" id="{00A6CD8F-949E-4FE1-8385-42C71E7FA631}"/>
              </a:ext>
            </a:extLst>
          </p:cNvPr>
          <p:cNvSpPr txBox="1">
            <a:spLocks noGrp="1"/>
          </p:cNvSpPr>
          <p:nvPr>
            <p:ph type="ctrTitle"/>
          </p:nvPr>
        </p:nvSpPr>
        <p:spPr>
          <a:xfrm>
            <a:off x="51309" y="99777"/>
            <a:ext cx="11648049" cy="2939487"/>
          </a:xfrm>
          <a:prstGeom prst="rect">
            <a:avLst/>
          </a:prstGeom>
          <a:noFill/>
          <a:ln>
            <a:noFill/>
          </a:ln>
        </p:spPr>
        <p:txBody>
          <a:bodyPr spcFirstLastPara="1" wrap="square" lIns="91425" tIns="45700" rIns="91425" bIns="45700" anchor="ctr" anchorCtr="0">
            <a:normAutofit fontScale="90000"/>
          </a:bodyPr>
          <a:lstStyle/>
          <a:p>
            <a:pPr algn="ctr">
              <a:spcBef>
                <a:spcPts val="0"/>
              </a:spcBef>
              <a:buClr>
                <a:schemeClr val="lt1"/>
              </a:buClr>
              <a:buSzPts val="4400"/>
            </a:pPr>
            <a:r>
              <a:rPr lang="en-US" sz="5300" dirty="0">
                <a:solidFill>
                  <a:schemeClr val="accent1">
                    <a:lumMod val="40000"/>
                    <a:lumOff val="60000"/>
                  </a:schemeClr>
                </a:solidFill>
              </a:rPr>
              <a:t>ACS </a:t>
            </a:r>
            <a:br>
              <a:rPr lang="en-US" sz="5300" dirty="0">
                <a:solidFill>
                  <a:schemeClr val="accent1">
                    <a:lumMod val="40000"/>
                    <a:lumOff val="60000"/>
                  </a:schemeClr>
                </a:solidFill>
              </a:rPr>
            </a:br>
            <a:r>
              <a:rPr lang="en-US" sz="5300" dirty="0">
                <a:solidFill>
                  <a:schemeClr val="accent1">
                    <a:lumMod val="40000"/>
                    <a:lumOff val="60000"/>
                  </a:schemeClr>
                </a:solidFill>
              </a:rPr>
              <a:t>DIVISION OF POLYMER CHEMISTRY</a:t>
            </a:r>
            <a:br>
              <a:rPr lang="en-US" sz="5300" dirty="0">
                <a:cs typeface="Arial" panose="020B0604020202020204" pitchFamily="34" charset="0"/>
              </a:rPr>
            </a:br>
            <a:r>
              <a:rPr lang="en-US" sz="5300" dirty="0"/>
              <a:t>Treasurer Report</a:t>
            </a:r>
            <a:br>
              <a:rPr lang="en-US" sz="5300" dirty="0"/>
            </a:br>
            <a:r>
              <a:rPr lang="en-US" sz="5300" dirty="0"/>
              <a:t>POLY Business Meeting March 2025</a:t>
            </a:r>
            <a:endParaRPr lang="en-US" dirty="0">
              <a:cs typeface="Arial" panose="020B0604020202020204" pitchFamily="34" charset="0"/>
            </a:endParaRPr>
          </a:p>
        </p:txBody>
      </p:sp>
      <p:sp>
        <p:nvSpPr>
          <p:cNvPr id="31" name="Google Shape;151;p1">
            <a:extLst>
              <a:ext uri="{FF2B5EF4-FFF2-40B4-BE49-F238E27FC236}">
                <a16:creationId xmlns:a16="http://schemas.microsoft.com/office/drawing/2014/main" id="{D1D821DA-C60B-42EC-BAF9-927A34F0B58A}"/>
              </a:ext>
            </a:extLst>
          </p:cNvPr>
          <p:cNvSpPr txBox="1">
            <a:spLocks noGrp="1"/>
          </p:cNvSpPr>
          <p:nvPr>
            <p:ph type="subTitle" idx="1"/>
          </p:nvPr>
        </p:nvSpPr>
        <p:spPr>
          <a:xfrm>
            <a:off x="516465" y="4123812"/>
            <a:ext cx="11182893" cy="1101436"/>
          </a:xfrm>
          <a:prstGeom prst="rect">
            <a:avLst/>
          </a:prstGeom>
          <a:noFill/>
          <a:ln>
            <a:noFill/>
          </a:ln>
        </p:spPr>
        <p:txBody>
          <a:bodyPr spcFirstLastPara="1" wrap="square" lIns="91425" tIns="45700" rIns="91425" bIns="45700" anchor="t" anchorCtr="0">
            <a:normAutofit/>
          </a:bodyPr>
          <a:lstStyle/>
          <a:p>
            <a:pPr marL="0" lvl="0" indent="0" algn="r">
              <a:buSzPts val="1800"/>
            </a:pPr>
            <a:r>
              <a:rPr lang="en-US" sz="2000" dirty="0">
                <a:cs typeface="Arial" panose="020B0604020202020204" pitchFamily="34" charset="0"/>
              </a:rPr>
              <a:t>Presented by John Matson (Treasurer)</a:t>
            </a:r>
          </a:p>
          <a:p>
            <a:pPr marL="0" lvl="0" indent="0" algn="r">
              <a:buSzPts val="1800"/>
            </a:pPr>
            <a:r>
              <a:rPr lang="en-US" sz="2000" dirty="0">
                <a:cs typeface="Arial" panose="020B0604020202020204" pitchFamily="34" charset="0"/>
              </a:rPr>
              <a:t>Support from Kathy Mitchem and Carlee Black </a:t>
            </a:r>
          </a:p>
        </p:txBody>
      </p:sp>
      <p:pic>
        <p:nvPicPr>
          <p:cNvPr id="17" name="Picture 1">
            <a:extLst>
              <a:ext uri="{FF2B5EF4-FFF2-40B4-BE49-F238E27FC236}">
                <a16:creationId xmlns:a16="http://schemas.microsoft.com/office/drawing/2014/main" id="{A1375CEC-6C77-4EA2-8F61-559C8AE51708}"/>
              </a:ext>
            </a:extLst>
          </p:cNvPr>
          <p:cNvPicPr>
            <a:picLocks noChangeAspect="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102582" y="99776"/>
            <a:ext cx="631825"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 name="Picture 4">
            <a:extLst>
              <a:ext uri="{FF2B5EF4-FFF2-40B4-BE49-F238E27FC236}">
                <a16:creationId xmlns:a16="http://schemas.microsoft.com/office/drawing/2014/main" id="{8600689E-1CDE-4592-96BC-4557DB58E51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04713" y="9939"/>
            <a:ext cx="987287" cy="9358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95918813"/>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D7C7FEB-5BF6-41DC-8D75-14BA0CEAAF4E}"/>
              </a:ext>
            </a:extLst>
          </p:cNvPr>
          <p:cNvSpPr>
            <a:spLocks noGrp="1" noChangeArrowheads="1"/>
          </p:cNvSpPr>
          <p:nvPr>
            <p:ph type="title"/>
          </p:nvPr>
        </p:nvSpPr>
        <p:spPr>
          <a:xfrm>
            <a:off x="2457207" y="136199"/>
            <a:ext cx="6663755" cy="595312"/>
          </a:xfrm>
        </p:spPr>
        <p:txBody>
          <a:bodyPr>
            <a:noAutofit/>
          </a:bodyPr>
          <a:lstStyle/>
          <a:p>
            <a:pPr algn="l">
              <a:defRPr/>
            </a:pPr>
            <a:r>
              <a:rPr lang="en-US" altLang="en-US" sz="3400" b="1" dirty="0">
                <a:latin typeface="Arial" panose="020B0604020202020204" pitchFamily="34" charset="0"/>
                <a:cs typeface="Arial" panose="020B0604020202020204" pitchFamily="34" charset="0"/>
              </a:rPr>
              <a:t>  POLY Business Office</a:t>
            </a:r>
          </a:p>
        </p:txBody>
      </p:sp>
      <p:sp>
        <p:nvSpPr>
          <p:cNvPr id="57351" name="Rectangle 11">
            <a:extLst>
              <a:ext uri="{FF2B5EF4-FFF2-40B4-BE49-F238E27FC236}">
                <a16:creationId xmlns:a16="http://schemas.microsoft.com/office/drawing/2014/main" id="{3C075905-993D-4F74-BEF7-A34CF1A4A399}"/>
              </a:ext>
            </a:extLst>
          </p:cNvPr>
          <p:cNvSpPr>
            <a:spLocks noChangeArrowheads="1"/>
          </p:cNvSpPr>
          <p:nvPr/>
        </p:nvSpPr>
        <p:spPr bwMode="auto">
          <a:xfrm>
            <a:off x="3332909" y="2994016"/>
            <a:ext cx="3975297" cy="27060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nSpc>
                <a:spcPct val="90000"/>
              </a:lnSpc>
              <a:spcBef>
                <a:spcPts val="1200"/>
              </a:spcBef>
              <a:spcAft>
                <a:spcPts val="200"/>
              </a:spcAft>
              <a:buClr>
                <a:schemeClr val="accent1"/>
              </a:buClr>
              <a:buSzPct val="100000"/>
              <a:buFont typeface="Calibri" panose="020F0502020204030204" pitchFamily="34" charset="0"/>
              <a:buChar char=" "/>
              <a:tabLst>
                <a:tab pos="228600" algn="l"/>
              </a:tabLst>
              <a:defRPr sz="2000">
                <a:solidFill>
                  <a:srgbClr val="404040"/>
                </a:solidFill>
                <a:latin typeface="Calibri" panose="020F0502020204030204" pitchFamily="34" charset="0"/>
              </a:defRPr>
            </a:lvl1pPr>
            <a:lvl2pPr>
              <a:lnSpc>
                <a:spcPct val="90000"/>
              </a:lnSpc>
              <a:spcBef>
                <a:spcPts val="200"/>
              </a:spcBef>
              <a:spcAft>
                <a:spcPts val="400"/>
              </a:spcAft>
              <a:buClr>
                <a:schemeClr val="accent1"/>
              </a:buClr>
              <a:buFont typeface="Calibri" panose="020F0502020204030204" pitchFamily="34" charset="0"/>
              <a:buChar char="◦"/>
              <a:tabLst>
                <a:tab pos="228600" algn="l"/>
              </a:tabLst>
              <a:defRPr>
                <a:solidFill>
                  <a:srgbClr val="404040"/>
                </a:solidFill>
                <a:latin typeface="Calibri" panose="020F0502020204030204" pitchFamily="34" charset="0"/>
              </a:defRPr>
            </a:lvl2pPr>
            <a:lvl3pPr marL="1143000" indent="-228600">
              <a:lnSpc>
                <a:spcPct val="90000"/>
              </a:lnSpc>
              <a:spcBef>
                <a:spcPts val="200"/>
              </a:spcBef>
              <a:spcAft>
                <a:spcPts val="400"/>
              </a:spcAft>
              <a:buClr>
                <a:schemeClr val="accent1"/>
              </a:buClr>
              <a:buFont typeface="Calibri" panose="020F0502020204030204" pitchFamily="34" charset="0"/>
              <a:buChar char="◦"/>
              <a:tabLst>
                <a:tab pos="228600" algn="l"/>
              </a:tabLst>
              <a:defRPr sz="1400">
                <a:solidFill>
                  <a:srgbClr val="404040"/>
                </a:solidFill>
                <a:latin typeface="Calibri" panose="020F0502020204030204" pitchFamily="34" charset="0"/>
              </a:defRPr>
            </a:lvl3pPr>
            <a:lvl4pPr marL="1600200" indent="-228600">
              <a:lnSpc>
                <a:spcPct val="90000"/>
              </a:lnSpc>
              <a:spcBef>
                <a:spcPts val="200"/>
              </a:spcBef>
              <a:spcAft>
                <a:spcPts val="400"/>
              </a:spcAft>
              <a:buClr>
                <a:schemeClr val="accent1"/>
              </a:buClr>
              <a:buFont typeface="Calibri" panose="020F0502020204030204" pitchFamily="34" charset="0"/>
              <a:buChar char="◦"/>
              <a:tabLst>
                <a:tab pos="228600" algn="l"/>
              </a:tabLst>
              <a:defRPr sz="1400">
                <a:solidFill>
                  <a:srgbClr val="404040"/>
                </a:solidFill>
                <a:latin typeface="Calibri" panose="020F0502020204030204" pitchFamily="34" charset="0"/>
              </a:defRPr>
            </a:lvl4pPr>
            <a:lvl5pPr marL="2057400" indent="-228600">
              <a:lnSpc>
                <a:spcPct val="90000"/>
              </a:lnSpc>
              <a:spcBef>
                <a:spcPts val="200"/>
              </a:spcBef>
              <a:spcAft>
                <a:spcPts val="400"/>
              </a:spcAft>
              <a:buClr>
                <a:schemeClr val="accent1"/>
              </a:buClr>
              <a:buFont typeface="Calibri" panose="020F0502020204030204" pitchFamily="34" charset="0"/>
              <a:buChar char="◦"/>
              <a:tabLst>
                <a:tab pos="228600" algn="l"/>
              </a:tabLst>
              <a:defRPr sz="1400">
                <a:solidFill>
                  <a:srgbClr val="404040"/>
                </a:solidFill>
                <a:latin typeface="Calibri" panose="020F0502020204030204" pitchFamily="34" charset="0"/>
              </a:defRPr>
            </a:lvl5pPr>
            <a:lvl6pPr marL="2514600" indent="-228600" eaLnBrk="0" fontAlgn="base" hangingPunct="0">
              <a:lnSpc>
                <a:spcPct val="90000"/>
              </a:lnSpc>
              <a:spcBef>
                <a:spcPts val="200"/>
              </a:spcBef>
              <a:spcAft>
                <a:spcPts val="400"/>
              </a:spcAft>
              <a:buClr>
                <a:schemeClr val="accent1"/>
              </a:buClr>
              <a:buFont typeface="Calibri" panose="020F0502020204030204" pitchFamily="34" charset="0"/>
              <a:buChar char="◦"/>
              <a:tabLst>
                <a:tab pos="228600" algn="l"/>
              </a:tabLst>
              <a:defRPr sz="1400">
                <a:solidFill>
                  <a:srgbClr val="404040"/>
                </a:solidFill>
                <a:latin typeface="Calibri" panose="020F0502020204030204" pitchFamily="34" charset="0"/>
              </a:defRPr>
            </a:lvl6pPr>
            <a:lvl7pPr marL="2971800" indent="-228600" eaLnBrk="0" fontAlgn="base" hangingPunct="0">
              <a:lnSpc>
                <a:spcPct val="90000"/>
              </a:lnSpc>
              <a:spcBef>
                <a:spcPts val="200"/>
              </a:spcBef>
              <a:spcAft>
                <a:spcPts val="400"/>
              </a:spcAft>
              <a:buClr>
                <a:schemeClr val="accent1"/>
              </a:buClr>
              <a:buFont typeface="Calibri" panose="020F0502020204030204" pitchFamily="34" charset="0"/>
              <a:buChar char="◦"/>
              <a:tabLst>
                <a:tab pos="228600" algn="l"/>
              </a:tabLst>
              <a:defRPr sz="1400">
                <a:solidFill>
                  <a:srgbClr val="404040"/>
                </a:solidFill>
                <a:latin typeface="Calibri" panose="020F0502020204030204" pitchFamily="34" charset="0"/>
              </a:defRPr>
            </a:lvl7pPr>
            <a:lvl8pPr marL="3429000" indent="-228600" eaLnBrk="0" fontAlgn="base" hangingPunct="0">
              <a:lnSpc>
                <a:spcPct val="90000"/>
              </a:lnSpc>
              <a:spcBef>
                <a:spcPts val="200"/>
              </a:spcBef>
              <a:spcAft>
                <a:spcPts val="400"/>
              </a:spcAft>
              <a:buClr>
                <a:schemeClr val="accent1"/>
              </a:buClr>
              <a:buFont typeface="Calibri" panose="020F0502020204030204" pitchFamily="34" charset="0"/>
              <a:buChar char="◦"/>
              <a:tabLst>
                <a:tab pos="228600" algn="l"/>
              </a:tabLst>
              <a:defRPr sz="1400">
                <a:solidFill>
                  <a:srgbClr val="404040"/>
                </a:solidFill>
                <a:latin typeface="Calibri" panose="020F0502020204030204" pitchFamily="34" charset="0"/>
              </a:defRPr>
            </a:lvl8pPr>
            <a:lvl9pPr marL="3886200" indent="-228600" eaLnBrk="0" fontAlgn="base" hangingPunct="0">
              <a:lnSpc>
                <a:spcPct val="90000"/>
              </a:lnSpc>
              <a:spcBef>
                <a:spcPts val="200"/>
              </a:spcBef>
              <a:spcAft>
                <a:spcPts val="400"/>
              </a:spcAft>
              <a:buClr>
                <a:schemeClr val="accent1"/>
              </a:buClr>
              <a:buFont typeface="Calibri" panose="020F0502020204030204" pitchFamily="34" charset="0"/>
              <a:buChar char="◦"/>
              <a:tabLst>
                <a:tab pos="228600" algn="l"/>
              </a:tabLst>
              <a:defRPr sz="1400">
                <a:solidFill>
                  <a:srgbClr val="404040"/>
                </a:solidFill>
                <a:latin typeface="Calibri" panose="020F0502020204030204" pitchFamily="34" charset="0"/>
              </a:defRPr>
            </a:lvl9pPr>
          </a:lstStyle>
          <a:p>
            <a:pPr marL="230188" lvl="1" indent="-230188">
              <a:spcBef>
                <a:spcPct val="0"/>
              </a:spcBef>
              <a:buNone/>
            </a:pPr>
            <a:r>
              <a:rPr lang="en-US" altLang="en-US" b="1" dirty="0">
                <a:latin typeface="Arial" panose="020B0604020202020204" pitchFamily="34" charset="0"/>
              </a:rPr>
              <a:t>Carlee Black</a:t>
            </a:r>
          </a:p>
          <a:p>
            <a:pPr marL="230188" lvl="1" indent="-230188">
              <a:spcBef>
                <a:spcPct val="0"/>
              </a:spcBef>
              <a:buNone/>
            </a:pPr>
            <a:r>
              <a:rPr lang="en-US" altLang="en-US" sz="1400" b="1" dirty="0">
                <a:latin typeface="Arial" panose="020B0604020202020204" pitchFamily="34" charset="0"/>
              </a:rPr>
              <a:t>Administrative Assistant</a:t>
            </a:r>
            <a:br>
              <a:rPr lang="en-US" altLang="en-US" sz="1400" dirty="0">
                <a:latin typeface="Arial" panose="020B0604020202020204" pitchFamily="34" charset="0"/>
              </a:rPr>
            </a:br>
            <a:r>
              <a:rPr lang="en-US" altLang="en-US" sz="1400" dirty="0">
                <a:solidFill>
                  <a:schemeClr val="tx1"/>
                </a:solidFill>
                <a:latin typeface="Arial" panose="020B0604020202020204" pitchFamily="34" charset="0"/>
              </a:rPr>
              <a:t>Salary 32hrs Week</a:t>
            </a:r>
            <a:endParaRPr lang="en-US" altLang="en-US" sz="1000" dirty="0">
              <a:solidFill>
                <a:schemeClr val="tx1"/>
              </a:solidFill>
              <a:latin typeface="Arial" panose="020B0604020202020204" pitchFamily="34" charset="0"/>
            </a:endParaRPr>
          </a:p>
          <a:p>
            <a:pPr marL="230188" lvl="1" indent="-230188">
              <a:spcBef>
                <a:spcPct val="0"/>
              </a:spcBef>
              <a:buNone/>
            </a:pPr>
            <a:r>
              <a:rPr lang="en-US" altLang="en-US" sz="1400" dirty="0">
                <a:solidFill>
                  <a:schemeClr val="tx1"/>
                </a:solidFill>
                <a:latin typeface="Arial" panose="020B0604020202020204" pitchFamily="34" charset="0"/>
              </a:rPr>
              <a:t>Membership Support</a:t>
            </a:r>
          </a:p>
          <a:p>
            <a:pPr marL="230188" lvl="1" indent="-230188">
              <a:spcBef>
                <a:spcPct val="0"/>
              </a:spcBef>
              <a:buNone/>
            </a:pPr>
            <a:r>
              <a:rPr lang="en-US" altLang="en-US" sz="1400" dirty="0">
                <a:solidFill>
                  <a:schemeClr val="tx1"/>
                </a:solidFill>
                <a:latin typeface="Arial" panose="020B0604020202020204" pitchFamily="34" charset="0"/>
              </a:rPr>
              <a:t>Workshop/Meeting Prep, Website, etc.</a:t>
            </a:r>
          </a:p>
          <a:p>
            <a:pPr marL="230188" lvl="1" indent="-230188">
              <a:spcBef>
                <a:spcPct val="0"/>
              </a:spcBef>
              <a:buNone/>
            </a:pPr>
            <a:r>
              <a:rPr lang="en-US" altLang="en-US" sz="1400" dirty="0">
                <a:solidFill>
                  <a:schemeClr val="tx1"/>
                </a:solidFill>
                <a:latin typeface="Arial" panose="020B0604020202020204" pitchFamily="34" charset="0"/>
              </a:rPr>
              <a:t>Awards Oversite</a:t>
            </a:r>
          </a:p>
          <a:p>
            <a:pPr marL="230188" lvl="1" indent="-230188">
              <a:spcBef>
                <a:spcPct val="0"/>
              </a:spcBef>
              <a:buNone/>
            </a:pPr>
            <a:r>
              <a:rPr lang="en-US" altLang="en-US" sz="1400" dirty="0">
                <a:solidFill>
                  <a:schemeClr val="tx1"/>
                </a:solidFill>
                <a:latin typeface="Arial" panose="020B0604020202020204" pitchFamily="34" charset="0"/>
              </a:rPr>
              <a:t>POLY Newsletter &amp; Publicity Posts: </a:t>
            </a:r>
          </a:p>
          <a:p>
            <a:pPr marL="230188" lvl="1" indent="-230188">
              <a:spcBef>
                <a:spcPct val="0"/>
              </a:spcBef>
              <a:buNone/>
            </a:pPr>
            <a:r>
              <a:rPr lang="en-US" altLang="en-US" sz="1400" dirty="0">
                <a:solidFill>
                  <a:schemeClr val="tx1"/>
                </a:solidFill>
                <a:latin typeface="Arial" panose="020B0604020202020204" pitchFamily="34" charset="0"/>
              </a:rPr>
              <a:t>	Facebook, E-news, </a:t>
            </a:r>
            <a:r>
              <a:rPr lang="en-US" altLang="en-US" sz="1400" dirty="0" err="1">
                <a:solidFill>
                  <a:schemeClr val="tx1"/>
                </a:solidFill>
                <a:latin typeface="Arial" panose="020B0604020202020204" pitchFamily="34" charset="0"/>
              </a:rPr>
              <a:t>ListServe</a:t>
            </a:r>
            <a:r>
              <a:rPr lang="en-US" altLang="en-US" sz="1400" dirty="0">
                <a:solidFill>
                  <a:schemeClr val="tx1"/>
                </a:solidFill>
                <a:latin typeface="Arial" panose="020B0604020202020204" pitchFamily="34" charset="0"/>
              </a:rPr>
              <a:t> </a:t>
            </a:r>
          </a:p>
          <a:p>
            <a:pPr marL="230188" lvl="1" indent="-230188">
              <a:spcBef>
                <a:spcPct val="0"/>
              </a:spcBef>
              <a:buNone/>
            </a:pPr>
            <a:r>
              <a:rPr lang="en-US" altLang="en-US" sz="1400" dirty="0">
                <a:solidFill>
                  <a:schemeClr val="tx1"/>
                </a:solidFill>
                <a:latin typeface="Arial" panose="020B0604020202020204" pitchFamily="34" charset="0"/>
              </a:rPr>
              <a:t>General Websites Updates</a:t>
            </a:r>
          </a:p>
          <a:p>
            <a:pPr marL="230188" lvl="1" indent="-230188">
              <a:spcBef>
                <a:spcPct val="0"/>
              </a:spcBef>
              <a:buNone/>
            </a:pPr>
            <a:r>
              <a:rPr lang="en-US" altLang="en-US" sz="1400" dirty="0">
                <a:solidFill>
                  <a:schemeClr val="tx1"/>
                </a:solidFill>
                <a:latin typeface="Arial" panose="020B0604020202020204" pitchFamily="34" charset="0"/>
              </a:rPr>
              <a:t>Graphical Abstracts/Preprint</a:t>
            </a:r>
          </a:p>
          <a:p>
            <a:pPr marL="230188" lvl="1" indent="-230188">
              <a:spcBef>
                <a:spcPct val="0"/>
              </a:spcBef>
              <a:buNone/>
            </a:pPr>
            <a:r>
              <a:rPr lang="en-US" altLang="en-US" sz="1400" dirty="0">
                <a:solidFill>
                  <a:schemeClr val="tx1"/>
                </a:solidFill>
                <a:latin typeface="Arial" panose="020B0604020202020204" pitchFamily="34" charset="0"/>
              </a:rPr>
              <a:t>Office Supplies/Orders</a:t>
            </a:r>
          </a:p>
        </p:txBody>
      </p:sp>
      <p:pic>
        <p:nvPicPr>
          <p:cNvPr id="57352" name="Picture 11">
            <a:extLst>
              <a:ext uri="{FF2B5EF4-FFF2-40B4-BE49-F238E27FC236}">
                <a16:creationId xmlns:a16="http://schemas.microsoft.com/office/drawing/2014/main" id="{02328902-ACFA-4BEF-8F17-6B1281F58183}"/>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1341195" y="201614"/>
            <a:ext cx="985837" cy="788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1">
            <a:extLst>
              <a:ext uri="{FF2B5EF4-FFF2-40B4-BE49-F238E27FC236}">
                <a16:creationId xmlns:a16="http://schemas.microsoft.com/office/drawing/2014/main" id="{FE06CE35-DBA9-46D9-8F53-E1DE65761085}"/>
              </a:ext>
            </a:extLst>
          </p:cNvPr>
          <p:cNvPicPr>
            <a:picLocks noChangeAspect="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68400" y="0"/>
            <a:ext cx="739983" cy="1070930"/>
          </a:xfrm>
          <a:prstGeom prst="rect">
            <a:avLst/>
          </a:prstGeom>
          <a:solidFill>
            <a:schemeClr val="dk1"/>
          </a:solidFill>
          <a:ln>
            <a:noFill/>
          </a:ln>
        </p:spPr>
      </p:pic>
      <p:sp>
        <p:nvSpPr>
          <p:cNvPr id="10" name="Rectangle 4">
            <a:extLst>
              <a:ext uri="{FF2B5EF4-FFF2-40B4-BE49-F238E27FC236}">
                <a16:creationId xmlns:a16="http://schemas.microsoft.com/office/drawing/2014/main" id="{E2A14379-059B-6D67-D5CD-14558A1F2ECB}"/>
              </a:ext>
            </a:extLst>
          </p:cNvPr>
          <p:cNvSpPr txBox="1">
            <a:spLocks noChangeArrowheads="1"/>
          </p:cNvSpPr>
          <p:nvPr/>
        </p:nvSpPr>
        <p:spPr>
          <a:xfrm>
            <a:off x="8903445" y="2873229"/>
            <a:ext cx="2966408" cy="3066360"/>
          </a:xfrm>
          <a:prstGeom prst="rect">
            <a:avLst/>
          </a:prstGeom>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spcBef>
                <a:spcPts val="300"/>
              </a:spcBef>
              <a:spcAft>
                <a:spcPts val="0"/>
              </a:spcAft>
              <a:buFont typeface="Arial"/>
              <a:buNone/>
              <a:tabLst>
                <a:tab pos="228600" algn="l"/>
              </a:tabLst>
              <a:defRPr/>
            </a:pPr>
            <a:r>
              <a:rPr lang="en-US" altLang="en-US" sz="1800" b="1" dirty="0">
                <a:latin typeface="Arial" panose="020B0604020202020204" pitchFamily="34" charset="0"/>
                <a:cs typeface="Arial" panose="020B0604020202020204" pitchFamily="34" charset="0"/>
              </a:rPr>
              <a:t>Kathy Mitchem</a:t>
            </a:r>
          </a:p>
          <a:p>
            <a:pPr marL="0" indent="0">
              <a:spcBef>
                <a:spcPts val="300"/>
              </a:spcBef>
              <a:spcAft>
                <a:spcPts val="0"/>
              </a:spcAft>
              <a:buFont typeface="Arial"/>
              <a:buNone/>
              <a:tabLst>
                <a:tab pos="228600" algn="l"/>
              </a:tabLst>
              <a:defRPr/>
            </a:pPr>
            <a:r>
              <a:rPr lang="en-US" altLang="en-US" sz="1400" b="1" dirty="0">
                <a:latin typeface="Arial" panose="020B0604020202020204" pitchFamily="34" charset="0"/>
                <a:cs typeface="Arial" panose="020B0604020202020204" pitchFamily="34" charset="0"/>
              </a:rPr>
              <a:t>Business Manager</a:t>
            </a:r>
          </a:p>
          <a:p>
            <a:pPr marL="0" lvl="1" indent="0">
              <a:spcBef>
                <a:spcPts val="300"/>
              </a:spcBef>
              <a:spcAft>
                <a:spcPts val="0"/>
              </a:spcAft>
              <a:buFont typeface="Arial"/>
              <a:buNone/>
              <a:tabLst>
                <a:tab pos="228600" algn="l"/>
              </a:tabLst>
              <a:defRPr/>
            </a:pPr>
            <a:r>
              <a:rPr lang="en-US" altLang="en-US" sz="1400" dirty="0">
                <a:latin typeface="Arial" panose="020B0604020202020204" pitchFamily="34" charset="0"/>
                <a:cs typeface="Arial" panose="020B0604020202020204" pitchFamily="34" charset="0"/>
              </a:rPr>
              <a:t>	Full Time </a:t>
            </a:r>
            <a:endParaRPr lang="en-US" altLang="en-US" sz="1000" dirty="0">
              <a:latin typeface="Arial" panose="020B0604020202020204" pitchFamily="34" charset="0"/>
              <a:cs typeface="Arial" panose="020B0604020202020204" pitchFamily="34" charset="0"/>
            </a:endParaRPr>
          </a:p>
          <a:p>
            <a:pPr marL="0" lvl="1">
              <a:spcBef>
                <a:spcPts val="300"/>
              </a:spcBef>
              <a:spcAft>
                <a:spcPts val="0"/>
              </a:spcAft>
              <a:buFont typeface="Arial"/>
              <a:buNone/>
              <a:defRPr/>
            </a:pPr>
            <a:r>
              <a:rPr lang="en-US" altLang="en-US" sz="1400" dirty="0">
                <a:latin typeface="Arial" panose="020B0604020202020204" pitchFamily="34" charset="0"/>
                <a:cs typeface="Arial" panose="020B0604020202020204" pitchFamily="34" charset="0"/>
              </a:rPr>
              <a:t>Budget Support-Bookkeeping</a:t>
            </a:r>
          </a:p>
          <a:p>
            <a:pPr marL="0" lvl="1">
              <a:spcBef>
                <a:spcPts val="300"/>
              </a:spcBef>
              <a:spcAft>
                <a:spcPts val="0"/>
              </a:spcAft>
              <a:buFont typeface="Arial"/>
              <a:buNone/>
              <a:defRPr/>
            </a:pPr>
            <a:r>
              <a:rPr lang="en-US" altLang="en-US" sz="1400" dirty="0" err="1">
                <a:latin typeface="Arial" panose="020B0604020202020204" pitchFamily="34" charset="0"/>
                <a:cs typeface="Arial" panose="020B0604020202020204" pitchFamily="34" charset="0"/>
              </a:rPr>
              <a:t>ExComm</a:t>
            </a:r>
            <a:r>
              <a:rPr lang="en-US" altLang="en-US" sz="1400" dirty="0">
                <a:latin typeface="Arial" panose="020B0604020202020204" pitchFamily="34" charset="0"/>
                <a:cs typeface="Arial" panose="020B0604020202020204" pitchFamily="34" charset="0"/>
              </a:rPr>
              <a:t> Officer Support</a:t>
            </a:r>
          </a:p>
          <a:p>
            <a:pPr marL="0" lvl="1">
              <a:spcBef>
                <a:spcPts val="300"/>
              </a:spcBef>
              <a:spcAft>
                <a:spcPts val="0"/>
              </a:spcAft>
              <a:buFont typeface="Arial"/>
              <a:buNone/>
              <a:defRPr/>
            </a:pPr>
            <a:r>
              <a:rPr lang="en-US" altLang="en-US" sz="1400" dirty="0">
                <a:latin typeface="Arial" panose="020B0604020202020204" pitchFamily="34" charset="0"/>
                <a:cs typeface="Arial" panose="020B0604020202020204" pitchFamily="34" charset="0"/>
              </a:rPr>
              <a:t>Workshops &amp; Event Planning</a:t>
            </a:r>
          </a:p>
          <a:p>
            <a:pPr marL="0" lvl="1">
              <a:spcBef>
                <a:spcPts val="300"/>
              </a:spcBef>
              <a:spcAft>
                <a:spcPts val="0"/>
              </a:spcAft>
              <a:buFont typeface="Arial"/>
              <a:buNone/>
              <a:defRPr/>
            </a:pPr>
            <a:r>
              <a:rPr lang="en-US" altLang="en-US" sz="1400" dirty="0">
                <a:latin typeface="Arial" panose="020B0604020202020204" pitchFamily="34" charset="0"/>
                <a:cs typeface="Arial" panose="020B0604020202020204" pitchFamily="34" charset="0"/>
              </a:rPr>
              <a:t>ACS Meetings Support</a:t>
            </a:r>
          </a:p>
          <a:p>
            <a:pPr marL="0" lvl="1">
              <a:spcBef>
                <a:spcPts val="300"/>
              </a:spcBef>
              <a:spcAft>
                <a:spcPts val="0"/>
              </a:spcAft>
              <a:buFont typeface="Arial"/>
              <a:buNone/>
              <a:defRPr/>
            </a:pPr>
            <a:r>
              <a:rPr lang="en-US" altLang="en-US" sz="1400" dirty="0">
                <a:latin typeface="Arial" panose="020B0604020202020204" pitchFamily="34" charset="0"/>
                <a:cs typeface="Arial" panose="020B0604020202020204" pitchFamily="34" charset="0"/>
              </a:rPr>
              <a:t>Industrial Advisory Board</a:t>
            </a:r>
          </a:p>
          <a:p>
            <a:pPr marL="0" lvl="1">
              <a:spcBef>
                <a:spcPts val="300"/>
              </a:spcBef>
              <a:spcAft>
                <a:spcPts val="0"/>
              </a:spcAft>
              <a:buFont typeface="Arial"/>
              <a:buNone/>
              <a:defRPr/>
            </a:pPr>
            <a:r>
              <a:rPr lang="en-US" altLang="en-US" sz="1400" dirty="0">
                <a:latin typeface="Arial" panose="020B0604020202020204" pitchFamily="34" charset="0"/>
                <a:cs typeface="Arial" panose="020B0604020202020204" pitchFamily="34" charset="0"/>
              </a:rPr>
              <a:t>   - &amp; Other Committee Assistance</a:t>
            </a:r>
          </a:p>
          <a:p>
            <a:pPr marL="0" lvl="1">
              <a:spcBef>
                <a:spcPts val="300"/>
              </a:spcBef>
              <a:spcAft>
                <a:spcPts val="0"/>
              </a:spcAft>
              <a:buNone/>
              <a:defRPr/>
            </a:pPr>
            <a:r>
              <a:rPr lang="en-US" altLang="en-US" sz="1400" dirty="0">
                <a:latin typeface="Arial" panose="020B0604020202020204" pitchFamily="34" charset="0"/>
                <a:cs typeface="Arial" panose="020B0604020202020204" pitchFamily="34" charset="0"/>
              </a:rPr>
              <a:t>Election Oversite</a:t>
            </a:r>
          </a:p>
          <a:p>
            <a:pPr marL="0" lvl="1">
              <a:spcBef>
                <a:spcPts val="300"/>
              </a:spcBef>
              <a:spcAft>
                <a:spcPts val="0"/>
              </a:spcAft>
              <a:buFont typeface="Arial"/>
              <a:buNone/>
              <a:defRPr/>
            </a:pPr>
            <a:r>
              <a:rPr lang="en-US" altLang="en-US" sz="1400" dirty="0">
                <a:latin typeface="Arial" panose="020B0604020202020204" pitchFamily="34" charset="0"/>
                <a:cs typeface="Arial" panose="020B0604020202020204" pitchFamily="34" charset="0"/>
              </a:rPr>
              <a:t>VT/Staff/Office Oversite</a:t>
            </a:r>
          </a:p>
        </p:txBody>
      </p:sp>
      <p:sp>
        <p:nvSpPr>
          <p:cNvPr id="3" name="TextBox 2">
            <a:extLst>
              <a:ext uri="{FF2B5EF4-FFF2-40B4-BE49-F238E27FC236}">
                <a16:creationId xmlns:a16="http://schemas.microsoft.com/office/drawing/2014/main" id="{BB5ABCEE-710A-61A9-BA17-C30AAB84E684}"/>
              </a:ext>
            </a:extLst>
          </p:cNvPr>
          <p:cNvSpPr txBox="1"/>
          <p:nvPr/>
        </p:nvSpPr>
        <p:spPr>
          <a:xfrm>
            <a:off x="1726060" y="1184038"/>
            <a:ext cx="10179635" cy="1323439"/>
          </a:xfrm>
          <a:prstGeom prst="rect">
            <a:avLst/>
          </a:prstGeom>
          <a:noFill/>
        </p:spPr>
        <p:txBody>
          <a:bodyPr wrap="square" rtlCol="0">
            <a:spAutoFit/>
          </a:bodyPr>
          <a:lstStyle/>
          <a:p>
            <a:pPr marL="0" lvl="1">
              <a:spcBef>
                <a:spcPct val="0"/>
              </a:spcBef>
              <a:buNone/>
            </a:pPr>
            <a:r>
              <a:rPr lang="en-US" altLang="en-US" sz="1600" b="1" dirty="0">
                <a:latin typeface="Arial" panose="020B0604020202020204" pitchFamily="34" charset="0"/>
              </a:rPr>
              <a:t>Oversite:</a:t>
            </a:r>
            <a:r>
              <a:rPr lang="en-US" altLang="en-US" sz="1600" dirty="0">
                <a:latin typeface="Arial" panose="020B0604020202020204" pitchFamily="34" charset="0"/>
              </a:rPr>
              <a:t>	</a:t>
            </a:r>
          </a:p>
          <a:p>
            <a:pPr marL="0" lvl="1">
              <a:spcBef>
                <a:spcPct val="0"/>
              </a:spcBef>
              <a:buNone/>
            </a:pPr>
            <a:r>
              <a:rPr lang="en-US" altLang="en-US" sz="1600" dirty="0">
                <a:latin typeface="Arial" panose="020B0604020202020204" pitchFamily="34" charset="0"/>
              </a:rPr>
              <a:t>*POLY Supervisor: John Matson (Treasurer)</a:t>
            </a:r>
          </a:p>
          <a:p>
            <a:pPr marL="0" lvl="1">
              <a:spcBef>
                <a:spcPct val="0"/>
              </a:spcBef>
              <a:buNone/>
            </a:pPr>
            <a:r>
              <a:rPr lang="en-US" altLang="en-US" sz="1600" dirty="0">
                <a:latin typeface="Arial" panose="020B0604020202020204" pitchFamily="34" charset="0"/>
              </a:rPr>
              <a:t>*VT Representative: Bob Moore</a:t>
            </a:r>
          </a:p>
          <a:p>
            <a:pPr marL="0" lvl="1">
              <a:spcBef>
                <a:spcPct val="0"/>
              </a:spcBef>
              <a:buNone/>
            </a:pPr>
            <a:endParaRPr lang="en-US" altLang="en-US" sz="1600" b="1" dirty="0">
              <a:latin typeface="Arial" panose="020B0604020202020204" pitchFamily="34" charset="0"/>
            </a:endParaRPr>
          </a:p>
          <a:p>
            <a:pPr marL="0" lvl="1">
              <a:spcBef>
                <a:spcPct val="0"/>
              </a:spcBef>
              <a:buNone/>
            </a:pPr>
            <a:r>
              <a:rPr lang="en-US" altLang="en-US" sz="1600" b="1" dirty="0">
                <a:latin typeface="Arial" panose="020B0604020202020204" pitchFamily="34" charset="0"/>
              </a:rPr>
              <a:t>Location:</a:t>
            </a:r>
            <a:r>
              <a:rPr lang="en-US" altLang="en-US" sz="1600" dirty="0">
                <a:latin typeface="Arial" panose="020B0604020202020204" pitchFamily="34" charset="0"/>
              </a:rPr>
              <a:t> Blacksburg, VA (new offices!)</a:t>
            </a:r>
          </a:p>
        </p:txBody>
      </p:sp>
      <p:sp>
        <p:nvSpPr>
          <p:cNvPr id="11" name="Slide Number Placeholder 10">
            <a:extLst>
              <a:ext uri="{FF2B5EF4-FFF2-40B4-BE49-F238E27FC236}">
                <a16:creationId xmlns:a16="http://schemas.microsoft.com/office/drawing/2014/main" id="{D72D5BC4-4B31-20E4-4C2F-B339BD019212}"/>
              </a:ext>
            </a:extLst>
          </p:cNvPr>
          <p:cNvSpPr>
            <a:spLocks noGrp="1"/>
          </p:cNvSpPr>
          <p:nvPr>
            <p:ph type="sldNum" sz="quarter" idx="12"/>
          </p:nvPr>
        </p:nvSpPr>
        <p:spPr/>
        <p:txBody>
          <a:bodyPr/>
          <a:lstStyle/>
          <a:p>
            <a:fld id="{09643110-BEC3-4F32-B398-DB5A95C49400}" type="slidenum">
              <a:rPr lang="en-US" smtClean="0"/>
              <a:t>2</a:t>
            </a:fld>
            <a:endParaRPr lang="en-US" dirty="0"/>
          </a:p>
        </p:txBody>
      </p:sp>
      <p:pic>
        <p:nvPicPr>
          <p:cNvPr id="5" name="Picture 4">
            <a:extLst>
              <a:ext uri="{FF2B5EF4-FFF2-40B4-BE49-F238E27FC236}">
                <a16:creationId xmlns:a16="http://schemas.microsoft.com/office/drawing/2014/main" id="{2E5356A8-D468-2957-0F1F-DC941C213FA0}"/>
              </a:ext>
            </a:extLst>
          </p:cNvPr>
          <p:cNvPicPr>
            <a:picLocks noChangeAspect="1"/>
          </p:cNvPicPr>
          <p:nvPr/>
        </p:nvPicPr>
        <p:blipFill>
          <a:blip r:embed="rId4"/>
          <a:stretch>
            <a:fillRect/>
          </a:stretch>
        </p:blipFill>
        <p:spPr>
          <a:xfrm>
            <a:off x="1507209" y="3122289"/>
            <a:ext cx="1781347" cy="2456469"/>
          </a:xfrm>
          <a:prstGeom prst="rect">
            <a:avLst/>
          </a:prstGeom>
        </p:spPr>
      </p:pic>
      <p:pic>
        <p:nvPicPr>
          <p:cNvPr id="9" name="Picture 8">
            <a:extLst>
              <a:ext uri="{FF2B5EF4-FFF2-40B4-BE49-F238E27FC236}">
                <a16:creationId xmlns:a16="http://schemas.microsoft.com/office/drawing/2014/main" id="{1ABE9DF0-A866-0049-7CC2-6EC5F6F72F37}"/>
              </a:ext>
            </a:extLst>
          </p:cNvPr>
          <p:cNvPicPr>
            <a:picLocks noChangeAspect="1"/>
          </p:cNvPicPr>
          <p:nvPr/>
        </p:nvPicPr>
        <p:blipFill>
          <a:blip r:embed="rId5"/>
          <a:stretch>
            <a:fillRect/>
          </a:stretch>
        </p:blipFill>
        <p:spPr>
          <a:xfrm>
            <a:off x="6784972" y="3236814"/>
            <a:ext cx="1901634" cy="2418926"/>
          </a:xfrm>
          <a:prstGeom prst="rect">
            <a:avLst/>
          </a:prstGeom>
        </p:spPr>
      </p:pic>
    </p:spTree>
    <p:extLst>
      <p:ext uri="{BB962C8B-B14F-4D97-AF65-F5344CB8AC3E}">
        <p14:creationId xmlns:p14="http://schemas.microsoft.com/office/powerpoint/2010/main" val="23012691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E9740A-A5FC-61FB-0032-C5B49D53CBC3}"/>
            </a:ext>
          </a:extLst>
        </p:cNvPr>
        <p:cNvGrpSpPr/>
        <p:nvPr/>
      </p:nvGrpSpPr>
      <p:grpSpPr>
        <a:xfrm>
          <a:off x="0" y="0"/>
          <a:ext cx="0" cy="0"/>
          <a:chOff x="0" y="0"/>
          <a:chExt cx="0" cy="0"/>
        </a:xfrm>
      </p:grpSpPr>
      <p:pic>
        <p:nvPicPr>
          <p:cNvPr id="8" name="Picture 1">
            <a:extLst>
              <a:ext uri="{FF2B5EF4-FFF2-40B4-BE49-F238E27FC236}">
                <a16:creationId xmlns:a16="http://schemas.microsoft.com/office/drawing/2014/main" id="{C290E290-204A-7E05-AAAE-8FD2E3F5AB89}"/>
              </a:ext>
            </a:extLst>
          </p:cNvPr>
          <p:cNvPicPr>
            <a:picLocks noChangeAspect="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68400" y="0"/>
            <a:ext cx="739983" cy="1070930"/>
          </a:xfrm>
          <a:prstGeom prst="rect">
            <a:avLst/>
          </a:prstGeom>
          <a:solidFill>
            <a:schemeClr val="dk1"/>
          </a:solidFill>
          <a:ln>
            <a:noFill/>
          </a:ln>
        </p:spPr>
      </p:pic>
      <p:sp>
        <p:nvSpPr>
          <p:cNvPr id="7" name="Rectangle 2">
            <a:extLst>
              <a:ext uri="{FF2B5EF4-FFF2-40B4-BE49-F238E27FC236}">
                <a16:creationId xmlns:a16="http://schemas.microsoft.com/office/drawing/2014/main" id="{8446BEB8-50EA-4F91-11A1-37D8BD1B59E9}"/>
              </a:ext>
            </a:extLst>
          </p:cNvPr>
          <p:cNvSpPr txBox="1">
            <a:spLocks noChangeArrowheads="1"/>
          </p:cNvSpPr>
          <p:nvPr/>
        </p:nvSpPr>
        <p:spPr>
          <a:xfrm>
            <a:off x="1616364" y="344464"/>
            <a:ext cx="9897949" cy="524184"/>
          </a:xfrm>
          <a:prstGeom prst="rect">
            <a:avLst/>
          </a:prstGeom>
          <a:effectLst/>
        </p:spPr>
        <p:txBody>
          <a:bodyPr vert="horz" lIns="91440" tIns="45720" rIns="91440" bIns="45720" rtlCol="0" anchor="ctr">
            <a:no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defTabSz="914363">
              <a:defRPr/>
            </a:pPr>
            <a:r>
              <a:rPr lang="en-US" sz="3200" b="1" dirty="0">
                <a:latin typeface="Arial" panose="020B0604020202020204" pitchFamily="34" charset="0"/>
                <a:cs typeface="Arial" panose="020B0604020202020204" pitchFamily="34" charset="0"/>
              </a:rPr>
              <a:t>Reminder: 2025 Year-End Positives and Negatives</a:t>
            </a:r>
            <a:endParaRPr lang="en-US" sz="3200" b="1" i="1" dirty="0">
              <a:solidFill>
                <a:srgbClr val="0070C0"/>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4E76B9BB-EF06-0B48-3B1A-2869370E87FB}"/>
              </a:ext>
            </a:extLst>
          </p:cNvPr>
          <p:cNvSpPr txBox="1"/>
          <p:nvPr/>
        </p:nvSpPr>
        <p:spPr>
          <a:xfrm>
            <a:off x="1301136" y="935782"/>
            <a:ext cx="5792999" cy="6186309"/>
          </a:xfrm>
          <a:prstGeom prst="rect">
            <a:avLst/>
          </a:prstGeom>
          <a:noFill/>
        </p:spPr>
        <p:txBody>
          <a:bodyPr wrap="square" rtlCol="0">
            <a:spAutoFit/>
          </a:bodyPr>
          <a:lstStyle/>
          <a:p>
            <a:r>
              <a:rPr lang="en-US" b="1" dirty="0">
                <a:latin typeface="Arial" panose="020B0604020202020204" pitchFamily="34" charset="0"/>
                <a:cs typeface="Arial" panose="020B0604020202020204" pitchFamily="34" charset="0"/>
              </a:rPr>
              <a:t>Positives</a:t>
            </a:r>
          </a:p>
          <a:p>
            <a:r>
              <a:rPr lang="en-US" i="1" dirty="0">
                <a:latin typeface="Arial" panose="020B0604020202020204" pitchFamily="34" charset="0"/>
                <a:cs typeface="Arial" panose="020B0604020202020204" pitchFamily="34" charset="0"/>
              </a:rPr>
              <a:t>Income</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Sponsor income is up, largely due to JAI ($9K versus $3K budgeted).</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Investments had a good year (up 20%, $108K with $115K withdrawn; +$223K in total).</a:t>
            </a:r>
          </a:p>
          <a:p>
            <a:pPr marL="742950" lvl="1" indent="-285750">
              <a:buFont typeface="Arial" panose="020B0604020202020204" pitchFamily="34" charset="0"/>
              <a:buChar char="•"/>
            </a:pPr>
            <a:r>
              <a:rPr lang="en-US" dirty="0">
                <a:latin typeface="Arial" panose="020B0604020202020204" pitchFamily="34" charset="0"/>
                <a:cs typeface="Arial" panose="020B0604020202020204" pitchFamily="34" charset="0"/>
              </a:rPr>
              <a:t>We withdrew $115K from investments in 2025 ($151K was projected). </a:t>
            </a:r>
          </a:p>
          <a:p>
            <a:pPr marL="742950" lvl="1" indent="-285750">
              <a:buFont typeface="Arial" panose="020B0604020202020204" pitchFamily="34" charset="0"/>
              <a:buChar char="•"/>
            </a:pPr>
            <a:r>
              <a:rPr lang="en-US" dirty="0">
                <a:latin typeface="Arial" panose="020B0604020202020204" pitchFamily="34" charset="0"/>
                <a:cs typeface="Arial" panose="020B0604020202020204" pitchFamily="34" charset="0"/>
              </a:rPr>
              <a:t>Some of this apparent positive is masked—we were not actually $36K better than our budget.</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No other significant income positives.</a:t>
            </a:r>
          </a:p>
          <a:p>
            <a:r>
              <a:rPr lang="en-US" i="1" dirty="0">
                <a:latin typeface="Arial" panose="020B0604020202020204" pitchFamily="34" charset="0"/>
                <a:cs typeface="Arial" panose="020B0604020202020204" pitchFamily="34" charset="0"/>
              </a:rPr>
              <a:t>Expenses</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We saved money in a few areas, notably:</a:t>
            </a:r>
          </a:p>
          <a:p>
            <a:pPr marL="742950" lvl="1" indent="-285750">
              <a:buFont typeface="Arial" panose="020B0604020202020204" pitchFamily="34" charset="0"/>
              <a:buChar char="•"/>
            </a:pPr>
            <a:r>
              <a:rPr lang="en-US" dirty="0">
                <a:latin typeface="Arial" panose="020B0604020202020204" pitchFamily="34" charset="0"/>
                <a:cs typeface="Arial" panose="020B0604020202020204" pitchFamily="34" charset="0"/>
              </a:rPr>
              <a:t>ACS Expenses $3K better than projected</a:t>
            </a:r>
          </a:p>
          <a:p>
            <a:pPr marL="742950" lvl="1" indent="-285750">
              <a:buFont typeface="Arial" panose="020B0604020202020204" pitchFamily="34" charset="0"/>
              <a:buChar char="•"/>
            </a:pPr>
            <a:r>
              <a:rPr lang="en-US" dirty="0">
                <a:latin typeface="Arial" panose="020B0604020202020204" pitchFamily="34" charset="0"/>
                <a:cs typeface="Arial" panose="020B0604020202020204" pitchFamily="34" charset="0"/>
              </a:rPr>
              <a:t>Awards $3K better than projected</a:t>
            </a:r>
          </a:p>
          <a:p>
            <a:endParaRPr lang="en-US" dirty="0">
              <a:latin typeface="Arial" panose="020B0604020202020204" pitchFamily="34" charset="0"/>
              <a:cs typeface="Arial" panose="020B0604020202020204" pitchFamily="34" charset="0"/>
            </a:endParaRPr>
          </a:p>
          <a:p>
            <a:r>
              <a:rPr lang="en-US" b="1" dirty="0">
                <a:latin typeface="Arial" panose="020B0604020202020204" pitchFamily="34" charset="0"/>
                <a:cs typeface="Arial" panose="020B0604020202020204" pitchFamily="34" charset="0"/>
              </a:rPr>
              <a:t>Red Herrings </a:t>
            </a:r>
            <a:r>
              <a:rPr lang="en-US" dirty="0">
                <a:latin typeface="Arial" panose="020B0604020202020204" pitchFamily="34" charset="0"/>
                <a:cs typeface="Arial" panose="020B0604020202020204" pitchFamily="34" charset="0"/>
              </a:rPr>
              <a:t>(things that are misleading)</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Natural Polymers CCC spent $11K less than budgeted; these funds will go out in 2026.</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Our checking balance is lower at the end of this year than it was at the end of 2024 (keeping $ in market).</a:t>
            </a:r>
          </a:p>
          <a:p>
            <a:pPr marL="285750" indent="-285750">
              <a:buFont typeface="Arial" panose="020B0604020202020204" pitchFamily="34" charset="0"/>
              <a:buChar char="•"/>
            </a:pPr>
            <a:endParaRPr lang="en-US" dirty="0">
              <a:solidFill>
                <a:srgbClr val="FF0000"/>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E0274590-2540-B717-3787-D68C4B698B19}"/>
              </a:ext>
            </a:extLst>
          </p:cNvPr>
          <p:cNvSpPr txBox="1"/>
          <p:nvPr/>
        </p:nvSpPr>
        <p:spPr>
          <a:xfrm>
            <a:off x="7094134" y="935782"/>
            <a:ext cx="5097865" cy="5909310"/>
          </a:xfrm>
          <a:prstGeom prst="rect">
            <a:avLst/>
          </a:prstGeom>
          <a:noFill/>
        </p:spPr>
        <p:txBody>
          <a:bodyPr wrap="square" rtlCol="0">
            <a:spAutoFit/>
          </a:bodyPr>
          <a:lstStyle/>
          <a:p>
            <a:r>
              <a:rPr lang="en-US" b="1" dirty="0">
                <a:latin typeface="Arial" panose="020B0604020202020204" pitchFamily="34" charset="0"/>
                <a:cs typeface="Arial" panose="020B0604020202020204" pitchFamily="34" charset="0"/>
              </a:rPr>
              <a:t>Negatives</a:t>
            </a:r>
          </a:p>
          <a:p>
            <a:r>
              <a:rPr lang="en-US" i="1" dirty="0">
                <a:latin typeface="Arial" panose="020B0604020202020204" pitchFamily="34" charset="0"/>
                <a:cs typeface="Arial" panose="020B0604020202020204" pitchFamily="34" charset="0"/>
              </a:rPr>
              <a:t>Income</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POLY membership dues generated $45K, continuing the downward trend ($5K below budget). See later slides.</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ACS allocation was $50K ($58K in 2024), $8K less than budgeted. </a:t>
            </a:r>
          </a:p>
          <a:p>
            <a:r>
              <a:rPr lang="en-US" i="1" dirty="0">
                <a:latin typeface="Arial" panose="020B0604020202020204" pitchFamily="34" charset="0"/>
                <a:cs typeface="Arial" panose="020B0604020202020204" pitchFamily="34" charset="0"/>
              </a:rPr>
              <a:t>Expenses</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IAB appears to be $2K in the red but an early Jan 2026 payment for 2025 alleviates it.</a:t>
            </a:r>
          </a:p>
          <a:p>
            <a:pPr marL="285750" indent="-285750">
              <a:buFont typeface="Arial" panose="020B0604020202020204" pitchFamily="34" charset="0"/>
              <a:buChar char="•"/>
            </a:pPr>
            <a:endParaRPr lang="en-US" dirty="0">
              <a:latin typeface="Arial" panose="020B0604020202020204" pitchFamily="34" charset="0"/>
              <a:cs typeface="Arial" panose="020B0604020202020204" pitchFamily="34" charset="0"/>
            </a:endParaRPr>
          </a:p>
          <a:p>
            <a:r>
              <a:rPr lang="en-US" i="1" dirty="0">
                <a:latin typeface="Arial" panose="020B0604020202020204" pitchFamily="34" charset="0"/>
                <a:cs typeface="Arial" panose="020B0604020202020204" pitchFamily="34" charset="0"/>
              </a:rPr>
              <a:t>Workshops</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Workshop delta baseline is $40K for two workshops, but delta in 2025 was $31.7K. Fuel Cells fell well short of budget.</a:t>
            </a:r>
          </a:p>
          <a:p>
            <a:endParaRPr lang="en-US" dirty="0">
              <a:solidFill>
                <a:srgbClr val="FF0000"/>
              </a:solidFill>
              <a:latin typeface="Arial" panose="020B0604020202020204" pitchFamily="34" charset="0"/>
              <a:cs typeface="Arial" panose="020B0604020202020204" pitchFamily="34" charset="0"/>
            </a:endParaRPr>
          </a:p>
          <a:p>
            <a:r>
              <a:rPr lang="en-US" b="1" dirty="0">
                <a:latin typeface="Arial" panose="020B0604020202020204" pitchFamily="34" charset="0"/>
                <a:cs typeface="Arial" panose="020B0604020202020204" pitchFamily="34" charset="0"/>
              </a:rPr>
              <a:t>Summary</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Overall, income is declining and expenses are increasing.</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A strong market year made the budget look better than it actually was.</a:t>
            </a:r>
          </a:p>
        </p:txBody>
      </p:sp>
      <p:sp>
        <p:nvSpPr>
          <p:cNvPr id="3" name="Slide Number Placeholder 2">
            <a:extLst>
              <a:ext uri="{FF2B5EF4-FFF2-40B4-BE49-F238E27FC236}">
                <a16:creationId xmlns:a16="http://schemas.microsoft.com/office/drawing/2014/main" id="{0C2A6107-F683-B1C2-F158-81CAB3125E62}"/>
              </a:ext>
            </a:extLst>
          </p:cNvPr>
          <p:cNvSpPr>
            <a:spLocks noGrp="1"/>
          </p:cNvSpPr>
          <p:nvPr>
            <p:ph type="sldNum" sz="quarter" idx="12"/>
          </p:nvPr>
        </p:nvSpPr>
        <p:spPr/>
        <p:txBody>
          <a:bodyPr/>
          <a:lstStyle/>
          <a:p>
            <a:fld id="{09643110-BEC3-4F32-B398-DB5A95C49400}" type="slidenum">
              <a:rPr lang="en-US" smtClean="0"/>
              <a:t>3</a:t>
            </a:fld>
            <a:endParaRPr lang="en-US" dirty="0"/>
          </a:p>
        </p:txBody>
      </p:sp>
    </p:spTree>
    <p:extLst>
      <p:ext uri="{BB962C8B-B14F-4D97-AF65-F5344CB8AC3E}">
        <p14:creationId xmlns:p14="http://schemas.microsoft.com/office/powerpoint/2010/main" val="3557172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Effect transition="in" filter="fade">
                                      <p:cBhvr>
                                        <p:cTn id="15" dur="500"/>
                                        <p:tgtEl>
                                          <p:spTgt spid="2">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2">
                                            <p:txEl>
                                              <p:pRg st="4" end="4"/>
                                            </p:txEl>
                                          </p:spTgt>
                                        </p:tgtEl>
                                        <p:attrNameLst>
                                          <p:attrName>style.visibility</p:attrName>
                                        </p:attrNameLst>
                                      </p:cBhvr>
                                      <p:to>
                                        <p:strVal val="visible"/>
                                      </p:to>
                                    </p:set>
                                    <p:animEffect transition="in" filter="fade">
                                      <p:cBhvr>
                                        <p:cTn id="18" dur="500"/>
                                        <p:tgtEl>
                                          <p:spTgt spid="2">
                                            <p:txEl>
                                              <p:pRg st="4" end="4"/>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animEffect transition="in" filter="fade">
                                      <p:cBhvr>
                                        <p:cTn id="21" dur="500"/>
                                        <p:tgtEl>
                                          <p:spTgt spid="2">
                                            <p:txEl>
                                              <p:pRg st="5" end="5"/>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2">
                                            <p:txEl>
                                              <p:pRg st="6" end="6"/>
                                            </p:txEl>
                                          </p:spTgt>
                                        </p:tgtEl>
                                        <p:attrNameLst>
                                          <p:attrName>style.visibility</p:attrName>
                                        </p:attrNameLst>
                                      </p:cBhvr>
                                      <p:to>
                                        <p:strVal val="visible"/>
                                      </p:to>
                                    </p:set>
                                    <p:animEffect transition="in" filter="fade">
                                      <p:cBhvr>
                                        <p:cTn id="24" dur="500"/>
                                        <p:tgtEl>
                                          <p:spTgt spid="2">
                                            <p:txEl>
                                              <p:pRg st="6" end="6"/>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2">
                                            <p:txEl>
                                              <p:pRg st="7" end="7"/>
                                            </p:txEl>
                                          </p:spTgt>
                                        </p:tgtEl>
                                        <p:attrNameLst>
                                          <p:attrName>style.visibility</p:attrName>
                                        </p:attrNameLst>
                                      </p:cBhvr>
                                      <p:to>
                                        <p:strVal val="visible"/>
                                      </p:to>
                                    </p:set>
                                    <p:animEffect transition="in" filter="fade">
                                      <p:cBhvr>
                                        <p:cTn id="29" dur="500"/>
                                        <p:tgtEl>
                                          <p:spTgt spid="2">
                                            <p:txEl>
                                              <p:pRg st="7" end="7"/>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2">
                                            <p:txEl>
                                              <p:pRg st="8" end="8"/>
                                            </p:txEl>
                                          </p:spTgt>
                                        </p:tgtEl>
                                        <p:attrNameLst>
                                          <p:attrName>style.visibility</p:attrName>
                                        </p:attrNameLst>
                                      </p:cBhvr>
                                      <p:to>
                                        <p:strVal val="visible"/>
                                      </p:to>
                                    </p:set>
                                    <p:animEffect transition="in" filter="fade">
                                      <p:cBhvr>
                                        <p:cTn id="32" dur="500"/>
                                        <p:tgtEl>
                                          <p:spTgt spid="2">
                                            <p:txEl>
                                              <p:pRg st="8" end="8"/>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2">
                                            <p:txEl>
                                              <p:pRg st="9" end="9"/>
                                            </p:txEl>
                                          </p:spTgt>
                                        </p:tgtEl>
                                        <p:attrNameLst>
                                          <p:attrName>style.visibility</p:attrName>
                                        </p:attrNameLst>
                                      </p:cBhvr>
                                      <p:to>
                                        <p:strVal val="visible"/>
                                      </p:to>
                                    </p:set>
                                    <p:animEffect transition="in" filter="fade">
                                      <p:cBhvr>
                                        <p:cTn id="35" dur="500"/>
                                        <p:tgtEl>
                                          <p:spTgt spid="2">
                                            <p:txEl>
                                              <p:pRg st="9" end="9"/>
                                            </p:txEl>
                                          </p:spTgt>
                                        </p:tgtEl>
                                      </p:cBhvr>
                                    </p:animEffect>
                                  </p:childTnLst>
                                </p:cTn>
                              </p:par>
                              <p:par>
                                <p:cTn id="36" presetID="10" presetClass="entr" presetSubtype="0" fill="hold" nodeType="withEffect">
                                  <p:stCondLst>
                                    <p:cond delay="0"/>
                                  </p:stCondLst>
                                  <p:childTnLst>
                                    <p:set>
                                      <p:cBhvr>
                                        <p:cTn id="37" dur="1" fill="hold">
                                          <p:stCondLst>
                                            <p:cond delay="0"/>
                                          </p:stCondLst>
                                        </p:cTn>
                                        <p:tgtEl>
                                          <p:spTgt spid="2">
                                            <p:txEl>
                                              <p:pRg st="10" end="10"/>
                                            </p:txEl>
                                          </p:spTgt>
                                        </p:tgtEl>
                                        <p:attrNameLst>
                                          <p:attrName>style.visibility</p:attrName>
                                        </p:attrNameLst>
                                      </p:cBhvr>
                                      <p:to>
                                        <p:strVal val="visible"/>
                                      </p:to>
                                    </p:set>
                                    <p:animEffect transition="in" filter="fade">
                                      <p:cBhvr>
                                        <p:cTn id="38" dur="500"/>
                                        <p:tgtEl>
                                          <p:spTgt spid="2">
                                            <p:txEl>
                                              <p:pRg st="10" end="10"/>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nodeType="clickEffect">
                                  <p:stCondLst>
                                    <p:cond delay="0"/>
                                  </p:stCondLst>
                                  <p:childTnLst>
                                    <p:set>
                                      <p:cBhvr>
                                        <p:cTn id="42" dur="1" fill="hold">
                                          <p:stCondLst>
                                            <p:cond delay="0"/>
                                          </p:stCondLst>
                                        </p:cTn>
                                        <p:tgtEl>
                                          <p:spTgt spid="4">
                                            <p:txEl>
                                              <p:pRg st="1" end="1"/>
                                            </p:txEl>
                                          </p:spTgt>
                                        </p:tgtEl>
                                        <p:attrNameLst>
                                          <p:attrName>style.visibility</p:attrName>
                                        </p:attrNameLst>
                                      </p:cBhvr>
                                      <p:to>
                                        <p:strVal val="visible"/>
                                      </p:to>
                                    </p:set>
                                    <p:animEffect transition="in" filter="fade">
                                      <p:cBhvr>
                                        <p:cTn id="43" dur="500"/>
                                        <p:tgtEl>
                                          <p:spTgt spid="4">
                                            <p:txEl>
                                              <p:pRg st="1" end="1"/>
                                            </p:txEl>
                                          </p:spTgt>
                                        </p:tgtEl>
                                      </p:cBhvr>
                                    </p:animEffect>
                                  </p:childTnLst>
                                </p:cTn>
                              </p:par>
                              <p:par>
                                <p:cTn id="44" presetID="10" presetClass="entr" presetSubtype="0" fill="hold" nodeType="withEffect">
                                  <p:stCondLst>
                                    <p:cond delay="0"/>
                                  </p:stCondLst>
                                  <p:childTnLst>
                                    <p:set>
                                      <p:cBhvr>
                                        <p:cTn id="45" dur="1" fill="hold">
                                          <p:stCondLst>
                                            <p:cond delay="0"/>
                                          </p:stCondLst>
                                        </p:cTn>
                                        <p:tgtEl>
                                          <p:spTgt spid="4">
                                            <p:txEl>
                                              <p:pRg st="2" end="2"/>
                                            </p:txEl>
                                          </p:spTgt>
                                        </p:tgtEl>
                                        <p:attrNameLst>
                                          <p:attrName>style.visibility</p:attrName>
                                        </p:attrNameLst>
                                      </p:cBhvr>
                                      <p:to>
                                        <p:strVal val="visible"/>
                                      </p:to>
                                    </p:set>
                                    <p:animEffect transition="in" filter="fade">
                                      <p:cBhvr>
                                        <p:cTn id="46" dur="500"/>
                                        <p:tgtEl>
                                          <p:spTgt spid="4">
                                            <p:txEl>
                                              <p:pRg st="2" end="2"/>
                                            </p:txEl>
                                          </p:spTgt>
                                        </p:tgtEl>
                                      </p:cBhvr>
                                    </p:animEffect>
                                  </p:childTnLst>
                                </p:cTn>
                              </p:par>
                              <p:par>
                                <p:cTn id="47" presetID="10" presetClass="entr" presetSubtype="0" fill="hold" nodeType="withEffect">
                                  <p:stCondLst>
                                    <p:cond delay="0"/>
                                  </p:stCondLst>
                                  <p:childTnLst>
                                    <p:set>
                                      <p:cBhvr>
                                        <p:cTn id="48" dur="1" fill="hold">
                                          <p:stCondLst>
                                            <p:cond delay="0"/>
                                          </p:stCondLst>
                                        </p:cTn>
                                        <p:tgtEl>
                                          <p:spTgt spid="4">
                                            <p:txEl>
                                              <p:pRg st="3" end="3"/>
                                            </p:txEl>
                                          </p:spTgt>
                                        </p:tgtEl>
                                        <p:attrNameLst>
                                          <p:attrName>style.visibility</p:attrName>
                                        </p:attrNameLst>
                                      </p:cBhvr>
                                      <p:to>
                                        <p:strVal val="visible"/>
                                      </p:to>
                                    </p:set>
                                    <p:animEffect transition="in" filter="fade">
                                      <p:cBhvr>
                                        <p:cTn id="49" dur="500"/>
                                        <p:tgtEl>
                                          <p:spTgt spid="4">
                                            <p:txEl>
                                              <p:pRg st="3" end="3"/>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nodeType="clickEffect">
                                  <p:stCondLst>
                                    <p:cond delay="0"/>
                                  </p:stCondLst>
                                  <p:childTnLst>
                                    <p:set>
                                      <p:cBhvr>
                                        <p:cTn id="53" dur="1" fill="hold">
                                          <p:stCondLst>
                                            <p:cond delay="0"/>
                                          </p:stCondLst>
                                        </p:cTn>
                                        <p:tgtEl>
                                          <p:spTgt spid="4">
                                            <p:txEl>
                                              <p:pRg st="4" end="4"/>
                                            </p:txEl>
                                          </p:spTgt>
                                        </p:tgtEl>
                                        <p:attrNameLst>
                                          <p:attrName>style.visibility</p:attrName>
                                        </p:attrNameLst>
                                      </p:cBhvr>
                                      <p:to>
                                        <p:strVal val="visible"/>
                                      </p:to>
                                    </p:set>
                                    <p:animEffect transition="in" filter="fade">
                                      <p:cBhvr>
                                        <p:cTn id="54" dur="500"/>
                                        <p:tgtEl>
                                          <p:spTgt spid="4">
                                            <p:txEl>
                                              <p:pRg st="4" end="4"/>
                                            </p:txEl>
                                          </p:spTgt>
                                        </p:tgtEl>
                                      </p:cBhvr>
                                    </p:animEffect>
                                  </p:childTnLst>
                                </p:cTn>
                              </p:par>
                              <p:par>
                                <p:cTn id="55" presetID="10" presetClass="entr" presetSubtype="0" fill="hold" nodeType="withEffect">
                                  <p:stCondLst>
                                    <p:cond delay="0"/>
                                  </p:stCondLst>
                                  <p:childTnLst>
                                    <p:set>
                                      <p:cBhvr>
                                        <p:cTn id="56" dur="1" fill="hold">
                                          <p:stCondLst>
                                            <p:cond delay="0"/>
                                          </p:stCondLst>
                                        </p:cTn>
                                        <p:tgtEl>
                                          <p:spTgt spid="4">
                                            <p:txEl>
                                              <p:pRg st="5" end="5"/>
                                            </p:txEl>
                                          </p:spTgt>
                                        </p:tgtEl>
                                        <p:attrNameLst>
                                          <p:attrName>style.visibility</p:attrName>
                                        </p:attrNameLst>
                                      </p:cBhvr>
                                      <p:to>
                                        <p:strVal val="visible"/>
                                      </p:to>
                                    </p:set>
                                    <p:animEffect transition="in" filter="fade">
                                      <p:cBhvr>
                                        <p:cTn id="57" dur="500"/>
                                        <p:tgtEl>
                                          <p:spTgt spid="4">
                                            <p:txEl>
                                              <p:pRg st="5" end="5"/>
                                            </p:txEl>
                                          </p:spTgt>
                                        </p:tgtEl>
                                      </p:cBhvr>
                                    </p:animEffect>
                                  </p:childTnLst>
                                </p:cTn>
                              </p:par>
                              <p:par>
                                <p:cTn id="58" presetID="10" presetClass="entr" presetSubtype="0" fill="hold" nodeType="withEffect">
                                  <p:stCondLst>
                                    <p:cond delay="0"/>
                                  </p:stCondLst>
                                  <p:childTnLst>
                                    <p:set>
                                      <p:cBhvr>
                                        <p:cTn id="59" dur="1" fill="hold">
                                          <p:stCondLst>
                                            <p:cond delay="0"/>
                                          </p:stCondLst>
                                        </p:cTn>
                                        <p:tgtEl>
                                          <p:spTgt spid="4">
                                            <p:txEl>
                                              <p:pRg st="7" end="7"/>
                                            </p:txEl>
                                          </p:spTgt>
                                        </p:tgtEl>
                                        <p:attrNameLst>
                                          <p:attrName>style.visibility</p:attrName>
                                        </p:attrNameLst>
                                      </p:cBhvr>
                                      <p:to>
                                        <p:strVal val="visible"/>
                                      </p:to>
                                    </p:set>
                                    <p:animEffect transition="in" filter="fade">
                                      <p:cBhvr>
                                        <p:cTn id="60" dur="500"/>
                                        <p:tgtEl>
                                          <p:spTgt spid="4">
                                            <p:txEl>
                                              <p:pRg st="7" end="7"/>
                                            </p:txEl>
                                          </p:spTgt>
                                        </p:tgtEl>
                                      </p:cBhvr>
                                    </p:animEffect>
                                  </p:childTnLst>
                                </p:cTn>
                              </p:par>
                              <p:par>
                                <p:cTn id="61" presetID="10" presetClass="entr" presetSubtype="0" fill="hold" nodeType="withEffect">
                                  <p:stCondLst>
                                    <p:cond delay="0"/>
                                  </p:stCondLst>
                                  <p:childTnLst>
                                    <p:set>
                                      <p:cBhvr>
                                        <p:cTn id="62" dur="1" fill="hold">
                                          <p:stCondLst>
                                            <p:cond delay="0"/>
                                          </p:stCondLst>
                                        </p:cTn>
                                        <p:tgtEl>
                                          <p:spTgt spid="4">
                                            <p:txEl>
                                              <p:pRg st="8" end="8"/>
                                            </p:txEl>
                                          </p:spTgt>
                                        </p:tgtEl>
                                        <p:attrNameLst>
                                          <p:attrName>style.visibility</p:attrName>
                                        </p:attrNameLst>
                                      </p:cBhvr>
                                      <p:to>
                                        <p:strVal val="visible"/>
                                      </p:to>
                                    </p:set>
                                    <p:animEffect transition="in" filter="fade">
                                      <p:cBhvr>
                                        <p:cTn id="63" dur="500"/>
                                        <p:tgtEl>
                                          <p:spTgt spid="4">
                                            <p:txEl>
                                              <p:pRg st="8" end="8"/>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10" presetClass="entr" presetSubtype="0" fill="hold" nodeType="clickEffect">
                                  <p:stCondLst>
                                    <p:cond delay="0"/>
                                  </p:stCondLst>
                                  <p:childTnLst>
                                    <p:set>
                                      <p:cBhvr>
                                        <p:cTn id="67" dur="1" fill="hold">
                                          <p:stCondLst>
                                            <p:cond delay="0"/>
                                          </p:stCondLst>
                                        </p:cTn>
                                        <p:tgtEl>
                                          <p:spTgt spid="2">
                                            <p:txEl>
                                              <p:pRg st="13" end="13"/>
                                            </p:txEl>
                                          </p:spTgt>
                                        </p:tgtEl>
                                        <p:attrNameLst>
                                          <p:attrName>style.visibility</p:attrName>
                                        </p:attrNameLst>
                                      </p:cBhvr>
                                      <p:to>
                                        <p:strVal val="visible"/>
                                      </p:to>
                                    </p:set>
                                    <p:animEffect transition="in" filter="fade">
                                      <p:cBhvr>
                                        <p:cTn id="68" dur="500"/>
                                        <p:tgtEl>
                                          <p:spTgt spid="2">
                                            <p:txEl>
                                              <p:pRg st="13" end="13"/>
                                            </p:txEl>
                                          </p:spTgt>
                                        </p:tgtEl>
                                      </p:cBhvr>
                                    </p:animEffect>
                                  </p:childTnLst>
                                </p:cTn>
                              </p:par>
                            </p:childTnLst>
                          </p:cTn>
                        </p:par>
                      </p:childTnLst>
                    </p:cTn>
                  </p:par>
                  <p:par>
                    <p:cTn id="69" fill="hold">
                      <p:stCondLst>
                        <p:cond delay="indefinite"/>
                      </p:stCondLst>
                      <p:childTnLst>
                        <p:par>
                          <p:cTn id="70" fill="hold">
                            <p:stCondLst>
                              <p:cond delay="0"/>
                            </p:stCondLst>
                            <p:childTnLst>
                              <p:par>
                                <p:cTn id="71" presetID="10" presetClass="entr" presetSubtype="0" fill="hold" nodeType="clickEffect">
                                  <p:stCondLst>
                                    <p:cond delay="0"/>
                                  </p:stCondLst>
                                  <p:childTnLst>
                                    <p:set>
                                      <p:cBhvr>
                                        <p:cTn id="72" dur="1" fill="hold">
                                          <p:stCondLst>
                                            <p:cond delay="0"/>
                                          </p:stCondLst>
                                        </p:cTn>
                                        <p:tgtEl>
                                          <p:spTgt spid="2">
                                            <p:txEl>
                                              <p:pRg st="14" end="14"/>
                                            </p:txEl>
                                          </p:spTgt>
                                        </p:tgtEl>
                                        <p:attrNameLst>
                                          <p:attrName>style.visibility</p:attrName>
                                        </p:attrNameLst>
                                      </p:cBhvr>
                                      <p:to>
                                        <p:strVal val="visible"/>
                                      </p:to>
                                    </p:set>
                                    <p:animEffect transition="in" filter="fade">
                                      <p:cBhvr>
                                        <p:cTn id="73" dur="500"/>
                                        <p:tgtEl>
                                          <p:spTgt spid="2">
                                            <p:txEl>
                                              <p:pRg st="14" end="14"/>
                                            </p:txEl>
                                          </p:spTgt>
                                        </p:tgtEl>
                                      </p:cBhvr>
                                    </p:animEffect>
                                  </p:childTnLst>
                                </p:cTn>
                              </p:par>
                            </p:childTnLst>
                          </p:cTn>
                        </p:par>
                      </p:childTnLst>
                    </p:cTn>
                  </p:par>
                  <p:par>
                    <p:cTn id="74" fill="hold">
                      <p:stCondLst>
                        <p:cond delay="indefinite"/>
                      </p:stCondLst>
                      <p:childTnLst>
                        <p:par>
                          <p:cTn id="75" fill="hold">
                            <p:stCondLst>
                              <p:cond delay="0"/>
                            </p:stCondLst>
                            <p:childTnLst>
                              <p:par>
                                <p:cTn id="76" presetID="10" presetClass="entr" presetSubtype="0" fill="hold" nodeType="clickEffect">
                                  <p:stCondLst>
                                    <p:cond delay="0"/>
                                  </p:stCondLst>
                                  <p:childTnLst>
                                    <p:set>
                                      <p:cBhvr>
                                        <p:cTn id="77" dur="1" fill="hold">
                                          <p:stCondLst>
                                            <p:cond delay="0"/>
                                          </p:stCondLst>
                                        </p:cTn>
                                        <p:tgtEl>
                                          <p:spTgt spid="4">
                                            <p:txEl>
                                              <p:pRg st="11" end="11"/>
                                            </p:txEl>
                                          </p:spTgt>
                                        </p:tgtEl>
                                        <p:attrNameLst>
                                          <p:attrName>style.visibility</p:attrName>
                                        </p:attrNameLst>
                                      </p:cBhvr>
                                      <p:to>
                                        <p:strVal val="visible"/>
                                      </p:to>
                                    </p:set>
                                    <p:animEffect transition="in" filter="fade">
                                      <p:cBhvr>
                                        <p:cTn id="78" dur="500"/>
                                        <p:tgtEl>
                                          <p:spTgt spid="4">
                                            <p:txEl>
                                              <p:pRg st="11" end="11"/>
                                            </p:txEl>
                                          </p:spTgt>
                                        </p:tgtEl>
                                      </p:cBhvr>
                                    </p:animEffect>
                                  </p:childTnLst>
                                </p:cTn>
                              </p:par>
                              <p:par>
                                <p:cTn id="79" presetID="10" presetClass="entr" presetSubtype="0" fill="hold" nodeType="withEffect">
                                  <p:stCondLst>
                                    <p:cond delay="0"/>
                                  </p:stCondLst>
                                  <p:childTnLst>
                                    <p:set>
                                      <p:cBhvr>
                                        <p:cTn id="80" dur="1" fill="hold">
                                          <p:stCondLst>
                                            <p:cond delay="0"/>
                                          </p:stCondLst>
                                        </p:cTn>
                                        <p:tgtEl>
                                          <p:spTgt spid="4">
                                            <p:txEl>
                                              <p:pRg st="12" end="12"/>
                                            </p:txEl>
                                          </p:spTgt>
                                        </p:tgtEl>
                                        <p:attrNameLst>
                                          <p:attrName>style.visibility</p:attrName>
                                        </p:attrNameLst>
                                      </p:cBhvr>
                                      <p:to>
                                        <p:strVal val="visible"/>
                                      </p:to>
                                    </p:set>
                                    <p:animEffect transition="in" filter="fade">
                                      <p:cBhvr>
                                        <p:cTn id="81" dur="500"/>
                                        <p:tgtEl>
                                          <p:spTgt spid="4">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94FA50-C7BD-6576-70E8-5E11F2FEEE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8417CC-9D34-2DD5-8BAD-553383A140DB}"/>
              </a:ext>
            </a:extLst>
          </p:cNvPr>
          <p:cNvSpPr>
            <a:spLocks noGrp="1"/>
          </p:cNvSpPr>
          <p:nvPr>
            <p:ph type="title"/>
          </p:nvPr>
        </p:nvSpPr>
        <p:spPr>
          <a:xfrm>
            <a:off x="3444658" y="755904"/>
            <a:ext cx="7711025" cy="3084576"/>
          </a:xfrm>
        </p:spPr>
        <p:txBody>
          <a:bodyPr vert="horz" lIns="91440" tIns="45720" rIns="91440" bIns="45720" rtlCol="0" anchor="ctr">
            <a:normAutofit/>
          </a:bodyPr>
          <a:lstStyle/>
          <a:p>
            <a:pPr algn="l"/>
            <a:r>
              <a:rPr lang="en-US" sz="5400" dirty="0"/>
              <a:t>2026 Approved Budget</a:t>
            </a:r>
          </a:p>
        </p:txBody>
      </p:sp>
      <p:sp>
        <p:nvSpPr>
          <p:cNvPr id="3" name="Slide Number Placeholder 2">
            <a:extLst>
              <a:ext uri="{FF2B5EF4-FFF2-40B4-BE49-F238E27FC236}">
                <a16:creationId xmlns:a16="http://schemas.microsoft.com/office/drawing/2014/main" id="{132FDF02-85DE-D7BE-8E72-5631870EF317}"/>
              </a:ext>
            </a:extLst>
          </p:cNvPr>
          <p:cNvSpPr>
            <a:spLocks noGrp="1"/>
          </p:cNvSpPr>
          <p:nvPr>
            <p:ph type="sldNum" sz="quarter" idx="12"/>
          </p:nvPr>
        </p:nvSpPr>
        <p:spPr/>
        <p:txBody>
          <a:bodyPr/>
          <a:lstStyle/>
          <a:p>
            <a:fld id="{09643110-BEC3-4F32-B398-DB5A95C49400}" type="slidenum">
              <a:rPr lang="en-US" smtClean="0"/>
              <a:t>4</a:t>
            </a:fld>
            <a:endParaRPr lang="en-US" dirty="0"/>
          </a:p>
        </p:txBody>
      </p:sp>
    </p:spTree>
    <p:extLst>
      <p:ext uri="{BB962C8B-B14F-4D97-AF65-F5344CB8AC3E}">
        <p14:creationId xmlns:p14="http://schemas.microsoft.com/office/powerpoint/2010/main" val="11517399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7">
            <a:extLst>
              <a:ext uri="{FF2B5EF4-FFF2-40B4-BE49-F238E27FC236}">
                <a16:creationId xmlns:a16="http://schemas.microsoft.com/office/drawing/2014/main" id="{FBFA7775-573F-34EC-11CE-00B9A00E59B0}"/>
              </a:ext>
            </a:extLst>
          </p:cNvPr>
          <p:cNvSpPr txBox="1">
            <a:spLocks noChangeArrowheads="1"/>
          </p:cNvSpPr>
          <p:nvPr/>
        </p:nvSpPr>
        <p:spPr bwMode="auto">
          <a:xfrm>
            <a:off x="8520846" y="1075788"/>
            <a:ext cx="3553986" cy="5001369"/>
          </a:xfrm>
          <a:prstGeom prst="rect">
            <a:avLst/>
          </a:prstGeom>
          <a:noFill/>
          <a:ln w="28575">
            <a:solidFill>
              <a:srgbClr val="00B0F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Aft>
                <a:spcPts val="600"/>
              </a:spcAft>
            </a:pPr>
            <a:r>
              <a:rPr lang="en-US" altLang="en-US" sz="1600" b="1" dirty="0"/>
              <a:t>Important points</a:t>
            </a:r>
          </a:p>
          <a:p>
            <a:pPr marL="285750" indent="-285750">
              <a:spcAft>
                <a:spcPts val="600"/>
              </a:spcAft>
              <a:buFont typeface="Arial" panose="020B0604020202020204" pitchFamily="34" charset="0"/>
              <a:buChar char="•"/>
            </a:pPr>
            <a:r>
              <a:rPr lang="en-US" altLang="en-US" sz="1600" b="1" dirty="0"/>
              <a:t>Investment</a:t>
            </a:r>
            <a:r>
              <a:rPr lang="en-US" altLang="en-US" sz="1600" dirty="0"/>
              <a:t>:  We anticipate cashing out $167K from investments in 2025. Trimming below this value became quite difficult.</a:t>
            </a:r>
          </a:p>
          <a:p>
            <a:pPr marL="285750" indent="-285750">
              <a:spcAft>
                <a:spcPts val="600"/>
              </a:spcAft>
              <a:buFont typeface="Arial" panose="020B0604020202020204" pitchFamily="34" charset="0"/>
              <a:buChar char="•"/>
            </a:pPr>
            <a:r>
              <a:rPr lang="en-US" altLang="en-US" sz="1600" b="1" dirty="0"/>
              <a:t>ACS Expenses</a:t>
            </a:r>
            <a:r>
              <a:rPr lang="en-US" altLang="en-US" sz="1600" dirty="0"/>
              <a:t>: We continue to reduce our spending at ACS meetings. There will be no spring business meeting but rather a virtual town hall in April.</a:t>
            </a:r>
          </a:p>
          <a:p>
            <a:pPr marL="285750" indent="-285750">
              <a:spcAft>
                <a:spcPts val="600"/>
              </a:spcAft>
              <a:buFont typeface="Arial" panose="020B0604020202020204" pitchFamily="34" charset="0"/>
              <a:buChar char="•"/>
            </a:pPr>
            <a:r>
              <a:rPr lang="en-US" altLang="en-US" sz="1600" b="1" dirty="0"/>
              <a:t>Other</a:t>
            </a:r>
            <a:r>
              <a:rPr lang="en-US" altLang="en-US" sz="1600" dirty="0"/>
              <a:t>: The budget reflects decreasing membership dues (line 5). Changes to symposium support ($500 per POLY-sponsored symposium regardless of number of POLY sessions) reduced projected expenses (line 13).</a:t>
            </a:r>
            <a:endParaRPr lang="en-US" altLang="en-US" sz="1600" b="1" dirty="0"/>
          </a:p>
        </p:txBody>
      </p:sp>
      <p:sp>
        <p:nvSpPr>
          <p:cNvPr id="10" name="Rectangle 2">
            <a:extLst>
              <a:ext uri="{FF2B5EF4-FFF2-40B4-BE49-F238E27FC236}">
                <a16:creationId xmlns:a16="http://schemas.microsoft.com/office/drawing/2014/main" id="{DCAD0306-6ED1-6145-DA93-57A2C92A8176}"/>
              </a:ext>
            </a:extLst>
          </p:cNvPr>
          <p:cNvSpPr txBox="1">
            <a:spLocks noChangeArrowheads="1"/>
          </p:cNvSpPr>
          <p:nvPr/>
        </p:nvSpPr>
        <p:spPr>
          <a:xfrm>
            <a:off x="1616364" y="344464"/>
            <a:ext cx="9897949" cy="524184"/>
          </a:xfrm>
          <a:prstGeom prst="rect">
            <a:avLst/>
          </a:prstGeom>
        </p:spPr>
        <p:txBody>
          <a:bodyPr>
            <a:no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defTabSz="914363">
              <a:defRPr/>
            </a:pPr>
            <a:r>
              <a:rPr lang="en-US" sz="3400" b="1" dirty="0">
                <a:latin typeface="Arial" panose="020B0604020202020204" pitchFamily="34" charset="0"/>
                <a:cs typeface="Arial" panose="020B0604020202020204" pitchFamily="34" charset="0"/>
              </a:rPr>
              <a:t>2026 Final Approved Budget</a:t>
            </a:r>
            <a:endParaRPr lang="en-US" sz="3400" b="1" i="1" dirty="0">
              <a:solidFill>
                <a:srgbClr val="0070C0"/>
              </a:solidFill>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5A0FFB72-B4C0-7E2A-01DC-6C5A43D9864B}"/>
              </a:ext>
            </a:extLst>
          </p:cNvPr>
          <p:cNvPicPr>
            <a:picLocks noChangeAspect="1"/>
          </p:cNvPicPr>
          <p:nvPr/>
        </p:nvPicPr>
        <p:blipFill>
          <a:blip r:embed="rId3"/>
          <a:stretch>
            <a:fillRect/>
          </a:stretch>
        </p:blipFill>
        <p:spPr>
          <a:xfrm>
            <a:off x="655629" y="1302125"/>
            <a:ext cx="3484254" cy="4613153"/>
          </a:xfrm>
          <a:prstGeom prst="rect">
            <a:avLst/>
          </a:prstGeom>
        </p:spPr>
      </p:pic>
      <p:pic>
        <p:nvPicPr>
          <p:cNvPr id="7" name="Picture 6">
            <a:extLst>
              <a:ext uri="{FF2B5EF4-FFF2-40B4-BE49-F238E27FC236}">
                <a16:creationId xmlns:a16="http://schemas.microsoft.com/office/drawing/2014/main" id="{B9F06454-7E0B-6FF8-633F-C3432095B107}"/>
              </a:ext>
            </a:extLst>
          </p:cNvPr>
          <p:cNvPicPr>
            <a:picLocks noChangeAspect="1"/>
          </p:cNvPicPr>
          <p:nvPr/>
        </p:nvPicPr>
        <p:blipFill>
          <a:blip r:embed="rId4"/>
          <a:stretch>
            <a:fillRect/>
          </a:stretch>
        </p:blipFill>
        <p:spPr>
          <a:xfrm>
            <a:off x="4426022" y="947888"/>
            <a:ext cx="3553986" cy="5826555"/>
          </a:xfrm>
          <a:prstGeom prst="rect">
            <a:avLst/>
          </a:prstGeom>
        </p:spPr>
      </p:pic>
    </p:spTree>
    <p:extLst>
      <p:ext uri="{BB962C8B-B14F-4D97-AF65-F5344CB8AC3E}">
        <p14:creationId xmlns:p14="http://schemas.microsoft.com/office/powerpoint/2010/main" val="8700909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4670AD-ADB3-37AC-1845-C53C3EBAA380}"/>
            </a:ext>
          </a:extLst>
        </p:cNvPr>
        <p:cNvGrpSpPr/>
        <p:nvPr/>
      </p:nvGrpSpPr>
      <p:grpSpPr>
        <a:xfrm>
          <a:off x="0" y="0"/>
          <a:ext cx="0" cy="0"/>
          <a:chOff x="0" y="0"/>
          <a:chExt cx="0" cy="0"/>
        </a:xfrm>
      </p:grpSpPr>
      <p:sp>
        <p:nvSpPr>
          <p:cNvPr id="9" name="TextBox 7">
            <a:extLst>
              <a:ext uri="{FF2B5EF4-FFF2-40B4-BE49-F238E27FC236}">
                <a16:creationId xmlns:a16="http://schemas.microsoft.com/office/drawing/2014/main" id="{BA53D5CE-8587-BC96-C817-A70EB9A37287}"/>
              </a:ext>
            </a:extLst>
          </p:cNvPr>
          <p:cNvSpPr txBox="1">
            <a:spLocks noChangeArrowheads="1"/>
          </p:cNvSpPr>
          <p:nvPr/>
        </p:nvSpPr>
        <p:spPr bwMode="auto">
          <a:xfrm>
            <a:off x="8520846" y="1075788"/>
            <a:ext cx="3553986" cy="5324535"/>
          </a:xfrm>
          <a:prstGeom prst="rect">
            <a:avLst/>
          </a:prstGeom>
          <a:noFill/>
          <a:ln w="28575">
            <a:solidFill>
              <a:srgbClr val="00B0F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Aft>
                <a:spcPts val="600"/>
              </a:spcAft>
            </a:pPr>
            <a:r>
              <a:rPr lang="en-US" altLang="en-US" sz="1600" b="1" dirty="0"/>
              <a:t>Important points</a:t>
            </a:r>
          </a:p>
          <a:p>
            <a:pPr marL="285750" indent="-285750">
              <a:spcAft>
                <a:spcPts val="600"/>
              </a:spcAft>
              <a:buFont typeface="Arial" panose="020B0604020202020204" pitchFamily="34" charset="0"/>
              <a:buChar char="•"/>
            </a:pPr>
            <a:r>
              <a:rPr lang="en-US" altLang="en-US" sz="1600" b="1" dirty="0"/>
              <a:t>Membership dues (line 5)</a:t>
            </a:r>
            <a:r>
              <a:rPr lang="en-US" altLang="en-US" sz="1600" dirty="0"/>
              <a:t>: Not included in this sheet yet, the spring dues payment (Mar. 11) was$23.4K, which is down significantly from 2025 ($27.6K) and 2024 ($27.2K).</a:t>
            </a:r>
          </a:p>
          <a:p>
            <a:pPr marL="285750" indent="-285750">
              <a:spcAft>
                <a:spcPts val="600"/>
              </a:spcAft>
              <a:buFont typeface="Arial" panose="020B0604020202020204" pitchFamily="34" charset="0"/>
              <a:buChar char="•"/>
            </a:pPr>
            <a:r>
              <a:rPr lang="en-US" altLang="en-US" sz="1600" b="1" dirty="0"/>
              <a:t>Winter </a:t>
            </a:r>
            <a:r>
              <a:rPr lang="en-US" altLang="en-US" sz="1600" b="1" dirty="0" err="1"/>
              <a:t>Excomm</a:t>
            </a:r>
            <a:r>
              <a:rPr lang="en-US" altLang="en-US" sz="1600" b="1" dirty="0"/>
              <a:t> (line 27)</a:t>
            </a:r>
            <a:r>
              <a:rPr lang="en-US" altLang="en-US" sz="1600" dirty="0"/>
              <a:t>: We kept Winter </a:t>
            </a:r>
            <a:r>
              <a:rPr lang="en-US" altLang="en-US" sz="1600" dirty="0" err="1"/>
              <a:t>Excomm</a:t>
            </a:r>
            <a:r>
              <a:rPr lang="en-US" altLang="en-US" sz="1600" dirty="0"/>
              <a:t> meeting expenses quite low</a:t>
            </a:r>
          </a:p>
          <a:p>
            <a:pPr marL="285750" indent="-285750">
              <a:spcAft>
                <a:spcPts val="600"/>
              </a:spcAft>
              <a:buFont typeface="Arial" panose="020B0604020202020204" pitchFamily="34" charset="0"/>
              <a:buChar char="•"/>
            </a:pPr>
            <a:r>
              <a:rPr lang="en-US" altLang="en-US" sz="1600" b="1" dirty="0"/>
              <a:t>Investments</a:t>
            </a:r>
            <a:r>
              <a:rPr lang="en-US" altLang="en-US" sz="1600" dirty="0"/>
              <a:t>: John ran into issues with both Fidelity (linked bank account was no longer linked) and Vanguard (a system upgrade required verifications that are still underway). Both should be resolved by the end of March.</a:t>
            </a:r>
          </a:p>
          <a:p>
            <a:pPr marL="285750" indent="-285750">
              <a:spcAft>
                <a:spcPts val="600"/>
              </a:spcAft>
              <a:buFont typeface="Arial" panose="020B0604020202020204" pitchFamily="34" charset="0"/>
              <a:buChar char="•"/>
            </a:pPr>
            <a:r>
              <a:rPr lang="en-US" altLang="en-US" sz="1600" b="1" dirty="0"/>
              <a:t>Sponsor support (line 57): </a:t>
            </a:r>
            <a:r>
              <a:rPr lang="en-US" altLang="en-US" sz="1600" dirty="0"/>
              <a:t>Sponsors have not come through at expected levels so far.</a:t>
            </a:r>
            <a:endParaRPr lang="en-US" altLang="en-US" sz="1600" b="1" dirty="0"/>
          </a:p>
        </p:txBody>
      </p:sp>
      <p:sp>
        <p:nvSpPr>
          <p:cNvPr id="10" name="Rectangle 2">
            <a:extLst>
              <a:ext uri="{FF2B5EF4-FFF2-40B4-BE49-F238E27FC236}">
                <a16:creationId xmlns:a16="http://schemas.microsoft.com/office/drawing/2014/main" id="{DD121E33-85D2-8BA6-14EA-4AF9B9B0FFD2}"/>
              </a:ext>
            </a:extLst>
          </p:cNvPr>
          <p:cNvSpPr txBox="1">
            <a:spLocks noChangeArrowheads="1"/>
          </p:cNvSpPr>
          <p:nvPr/>
        </p:nvSpPr>
        <p:spPr>
          <a:xfrm>
            <a:off x="1616364" y="344464"/>
            <a:ext cx="9897949" cy="524184"/>
          </a:xfrm>
          <a:prstGeom prst="rect">
            <a:avLst/>
          </a:prstGeom>
        </p:spPr>
        <p:txBody>
          <a:bodyPr>
            <a:no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defTabSz="914363">
              <a:defRPr/>
            </a:pPr>
            <a:r>
              <a:rPr lang="en-US" sz="3400" b="1" dirty="0">
                <a:latin typeface="Arial" panose="020B0604020202020204" pitchFamily="34" charset="0"/>
                <a:cs typeface="Arial" panose="020B0604020202020204" pitchFamily="34" charset="0"/>
              </a:rPr>
              <a:t>2026 Budget Updates (from Feb 28)</a:t>
            </a:r>
            <a:endParaRPr lang="en-US" sz="3400" b="1" i="1" dirty="0">
              <a:solidFill>
                <a:srgbClr val="0070C0"/>
              </a:solidFill>
              <a:latin typeface="Arial" panose="020B0604020202020204" pitchFamily="34" charset="0"/>
              <a:cs typeface="Arial" panose="020B0604020202020204" pitchFamily="34" charset="0"/>
            </a:endParaRPr>
          </a:p>
        </p:txBody>
      </p:sp>
      <p:pic>
        <p:nvPicPr>
          <p:cNvPr id="3" name="Picture 2">
            <a:extLst>
              <a:ext uri="{FF2B5EF4-FFF2-40B4-BE49-F238E27FC236}">
                <a16:creationId xmlns:a16="http://schemas.microsoft.com/office/drawing/2014/main" id="{310AFD4A-7C78-8C4B-6799-4BA19889886A}"/>
              </a:ext>
            </a:extLst>
          </p:cNvPr>
          <p:cNvPicPr>
            <a:picLocks noChangeAspect="1"/>
          </p:cNvPicPr>
          <p:nvPr/>
        </p:nvPicPr>
        <p:blipFill>
          <a:blip r:embed="rId3"/>
          <a:stretch>
            <a:fillRect/>
          </a:stretch>
        </p:blipFill>
        <p:spPr>
          <a:xfrm>
            <a:off x="117168" y="1685251"/>
            <a:ext cx="4062282" cy="3799351"/>
          </a:xfrm>
          <a:prstGeom prst="rect">
            <a:avLst/>
          </a:prstGeom>
        </p:spPr>
      </p:pic>
      <p:pic>
        <p:nvPicPr>
          <p:cNvPr id="5" name="Picture 4">
            <a:extLst>
              <a:ext uri="{FF2B5EF4-FFF2-40B4-BE49-F238E27FC236}">
                <a16:creationId xmlns:a16="http://schemas.microsoft.com/office/drawing/2014/main" id="{EF469EAF-B25B-4B7F-A629-9BACE5B7AA93}"/>
              </a:ext>
            </a:extLst>
          </p:cNvPr>
          <p:cNvPicPr>
            <a:picLocks noChangeAspect="1"/>
          </p:cNvPicPr>
          <p:nvPr/>
        </p:nvPicPr>
        <p:blipFill>
          <a:blip r:embed="rId4"/>
          <a:stretch>
            <a:fillRect/>
          </a:stretch>
        </p:blipFill>
        <p:spPr>
          <a:xfrm>
            <a:off x="4270500" y="1259064"/>
            <a:ext cx="4062282" cy="4662392"/>
          </a:xfrm>
          <a:prstGeom prst="rect">
            <a:avLst/>
          </a:prstGeom>
        </p:spPr>
      </p:pic>
    </p:spTree>
    <p:extLst>
      <p:ext uri="{BB962C8B-B14F-4D97-AF65-F5344CB8AC3E}">
        <p14:creationId xmlns:p14="http://schemas.microsoft.com/office/powerpoint/2010/main" val="35389010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D92590-9D70-2039-9123-AAACB406C0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125B80-3AFC-93C9-3A76-A753C536FF7C}"/>
              </a:ext>
            </a:extLst>
          </p:cNvPr>
          <p:cNvSpPr>
            <a:spLocks noGrp="1"/>
          </p:cNvSpPr>
          <p:nvPr>
            <p:ph type="title"/>
          </p:nvPr>
        </p:nvSpPr>
        <p:spPr>
          <a:xfrm>
            <a:off x="3444658" y="755904"/>
            <a:ext cx="7711025" cy="3084576"/>
          </a:xfrm>
        </p:spPr>
        <p:txBody>
          <a:bodyPr vert="horz" lIns="91440" tIns="45720" rIns="91440" bIns="45720" rtlCol="0" anchor="ctr">
            <a:normAutofit/>
          </a:bodyPr>
          <a:lstStyle/>
          <a:p>
            <a:pPr algn="l"/>
            <a:r>
              <a:rPr lang="en-US" sz="5400" dirty="0"/>
              <a:t>2026 Sponsorship Support </a:t>
            </a:r>
          </a:p>
        </p:txBody>
      </p:sp>
      <p:sp>
        <p:nvSpPr>
          <p:cNvPr id="3" name="Slide Number Placeholder 2">
            <a:extLst>
              <a:ext uri="{FF2B5EF4-FFF2-40B4-BE49-F238E27FC236}">
                <a16:creationId xmlns:a16="http://schemas.microsoft.com/office/drawing/2014/main" id="{262EF3CE-A64C-C86B-BC15-AF228FD00991}"/>
              </a:ext>
            </a:extLst>
          </p:cNvPr>
          <p:cNvSpPr>
            <a:spLocks noGrp="1"/>
          </p:cNvSpPr>
          <p:nvPr>
            <p:ph type="sldNum" sz="quarter" idx="12"/>
          </p:nvPr>
        </p:nvSpPr>
        <p:spPr/>
        <p:txBody>
          <a:bodyPr/>
          <a:lstStyle/>
          <a:p>
            <a:fld id="{09643110-BEC3-4F32-B398-DB5A95C49400}" type="slidenum">
              <a:rPr lang="en-US" smtClean="0"/>
              <a:t>7</a:t>
            </a:fld>
            <a:endParaRPr lang="en-US" dirty="0"/>
          </a:p>
        </p:txBody>
      </p:sp>
    </p:spTree>
    <p:extLst>
      <p:ext uri="{BB962C8B-B14F-4D97-AF65-F5344CB8AC3E}">
        <p14:creationId xmlns:p14="http://schemas.microsoft.com/office/powerpoint/2010/main" val="37546549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E6EDED-8D91-4197-AB58-0A2E8194504A}"/>
            </a:ext>
          </a:extLst>
        </p:cNvPr>
        <p:cNvGrpSpPr/>
        <p:nvPr/>
      </p:nvGrpSpPr>
      <p:grpSpPr>
        <a:xfrm>
          <a:off x="0" y="0"/>
          <a:ext cx="0" cy="0"/>
          <a:chOff x="0" y="0"/>
          <a:chExt cx="0" cy="0"/>
        </a:xfrm>
      </p:grpSpPr>
      <p:pic>
        <p:nvPicPr>
          <p:cNvPr id="5" name="Picture 1">
            <a:extLst>
              <a:ext uri="{FF2B5EF4-FFF2-40B4-BE49-F238E27FC236}">
                <a16:creationId xmlns:a16="http://schemas.microsoft.com/office/drawing/2014/main" id="{6E5E53ED-C9B9-75E9-8301-310E3E468048}"/>
              </a:ext>
            </a:extLst>
          </p:cNvPr>
          <p:cNvPicPr>
            <a:picLocks noChangeAspect="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68400" y="0"/>
            <a:ext cx="739983" cy="1070930"/>
          </a:xfrm>
          <a:prstGeom prst="rect">
            <a:avLst/>
          </a:prstGeom>
          <a:solidFill>
            <a:schemeClr val="dk1"/>
          </a:solidFill>
          <a:ln>
            <a:noFill/>
          </a:ln>
        </p:spPr>
      </p:pic>
      <p:sp>
        <p:nvSpPr>
          <p:cNvPr id="2" name="Rectangle 2">
            <a:extLst>
              <a:ext uri="{FF2B5EF4-FFF2-40B4-BE49-F238E27FC236}">
                <a16:creationId xmlns:a16="http://schemas.microsoft.com/office/drawing/2014/main" id="{44D52286-82C3-6338-78A7-A26F11C1C942}"/>
              </a:ext>
            </a:extLst>
          </p:cNvPr>
          <p:cNvSpPr txBox="1">
            <a:spLocks noChangeArrowheads="1"/>
          </p:cNvSpPr>
          <p:nvPr/>
        </p:nvSpPr>
        <p:spPr>
          <a:xfrm>
            <a:off x="1616364" y="344464"/>
            <a:ext cx="7468498" cy="524184"/>
          </a:xfrm>
          <a:prstGeom prst="rect">
            <a:avLst/>
          </a:prstGeom>
        </p:spPr>
        <p:txBody>
          <a:bodyPr>
            <a:no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defTabSz="914363">
              <a:defRPr/>
            </a:pPr>
            <a:r>
              <a:rPr lang="en-US" sz="3400" b="1" dirty="0">
                <a:latin typeface="Arial" panose="020B0604020202020204" pitchFamily="34" charset="0"/>
                <a:cs typeface="Arial" panose="020B0604020202020204" pitchFamily="34" charset="0"/>
              </a:rPr>
              <a:t>Sponsorship Support</a:t>
            </a:r>
          </a:p>
        </p:txBody>
      </p:sp>
      <p:sp>
        <p:nvSpPr>
          <p:cNvPr id="7" name="Slide Number Placeholder 6">
            <a:extLst>
              <a:ext uri="{FF2B5EF4-FFF2-40B4-BE49-F238E27FC236}">
                <a16:creationId xmlns:a16="http://schemas.microsoft.com/office/drawing/2014/main" id="{80608DAB-A10A-0778-0E5A-381D949A017D}"/>
              </a:ext>
            </a:extLst>
          </p:cNvPr>
          <p:cNvSpPr>
            <a:spLocks noGrp="1"/>
          </p:cNvSpPr>
          <p:nvPr>
            <p:ph type="sldNum" sz="quarter" idx="12"/>
          </p:nvPr>
        </p:nvSpPr>
        <p:spPr/>
        <p:txBody>
          <a:bodyPr/>
          <a:lstStyle/>
          <a:p>
            <a:fld id="{09643110-BEC3-4F32-B398-DB5A95C49400}" type="slidenum">
              <a:rPr lang="en-US" smtClean="0"/>
              <a:t>8</a:t>
            </a:fld>
            <a:endParaRPr lang="en-US" dirty="0"/>
          </a:p>
        </p:txBody>
      </p:sp>
      <p:graphicFrame>
        <p:nvGraphicFramePr>
          <p:cNvPr id="3" name="Table 2">
            <a:extLst>
              <a:ext uri="{FF2B5EF4-FFF2-40B4-BE49-F238E27FC236}">
                <a16:creationId xmlns:a16="http://schemas.microsoft.com/office/drawing/2014/main" id="{3596D18A-CB11-C084-88F6-34873184DB2F}"/>
              </a:ext>
            </a:extLst>
          </p:cNvPr>
          <p:cNvGraphicFramePr>
            <a:graphicFrameLocks noGrp="1"/>
          </p:cNvGraphicFramePr>
          <p:nvPr>
            <p:extLst>
              <p:ext uri="{D42A27DB-BD31-4B8C-83A1-F6EECF244321}">
                <p14:modId xmlns:p14="http://schemas.microsoft.com/office/powerpoint/2010/main" val="1460397345"/>
              </p:ext>
            </p:extLst>
          </p:nvPr>
        </p:nvGraphicFramePr>
        <p:xfrm>
          <a:off x="2064720" y="1070930"/>
          <a:ext cx="8769858" cy="4592320"/>
        </p:xfrm>
        <a:graphic>
          <a:graphicData uri="http://schemas.openxmlformats.org/drawingml/2006/table">
            <a:tbl>
              <a:tblPr firstRow="1" firstCol="1" lastRow="1" lastCol="1" bandRow="1" bandCol="1"/>
              <a:tblGrid>
                <a:gridCol w="3889513">
                  <a:extLst>
                    <a:ext uri="{9D8B030D-6E8A-4147-A177-3AD203B41FA5}">
                      <a16:colId xmlns:a16="http://schemas.microsoft.com/office/drawing/2014/main" val="2970740680"/>
                    </a:ext>
                  </a:extLst>
                </a:gridCol>
                <a:gridCol w="2796362">
                  <a:extLst>
                    <a:ext uri="{9D8B030D-6E8A-4147-A177-3AD203B41FA5}">
                      <a16:colId xmlns:a16="http://schemas.microsoft.com/office/drawing/2014/main" val="939054864"/>
                    </a:ext>
                  </a:extLst>
                </a:gridCol>
                <a:gridCol w="2083983">
                  <a:extLst>
                    <a:ext uri="{9D8B030D-6E8A-4147-A177-3AD203B41FA5}">
                      <a16:colId xmlns:a16="http://schemas.microsoft.com/office/drawing/2014/main" val="709183117"/>
                    </a:ext>
                  </a:extLst>
                </a:gridCol>
              </a:tblGrid>
              <a:tr h="91440">
                <a:tc>
                  <a:txBody>
                    <a:bodyPr/>
                    <a:lstStyle/>
                    <a:p>
                      <a:pPr marL="68580" marR="0">
                        <a:lnSpc>
                          <a:spcPct val="100000"/>
                        </a:lnSpc>
                        <a:spcBef>
                          <a:spcPts val="200"/>
                        </a:spcBef>
                        <a:spcAft>
                          <a:spcPts val="200"/>
                        </a:spcAft>
                      </a:pPr>
                      <a:r>
                        <a:rPr lang="en-US" sz="1600" spc="-10">
                          <a:effectLst/>
                          <a:latin typeface="Arial" panose="020B0604020202020204" pitchFamily="34" charset="0"/>
                          <a:ea typeface="Arial" panose="020B0604020202020204" pitchFamily="34" charset="0"/>
                          <a:cs typeface="Times New Roman" panose="02020603050405020304" pitchFamily="18" charset="0"/>
                        </a:rPr>
                        <a:t>Newsletter</a:t>
                      </a:r>
                      <a:r>
                        <a:rPr lang="en-US" sz="1600" spc="-45">
                          <a:effectLst/>
                          <a:latin typeface="Arial" panose="020B0604020202020204" pitchFamily="34" charset="0"/>
                          <a:ea typeface="Arial" panose="020B0604020202020204" pitchFamily="34" charset="0"/>
                          <a:cs typeface="Times New Roman" panose="02020603050405020304" pitchFamily="18" charset="0"/>
                        </a:rPr>
                        <a:t> </a:t>
                      </a:r>
                      <a:r>
                        <a:rPr lang="en-US" sz="1600" spc="-10">
                          <a:effectLst/>
                          <a:latin typeface="Arial" panose="020B0604020202020204" pitchFamily="34" charset="0"/>
                          <a:ea typeface="Arial" panose="020B0604020202020204" pitchFamily="34" charset="0"/>
                          <a:cs typeface="Times New Roman" panose="02020603050405020304" pitchFamily="18" charset="0"/>
                        </a:rPr>
                        <a:t>Advertising</a:t>
                      </a:r>
                      <a:endParaRPr lang="en-US"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55880" algn="l">
                        <a:lnSpc>
                          <a:spcPct val="100000"/>
                        </a:lnSpc>
                        <a:spcBef>
                          <a:spcPts val="200"/>
                        </a:spcBef>
                        <a:spcAft>
                          <a:spcPts val="200"/>
                        </a:spcAft>
                      </a:pPr>
                      <a:r>
                        <a:rPr lang="en-US" sz="1600" spc="-20" dirty="0">
                          <a:effectLst/>
                          <a:latin typeface="Arial" panose="020B0604020202020204" pitchFamily="34" charset="0"/>
                          <a:ea typeface="Arial" panose="020B0604020202020204" pitchFamily="34" charset="0"/>
                          <a:cs typeface="Times New Roman" panose="02020603050405020304" pitchFamily="18" charset="0"/>
                        </a:rPr>
                        <a:t>1/8 </a:t>
                      </a:r>
                      <a:r>
                        <a:rPr lang="en-US" sz="1600" spc="-20" dirty="0" err="1">
                          <a:effectLst/>
                          <a:latin typeface="Arial" panose="020B0604020202020204" pitchFamily="34" charset="0"/>
                          <a:ea typeface="Arial" panose="020B0604020202020204" pitchFamily="34" charset="0"/>
                          <a:cs typeface="Times New Roman" panose="02020603050405020304" pitchFamily="18" charset="0"/>
                        </a:rPr>
                        <a:t>pg</a:t>
                      </a:r>
                      <a:r>
                        <a:rPr lang="en-US" sz="1600" spc="-20" dirty="0">
                          <a:effectLst/>
                          <a:latin typeface="Arial" panose="020B0604020202020204" pitchFamily="34" charset="0"/>
                          <a:ea typeface="Arial" panose="020B0604020202020204" pitchFamily="34" charset="0"/>
                          <a:cs typeface="Times New Roman" panose="02020603050405020304" pitchFamily="18" charset="0"/>
                        </a:rPr>
                        <a:t> $20 up to</a:t>
                      </a:r>
                      <a:endParaRPr lang="en-US" sz="1600" dirty="0">
                        <a:effectLst/>
                        <a:latin typeface="Arial" panose="020B0604020202020204" pitchFamily="34" charset="0"/>
                        <a:ea typeface="Arial" panose="020B0604020202020204" pitchFamily="34" charset="0"/>
                        <a:cs typeface="Times New Roman" panose="02020603050405020304" pitchFamily="18" charset="0"/>
                      </a:endParaRPr>
                    </a:p>
                    <a:p>
                      <a:pPr marL="0" marR="55880" algn="l">
                        <a:lnSpc>
                          <a:spcPct val="100000"/>
                        </a:lnSpc>
                        <a:spcBef>
                          <a:spcPts val="200"/>
                        </a:spcBef>
                        <a:spcAft>
                          <a:spcPts val="200"/>
                        </a:spcAft>
                      </a:pPr>
                      <a:r>
                        <a:rPr lang="en-US" sz="1600" spc="-20" dirty="0">
                          <a:effectLst/>
                          <a:latin typeface="Arial" panose="020B0604020202020204" pitchFamily="34" charset="0"/>
                          <a:ea typeface="Arial" panose="020B0604020202020204" pitchFamily="34" charset="0"/>
                          <a:cs typeface="Times New Roman" panose="02020603050405020304" pitchFamily="18" charset="0"/>
                        </a:rPr>
                        <a:t>Full </a:t>
                      </a:r>
                      <a:r>
                        <a:rPr lang="en-US" sz="1600" spc="-20" dirty="0" err="1">
                          <a:effectLst/>
                          <a:latin typeface="Arial" panose="020B0604020202020204" pitchFamily="34" charset="0"/>
                          <a:ea typeface="Arial" panose="020B0604020202020204" pitchFamily="34" charset="0"/>
                          <a:cs typeface="Times New Roman" panose="02020603050405020304" pitchFamily="18" charset="0"/>
                        </a:rPr>
                        <a:t>pg</a:t>
                      </a:r>
                      <a:r>
                        <a:rPr lang="en-US" sz="1600" spc="-20" dirty="0">
                          <a:effectLst/>
                          <a:latin typeface="Arial" panose="020B0604020202020204" pitchFamily="34" charset="0"/>
                          <a:ea typeface="Arial" panose="020B0604020202020204" pitchFamily="34" charset="0"/>
                          <a:cs typeface="Times New Roman" panose="02020603050405020304" pitchFamily="18" charset="0"/>
                        </a:rPr>
                        <a:t> </a:t>
                      </a:r>
                      <a:r>
                        <a:rPr lang="en-US" sz="1600" spc="-10" dirty="0">
                          <a:effectLst/>
                          <a:latin typeface="Arial" panose="020B0604020202020204" pitchFamily="34" charset="0"/>
                          <a:ea typeface="Arial" panose="020B0604020202020204" pitchFamily="34" charset="0"/>
                          <a:cs typeface="Times New Roman" panose="02020603050405020304" pitchFamily="18" charset="0"/>
                        </a:rPr>
                        <a:t>$2,000</a:t>
                      </a:r>
                      <a:endParaRPr lang="en-US"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50800" algn="r">
                        <a:lnSpc>
                          <a:spcPct val="100000"/>
                        </a:lnSpc>
                        <a:spcBef>
                          <a:spcPts val="200"/>
                        </a:spcBef>
                        <a:spcAft>
                          <a:spcPts val="200"/>
                        </a:spcAft>
                      </a:pPr>
                      <a:r>
                        <a:rPr lang="en-US" sz="1600" spc="-10">
                          <a:effectLst/>
                          <a:latin typeface="Arial" panose="020B0604020202020204" pitchFamily="34" charset="0"/>
                          <a:ea typeface="Arial" panose="020B0604020202020204" pitchFamily="34" charset="0"/>
                          <a:cs typeface="Times New Roman" panose="02020603050405020304" pitchFamily="18" charset="0"/>
                        </a:rPr>
                        <a:t>Semi-Annually</a:t>
                      </a:r>
                      <a:endParaRPr lang="en-US"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02549488"/>
                  </a:ext>
                </a:extLst>
              </a:tr>
              <a:tr h="91440">
                <a:tc>
                  <a:txBody>
                    <a:bodyPr/>
                    <a:lstStyle/>
                    <a:p>
                      <a:pPr marL="68580" marR="0">
                        <a:lnSpc>
                          <a:spcPct val="100000"/>
                        </a:lnSpc>
                        <a:spcBef>
                          <a:spcPts val="200"/>
                        </a:spcBef>
                        <a:spcAft>
                          <a:spcPts val="200"/>
                        </a:spcAft>
                      </a:pPr>
                      <a:r>
                        <a:rPr lang="en-US" sz="1600" dirty="0">
                          <a:effectLst/>
                          <a:latin typeface="Arial" panose="020B0604020202020204" pitchFamily="34" charset="0"/>
                          <a:ea typeface="Arial" panose="020B0604020202020204" pitchFamily="34" charset="0"/>
                          <a:cs typeface="Times New Roman" panose="02020603050405020304" pitchFamily="18" charset="0"/>
                        </a:rPr>
                        <a:t>E-news</a:t>
                      </a:r>
                      <a:r>
                        <a:rPr lang="en-US" sz="1600" spc="-5" dirty="0">
                          <a:effectLst/>
                          <a:latin typeface="Arial" panose="020B0604020202020204" pitchFamily="34" charset="0"/>
                          <a:ea typeface="Arial" panose="020B0604020202020204" pitchFamily="34" charset="0"/>
                          <a:cs typeface="Times New Roman" panose="02020603050405020304" pitchFamily="18" charset="0"/>
                        </a:rPr>
                        <a:t> </a:t>
                      </a:r>
                      <a:r>
                        <a:rPr lang="en-US" sz="1600" dirty="0">
                          <a:effectLst/>
                          <a:latin typeface="Arial" panose="020B0604020202020204" pitchFamily="34" charset="0"/>
                          <a:ea typeface="Arial" panose="020B0604020202020204" pitchFamily="34" charset="0"/>
                          <a:cs typeface="Times New Roman" panose="02020603050405020304" pitchFamily="18" charset="0"/>
                        </a:rPr>
                        <a:t>with</a:t>
                      </a:r>
                      <a:r>
                        <a:rPr lang="en-US" sz="1600" spc="-15" dirty="0">
                          <a:effectLst/>
                          <a:latin typeface="Arial" panose="020B0604020202020204" pitchFamily="34" charset="0"/>
                          <a:ea typeface="Arial" panose="020B0604020202020204" pitchFamily="34" charset="0"/>
                          <a:cs typeface="Times New Roman" panose="02020603050405020304" pitchFamily="18" charset="0"/>
                        </a:rPr>
                        <a:t> </a:t>
                      </a:r>
                      <a:r>
                        <a:rPr lang="en-US" sz="1600" dirty="0">
                          <a:effectLst/>
                          <a:latin typeface="Arial" panose="020B0604020202020204" pitchFamily="34" charset="0"/>
                          <a:ea typeface="Arial" panose="020B0604020202020204" pitchFamily="34" charset="0"/>
                          <a:cs typeface="Times New Roman" panose="02020603050405020304" pitchFamily="18" charset="0"/>
                        </a:rPr>
                        <a:t>Web</a:t>
                      </a:r>
                      <a:r>
                        <a:rPr lang="en-US" sz="1600" spc="-55" dirty="0">
                          <a:effectLst/>
                          <a:latin typeface="Arial" panose="020B0604020202020204" pitchFamily="34" charset="0"/>
                          <a:ea typeface="Arial" panose="020B0604020202020204" pitchFamily="34" charset="0"/>
                          <a:cs typeface="Times New Roman" panose="02020603050405020304" pitchFamily="18" charset="0"/>
                        </a:rPr>
                        <a:t> </a:t>
                      </a:r>
                      <a:r>
                        <a:rPr lang="en-US" sz="1600" spc="-20" dirty="0">
                          <a:effectLst/>
                          <a:latin typeface="Arial" panose="020B0604020202020204" pitchFamily="34" charset="0"/>
                          <a:ea typeface="Arial" panose="020B0604020202020204" pitchFamily="34" charset="0"/>
                          <a:cs typeface="Times New Roman" panose="02020603050405020304" pitchFamily="18" charset="0"/>
                        </a:rPr>
                        <a:t>Link</a:t>
                      </a:r>
                      <a:endParaRPr lang="en-US"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55880" algn="l">
                        <a:lnSpc>
                          <a:spcPct val="100000"/>
                        </a:lnSpc>
                        <a:spcBef>
                          <a:spcPts val="200"/>
                        </a:spcBef>
                        <a:spcAft>
                          <a:spcPts val="200"/>
                        </a:spcAft>
                      </a:pPr>
                      <a:r>
                        <a:rPr lang="en-US" sz="1600" spc="-20" dirty="0">
                          <a:effectLst/>
                          <a:latin typeface="Arial" panose="020B0604020202020204" pitchFamily="34" charset="0"/>
                          <a:ea typeface="Arial" panose="020B0604020202020204" pitchFamily="34" charset="0"/>
                          <a:cs typeface="Times New Roman" panose="02020603050405020304" pitchFamily="18" charset="0"/>
                        </a:rPr>
                        <a:t>$500</a:t>
                      </a:r>
                      <a:endParaRPr lang="en-US"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50800" algn="r">
                        <a:lnSpc>
                          <a:spcPct val="100000"/>
                        </a:lnSpc>
                        <a:spcBef>
                          <a:spcPts val="200"/>
                        </a:spcBef>
                        <a:spcAft>
                          <a:spcPts val="200"/>
                        </a:spcAft>
                      </a:pPr>
                      <a:r>
                        <a:rPr lang="en-US" sz="1600" spc="-10">
                          <a:effectLst/>
                          <a:latin typeface="Arial" panose="020B0604020202020204" pitchFamily="34" charset="0"/>
                          <a:ea typeface="Arial" panose="020B0604020202020204" pitchFamily="34" charset="0"/>
                          <a:cs typeface="Times New Roman" panose="02020603050405020304" pitchFamily="18" charset="0"/>
                        </a:rPr>
                        <a:t>Annually</a:t>
                      </a:r>
                      <a:endParaRPr lang="en-US"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8398397"/>
                  </a:ext>
                </a:extLst>
              </a:tr>
              <a:tr h="91440">
                <a:tc>
                  <a:txBody>
                    <a:bodyPr/>
                    <a:lstStyle/>
                    <a:p>
                      <a:pPr marL="68580" marR="0">
                        <a:lnSpc>
                          <a:spcPct val="100000"/>
                        </a:lnSpc>
                        <a:spcBef>
                          <a:spcPts val="200"/>
                        </a:spcBef>
                        <a:spcAft>
                          <a:spcPts val="200"/>
                        </a:spcAft>
                      </a:pPr>
                      <a:r>
                        <a:rPr lang="en-US" sz="1600" strike="sngStrike" dirty="0">
                          <a:solidFill>
                            <a:srgbClr val="FF0000"/>
                          </a:solidFill>
                          <a:effectLst/>
                          <a:latin typeface="Arial" panose="020B0604020202020204" pitchFamily="34" charset="0"/>
                          <a:ea typeface="Arial" panose="020B0604020202020204" pitchFamily="34" charset="0"/>
                          <a:cs typeface="Times New Roman" panose="02020603050405020304" pitchFamily="18" charset="0"/>
                        </a:rPr>
                        <a:t>Mark</a:t>
                      </a:r>
                      <a:r>
                        <a:rPr lang="en-US" sz="1600" strike="sngStrike" spc="-25" dirty="0">
                          <a:solidFill>
                            <a:srgbClr val="FF0000"/>
                          </a:solidFill>
                          <a:effectLst/>
                          <a:latin typeface="Arial" panose="020B0604020202020204" pitchFamily="34" charset="0"/>
                          <a:ea typeface="Arial" panose="020B0604020202020204" pitchFamily="34" charset="0"/>
                          <a:cs typeface="Times New Roman" panose="02020603050405020304" pitchFamily="18" charset="0"/>
                        </a:rPr>
                        <a:t> </a:t>
                      </a:r>
                      <a:r>
                        <a:rPr lang="en-US" sz="1600" strike="sngStrike" dirty="0">
                          <a:solidFill>
                            <a:srgbClr val="FF0000"/>
                          </a:solidFill>
                          <a:effectLst/>
                          <a:latin typeface="Arial" panose="020B0604020202020204" pitchFamily="34" charset="0"/>
                          <a:ea typeface="Arial" panose="020B0604020202020204" pitchFamily="34" charset="0"/>
                          <a:cs typeface="Times New Roman" panose="02020603050405020304" pitchFamily="18" charset="0"/>
                        </a:rPr>
                        <a:t>Scholar</a:t>
                      </a:r>
                      <a:r>
                        <a:rPr lang="en-US" sz="1600" strike="sngStrike" spc="-100" dirty="0">
                          <a:solidFill>
                            <a:srgbClr val="FF0000"/>
                          </a:solidFill>
                          <a:effectLst/>
                          <a:latin typeface="Arial" panose="020B0604020202020204" pitchFamily="34" charset="0"/>
                          <a:ea typeface="Arial" panose="020B0604020202020204" pitchFamily="34" charset="0"/>
                          <a:cs typeface="Times New Roman" panose="02020603050405020304" pitchFamily="18" charset="0"/>
                        </a:rPr>
                        <a:t> </a:t>
                      </a:r>
                      <a:r>
                        <a:rPr lang="en-US" sz="1600" strike="sngStrike" spc="-10" dirty="0">
                          <a:solidFill>
                            <a:srgbClr val="FF0000"/>
                          </a:solidFill>
                          <a:effectLst/>
                          <a:latin typeface="Arial" panose="020B0604020202020204" pitchFamily="34" charset="0"/>
                          <a:ea typeface="Arial" panose="020B0604020202020204" pitchFamily="34" charset="0"/>
                          <a:cs typeface="Times New Roman" panose="02020603050405020304" pitchFamily="18" charset="0"/>
                        </a:rPr>
                        <a:t>Awards (3 awards)</a:t>
                      </a:r>
                      <a:endParaRPr lang="en-US" sz="1600" strike="sngStrike" dirty="0">
                        <a:solidFill>
                          <a:srgbClr val="FF0000"/>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55880" algn="l">
                        <a:lnSpc>
                          <a:spcPct val="100000"/>
                        </a:lnSpc>
                        <a:spcBef>
                          <a:spcPts val="200"/>
                        </a:spcBef>
                        <a:spcAft>
                          <a:spcPts val="200"/>
                        </a:spcAft>
                      </a:pPr>
                      <a:r>
                        <a:rPr lang="en-US" sz="1600" strike="sngStrike" spc="-10" dirty="0">
                          <a:solidFill>
                            <a:srgbClr val="FF0000"/>
                          </a:solidFill>
                          <a:effectLst/>
                          <a:latin typeface="Arial" panose="020B0604020202020204" pitchFamily="34" charset="0"/>
                          <a:ea typeface="Arial" panose="020B0604020202020204" pitchFamily="34" charset="0"/>
                          <a:cs typeface="Times New Roman" panose="02020603050405020304" pitchFamily="18" charset="0"/>
                        </a:rPr>
                        <a:t>$4,500</a:t>
                      </a:r>
                      <a:endParaRPr lang="en-US" sz="1600" strike="sngStrike" dirty="0">
                        <a:solidFill>
                          <a:srgbClr val="FF0000"/>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50800" algn="r">
                        <a:lnSpc>
                          <a:spcPct val="100000"/>
                        </a:lnSpc>
                        <a:spcBef>
                          <a:spcPts val="200"/>
                        </a:spcBef>
                        <a:spcAft>
                          <a:spcPts val="200"/>
                        </a:spcAft>
                      </a:pPr>
                      <a:r>
                        <a:rPr lang="en-US" sz="1600" strike="sngStrike" spc="-10" dirty="0">
                          <a:solidFill>
                            <a:srgbClr val="FF0000"/>
                          </a:solidFill>
                          <a:effectLst/>
                          <a:latin typeface="Arial" panose="020B0604020202020204" pitchFamily="34" charset="0"/>
                          <a:ea typeface="Arial" panose="020B0604020202020204" pitchFamily="34" charset="0"/>
                          <a:cs typeface="Times New Roman" panose="02020603050405020304" pitchFamily="18" charset="0"/>
                        </a:rPr>
                        <a:t>Bi-Annually</a:t>
                      </a:r>
                      <a:endParaRPr lang="en-US" sz="1600" strike="sngStrike" dirty="0">
                        <a:solidFill>
                          <a:srgbClr val="FF0000"/>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83513476"/>
                  </a:ext>
                </a:extLst>
              </a:tr>
              <a:tr h="91440">
                <a:tc>
                  <a:txBody>
                    <a:bodyPr/>
                    <a:lstStyle/>
                    <a:p>
                      <a:pPr marL="68580" marR="0">
                        <a:lnSpc>
                          <a:spcPct val="100000"/>
                        </a:lnSpc>
                        <a:spcBef>
                          <a:spcPts val="200"/>
                        </a:spcBef>
                        <a:spcAft>
                          <a:spcPts val="200"/>
                        </a:spcAft>
                      </a:pPr>
                      <a:r>
                        <a:rPr lang="en-US" sz="1600" dirty="0">
                          <a:effectLst/>
                          <a:latin typeface="Arial" panose="020B0604020202020204" pitchFamily="34" charset="0"/>
                          <a:ea typeface="Arial" panose="020B0604020202020204" pitchFamily="34" charset="0"/>
                          <a:cs typeface="Times New Roman" panose="02020603050405020304" pitchFamily="18" charset="0"/>
                        </a:rPr>
                        <a:t>Plenary</a:t>
                      </a:r>
                      <a:r>
                        <a:rPr lang="en-US" sz="1600" spc="-25" dirty="0">
                          <a:effectLst/>
                          <a:latin typeface="Arial" panose="020B0604020202020204" pitchFamily="34" charset="0"/>
                          <a:ea typeface="Arial" panose="020B0604020202020204" pitchFamily="34" charset="0"/>
                          <a:cs typeface="Times New Roman" panose="02020603050405020304" pitchFamily="18" charset="0"/>
                        </a:rPr>
                        <a:t> </a:t>
                      </a:r>
                      <a:r>
                        <a:rPr lang="en-US" sz="1600" spc="-10" dirty="0">
                          <a:effectLst/>
                          <a:latin typeface="Arial" panose="020B0604020202020204" pitchFamily="34" charset="0"/>
                          <a:ea typeface="Arial" panose="020B0604020202020204" pitchFamily="34" charset="0"/>
                          <a:cs typeface="Times New Roman" panose="02020603050405020304" pitchFamily="18" charset="0"/>
                        </a:rPr>
                        <a:t>Speaker</a:t>
                      </a:r>
                      <a:endParaRPr lang="en-US"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55880" algn="l">
                        <a:lnSpc>
                          <a:spcPct val="100000"/>
                        </a:lnSpc>
                        <a:spcBef>
                          <a:spcPts val="200"/>
                        </a:spcBef>
                        <a:spcAft>
                          <a:spcPts val="200"/>
                        </a:spcAft>
                      </a:pPr>
                      <a:r>
                        <a:rPr lang="en-US" sz="1600" spc="-10">
                          <a:effectLst/>
                          <a:latin typeface="Arial" panose="020B0604020202020204" pitchFamily="34" charset="0"/>
                          <a:ea typeface="Arial" panose="020B0604020202020204" pitchFamily="34" charset="0"/>
                          <a:cs typeface="Times New Roman" panose="02020603050405020304" pitchFamily="18" charset="0"/>
                        </a:rPr>
                        <a:t>$1,500</a:t>
                      </a:r>
                      <a:endParaRPr lang="en-US"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50800" algn="r">
                        <a:lnSpc>
                          <a:spcPct val="100000"/>
                        </a:lnSpc>
                        <a:spcBef>
                          <a:spcPts val="200"/>
                        </a:spcBef>
                        <a:spcAft>
                          <a:spcPts val="200"/>
                        </a:spcAft>
                      </a:pPr>
                      <a:r>
                        <a:rPr lang="en-US" sz="1600" spc="-10" dirty="0">
                          <a:effectLst/>
                          <a:latin typeface="Arial" panose="020B0604020202020204" pitchFamily="34" charset="0"/>
                          <a:ea typeface="Arial" panose="020B0604020202020204" pitchFamily="34" charset="0"/>
                          <a:cs typeface="Times New Roman" panose="02020603050405020304" pitchFamily="18" charset="0"/>
                        </a:rPr>
                        <a:t>Annually</a:t>
                      </a:r>
                      <a:endParaRPr lang="en-US" sz="1600" dirty="0">
                        <a:effectLst/>
                        <a:latin typeface="Arial" panose="020B0604020202020204" pitchFamily="34" charset="0"/>
                        <a:ea typeface="Arial" panose="020B0604020202020204" pitchFamily="34" charset="0"/>
                        <a:cs typeface="Times New Roman" panose="02020603050405020304" pitchFamily="18" charset="0"/>
                      </a:endParaRPr>
                    </a:p>
                    <a:p>
                      <a:pPr marL="0" marR="50800" algn="r">
                        <a:lnSpc>
                          <a:spcPct val="100000"/>
                        </a:lnSpc>
                        <a:spcBef>
                          <a:spcPts val="200"/>
                        </a:spcBef>
                        <a:spcAft>
                          <a:spcPts val="200"/>
                        </a:spcAft>
                      </a:pPr>
                      <a:r>
                        <a:rPr lang="en-US" sz="1600" spc="-10" dirty="0">
                          <a:effectLst/>
                          <a:latin typeface="Arial" panose="020B0604020202020204" pitchFamily="34" charset="0"/>
                          <a:ea typeface="Arial" panose="020B0604020202020204" pitchFamily="34" charset="0"/>
                          <a:cs typeface="Times New Roman" panose="02020603050405020304" pitchFamily="18" charset="0"/>
                        </a:rPr>
                        <a:t>($600x2 annually)</a:t>
                      </a:r>
                      <a:endParaRPr lang="en-US"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68531954"/>
                  </a:ext>
                </a:extLst>
              </a:tr>
              <a:tr h="91440">
                <a:tc>
                  <a:txBody>
                    <a:bodyPr/>
                    <a:lstStyle/>
                    <a:p>
                      <a:pPr marL="68580" marR="0">
                        <a:lnSpc>
                          <a:spcPct val="100000"/>
                        </a:lnSpc>
                        <a:spcBef>
                          <a:spcPts val="200"/>
                        </a:spcBef>
                        <a:spcAft>
                          <a:spcPts val="200"/>
                        </a:spcAft>
                      </a:pPr>
                      <a:r>
                        <a:rPr lang="en-US" sz="1600" dirty="0">
                          <a:effectLst/>
                          <a:latin typeface="Arial" panose="020B0604020202020204" pitchFamily="34" charset="0"/>
                          <a:ea typeface="Arial" panose="020B0604020202020204" pitchFamily="34" charset="0"/>
                          <a:cs typeface="Times New Roman" panose="02020603050405020304" pitchFamily="18" charset="0"/>
                        </a:rPr>
                        <a:t>Major</a:t>
                      </a:r>
                      <a:r>
                        <a:rPr lang="en-US" sz="1600" spc="-125" dirty="0">
                          <a:effectLst/>
                          <a:latin typeface="Arial" panose="020B0604020202020204" pitchFamily="34" charset="0"/>
                          <a:ea typeface="Arial" panose="020B0604020202020204" pitchFamily="34" charset="0"/>
                          <a:cs typeface="Times New Roman" panose="02020603050405020304" pitchFamily="18" charset="0"/>
                        </a:rPr>
                        <a:t> </a:t>
                      </a:r>
                      <a:r>
                        <a:rPr lang="en-US" sz="1600" dirty="0">
                          <a:effectLst/>
                          <a:latin typeface="Arial" panose="020B0604020202020204" pitchFamily="34" charset="0"/>
                          <a:ea typeface="Arial" panose="020B0604020202020204" pitchFamily="34" charset="0"/>
                          <a:cs typeface="Times New Roman" panose="02020603050405020304" pitchFamily="18" charset="0"/>
                        </a:rPr>
                        <a:t>Awards:</a:t>
                      </a:r>
                    </a:p>
                    <a:p>
                      <a:pPr marL="68580" marR="0">
                        <a:lnSpc>
                          <a:spcPct val="100000"/>
                        </a:lnSpc>
                        <a:spcBef>
                          <a:spcPts val="200"/>
                        </a:spcBef>
                        <a:spcAft>
                          <a:spcPts val="200"/>
                        </a:spcAft>
                      </a:pPr>
                      <a:r>
                        <a:rPr lang="en-US" sz="1600" spc="-40" dirty="0">
                          <a:effectLst/>
                          <a:latin typeface="Arial" panose="020B0604020202020204" pitchFamily="34" charset="0"/>
                          <a:ea typeface="Arial" panose="020B0604020202020204" pitchFamily="34" charset="0"/>
                          <a:cs typeface="Times New Roman" panose="02020603050405020304" pitchFamily="18" charset="0"/>
                        </a:rPr>
                        <a:t>        Each: </a:t>
                      </a:r>
                      <a:r>
                        <a:rPr lang="en-US" sz="1600" spc="-10" dirty="0">
                          <a:effectLst/>
                          <a:latin typeface="Arial" panose="020B0604020202020204" pitchFamily="34" charset="0"/>
                          <a:ea typeface="Arial" panose="020B0604020202020204" pitchFamily="34" charset="0"/>
                          <a:cs typeface="Times New Roman" panose="02020603050405020304" pitchFamily="18" charset="0"/>
                        </a:rPr>
                        <a:t>Marvel, Flory, Mark, IPS</a:t>
                      </a:r>
                      <a:endParaRPr lang="en-US"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52705" algn="l">
                        <a:lnSpc>
                          <a:spcPct val="100000"/>
                        </a:lnSpc>
                        <a:spcBef>
                          <a:spcPts val="200"/>
                        </a:spcBef>
                        <a:spcAft>
                          <a:spcPts val="200"/>
                        </a:spcAft>
                      </a:pPr>
                      <a:r>
                        <a:rPr lang="en-US" sz="1600" dirty="0">
                          <a:effectLst/>
                          <a:latin typeface="Arial" panose="020B0604020202020204" pitchFamily="34" charset="0"/>
                          <a:ea typeface="Arial" panose="020B0604020202020204" pitchFamily="34" charset="0"/>
                          <a:cs typeface="Times New Roman" panose="02020603050405020304" pitchFamily="18" charset="0"/>
                        </a:rPr>
                        <a:t>$3,500</a:t>
                      </a:r>
                      <a:r>
                        <a:rPr lang="en-US" sz="1600" spc="-60" dirty="0">
                          <a:effectLst/>
                          <a:latin typeface="Arial" panose="020B0604020202020204" pitchFamily="34" charset="0"/>
                          <a:ea typeface="Arial" panose="020B0604020202020204" pitchFamily="34" charset="0"/>
                          <a:cs typeface="Times New Roman" panose="02020603050405020304" pitchFamily="18" charset="0"/>
                        </a:rPr>
                        <a:t> </a:t>
                      </a:r>
                      <a:r>
                        <a:rPr lang="en-US" sz="1600" spc="-20" dirty="0">
                          <a:effectLst/>
                          <a:latin typeface="Arial" panose="020B0604020202020204" pitchFamily="34" charset="0"/>
                          <a:ea typeface="Arial" panose="020B0604020202020204" pitchFamily="34" charset="0"/>
                          <a:cs typeface="Times New Roman" panose="02020603050405020304" pitchFamily="18" charset="0"/>
                        </a:rPr>
                        <a:t>each</a:t>
                      </a:r>
                      <a:endParaRPr lang="en-US" sz="1600" dirty="0">
                        <a:effectLst/>
                        <a:latin typeface="Arial" panose="020B0604020202020204" pitchFamily="34" charset="0"/>
                        <a:ea typeface="Arial" panose="020B0604020202020204" pitchFamily="34" charset="0"/>
                        <a:cs typeface="Times New Roman" panose="02020603050405020304" pitchFamily="18" charset="0"/>
                      </a:endParaRPr>
                    </a:p>
                    <a:p>
                      <a:pPr marL="0" marR="52705" algn="l">
                        <a:lnSpc>
                          <a:spcPct val="100000"/>
                        </a:lnSpc>
                        <a:spcBef>
                          <a:spcPts val="200"/>
                        </a:spcBef>
                        <a:spcAft>
                          <a:spcPts val="200"/>
                        </a:spcAft>
                      </a:pPr>
                      <a:r>
                        <a:rPr lang="en-US" sz="1600" spc="-20" dirty="0">
                          <a:effectLst/>
                          <a:latin typeface="Arial" panose="020B0604020202020204" pitchFamily="34" charset="0"/>
                          <a:ea typeface="Arial" panose="020B0604020202020204" pitchFamily="34" charset="0"/>
                          <a:cs typeface="Times New Roman" panose="02020603050405020304" pitchFamily="18" charset="0"/>
                        </a:rPr>
                        <a:t>(prize &amp; travel)</a:t>
                      </a:r>
                      <a:endParaRPr lang="en-US"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50800" algn="r">
                        <a:lnSpc>
                          <a:spcPct val="100000"/>
                        </a:lnSpc>
                        <a:spcBef>
                          <a:spcPts val="200"/>
                        </a:spcBef>
                        <a:spcAft>
                          <a:spcPts val="200"/>
                        </a:spcAft>
                      </a:pPr>
                      <a:r>
                        <a:rPr lang="en-US" sz="1600" spc="-10">
                          <a:effectLst/>
                          <a:latin typeface="Arial" panose="020B0604020202020204" pitchFamily="34" charset="0"/>
                          <a:ea typeface="Arial" panose="020B0604020202020204" pitchFamily="34" charset="0"/>
                          <a:cs typeface="Times New Roman" panose="02020603050405020304" pitchFamily="18" charset="0"/>
                        </a:rPr>
                        <a:t>Bi-Annually</a:t>
                      </a:r>
                      <a:endParaRPr lang="en-US"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66955802"/>
                  </a:ext>
                </a:extLst>
              </a:tr>
              <a:tr h="91440">
                <a:tc>
                  <a:txBody>
                    <a:bodyPr/>
                    <a:lstStyle/>
                    <a:p>
                      <a:pPr marL="68580" marR="0">
                        <a:lnSpc>
                          <a:spcPct val="100000"/>
                        </a:lnSpc>
                        <a:spcBef>
                          <a:spcPts val="200"/>
                        </a:spcBef>
                        <a:spcAft>
                          <a:spcPts val="200"/>
                        </a:spcAft>
                      </a:pPr>
                      <a:r>
                        <a:rPr lang="en-US" sz="1600">
                          <a:effectLst/>
                          <a:latin typeface="Arial" panose="020B0604020202020204" pitchFamily="34" charset="0"/>
                          <a:ea typeface="Arial" panose="020B0604020202020204" pitchFamily="34" charset="0"/>
                          <a:cs typeface="Times New Roman" panose="02020603050405020304" pitchFamily="18" charset="0"/>
                        </a:rPr>
                        <a:t>Student</a:t>
                      </a:r>
                      <a:r>
                        <a:rPr lang="en-US" sz="1600" spc="-35">
                          <a:effectLst/>
                          <a:latin typeface="Arial" panose="020B0604020202020204" pitchFamily="34" charset="0"/>
                          <a:ea typeface="Arial" panose="020B0604020202020204" pitchFamily="34" charset="0"/>
                          <a:cs typeface="Times New Roman" panose="02020603050405020304" pitchFamily="18" charset="0"/>
                        </a:rPr>
                        <a:t> </a:t>
                      </a:r>
                      <a:r>
                        <a:rPr lang="en-US" sz="1600" spc="-10">
                          <a:effectLst/>
                          <a:latin typeface="Arial" panose="020B0604020202020204" pitchFamily="34" charset="0"/>
                          <a:ea typeface="Arial" panose="020B0604020202020204" pitchFamily="34" charset="0"/>
                          <a:cs typeface="Times New Roman" panose="02020603050405020304" pitchFamily="18" charset="0"/>
                        </a:rPr>
                        <a:t>Social</a:t>
                      </a:r>
                      <a:endParaRPr lang="en-US"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52705" algn="l">
                        <a:lnSpc>
                          <a:spcPct val="100000"/>
                        </a:lnSpc>
                        <a:spcBef>
                          <a:spcPts val="200"/>
                        </a:spcBef>
                        <a:spcAft>
                          <a:spcPts val="200"/>
                        </a:spcAft>
                      </a:pPr>
                      <a:r>
                        <a:rPr lang="en-US" sz="1600" spc="-20">
                          <a:effectLst/>
                          <a:latin typeface="Arial" panose="020B0604020202020204" pitchFamily="34" charset="0"/>
                          <a:ea typeface="Arial" panose="020B0604020202020204" pitchFamily="34" charset="0"/>
                          <a:cs typeface="Times New Roman" panose="02020603050405020304" pitchFamily="18" charset="0"/>
                        </a:rPr>
                        <a:t>$1,000-</a:t>
                      </a:r>
                      <a:r>
                        <a:rPr lang="en-US" sz="1600" spc="-10">
                          <a:effectLst/>
                          <a:latin typeface="Arial" panose="020B0604020202020204" pitchFamily="34" charset="0"/>
                          <a:ea typeface="Arial" panose="020B0604020202020204" pitchFamily="34" charset="0"/>
                          <a:cs typeface="Times New Roman" panose="02020603050405020304" pitchFamily="18" charset="0"/>
                        </a:rPr>
                        <a:t>$3,000</a:t>
                      </a:r>
                      <a:endParaRPr lang="en-US"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50800" algn="r">
                        <a:lnSpc>
                          <a:spcPct val="100000"/>
                        </a:lnSpc>
                        <a:spcBef>
                          <a:spcPts val="200"/>
                        </a:spcBef>
                        <a:spcAft>
                          <a:spcPts val="200"/>
                        </a:spcAft>
                      </a:pPr>
                      <a:r>
                        <a:rPr lang="en-US" sz="1600" spc="-10">
                          <a:effectLst/>
                          <a:latin typeface="Arial" panose="020B0604020202020204" pitchFamily="34" charset="0"/>
                          <a:ea typeface="Arial" panose="020B0604020202020204" pitchFamily="34" charset="0"/>
                          <a:cs typeface="Times New Roman" panose="02020603050405020304" pitchFamily="18" charset="0"/>
                        </a:rPr>
                        <a:t>Semi-Annually</a:t>
                      </a:r>
                      <a:endParaRPr lang="en-US"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61348418"/>
                  </a:ext>
                </a:extLst>
              </a:tr>
              <a:tr h="91440">
                <a:tc>
                  <a:txBody>
                    <a:bodyPr/>
                    <a:lstStyle/>
                    <a:p>
                      <a:pPr marL="68580" marR="0">
                        <a:lnSpc>
                          <a:spcPct val="100000"/>
                        </a:lnSpc>
                        <a:spcBef>
                          <a:spcPts val="200"/>
                        </a:spcBef>
                        <a:spcAft>
                          <a:spcPts val="200"/>
                        </a:spcAft>
                      </a:pPr>
                      <a:r>
                        <a:rPr lang="en-US" sz="1600" dirty="0">
                          <a:effectLst/>
                          <a:latin typeface="Arial" panose="020B0604020202020204" pitchFamily="34" charset="0"/>
                          <a:ea typeface="Arial" panose="020B0604020202020204" pitchFamily="34" charset="0"/>
                          <a:cs typeface="Times New Roman" panose="02020603050405020304" pitchFamily="18" charset="0"/>
                        </a:rPr>
                        <a:t>Cookie/Snack</a:t>
                      </a:r>
                      <a:r>
                        <a:rPr lang="en-US" sz="1600" spc="-40" dirty="0">
                          <a:effectLst/>
                          <a:latin typeface="Arial" panose="020B0604020202020204" pitchFamily="34" charset="0"/>
                          <a:ea typeface="Arial" panose="020B0604020202020204" pitchFamily="34" charset="0"/>
                          <a:cs typeface="Times New Roman" panose="02020603050405020304" pitchFamily="18" charset="0"/>
                        </a:rPr>
                        <a:t> </a:t>
                      </a:r>
                      <a:r>
                        <a:rPr lang="en-US" sz="1600" dirty="0">
                          <a:effectLst/>
                          <a:latin typeface="Arial" panose="020B0604020202020204" pitchFamily="34" charset="0"/>
                          <a:ea typeface="Arial" panose="020B0604020202020204" pitchFamily="34" charset="0"/>
                          <a:cs typeface="Times New Roman" panose="02020603050405020304" pitchFamily="18" charset="0"/>
                        </a:rPr>
                        <a:t>Break</a:t>
                      </a:r>
                      <a:r>
                        <a:rPr lang="en-US" sz="1600" spc="-30" dirty="0">
                          <a:effectLst/>
                          <a:latin typeface="Arial" panose="020B0604020202020204" pitchFamily="34" charset="0"/>
                          <a:ea typeface="Arial" panose="020B0604020202020204" pitchFamily="34" charset="0"/>
                          <a:cs typeface="Times New Roman" panose="02020603050405020304" pitchFamily="18" charset="0"/>
                        </a:rPr>
                        <a:t> </a:t>
                      </a:r>
                      <a:r>
                        <a:rPr lang="en-US" sz="1600" spc="-10" dirty="0">
                          <a:effectLst/>
                          <a:latin typeface="Arial" panose="020B0604020202020204" pitchFamily="34" charset="0"/>
                          <a:ea typeface="Arial" panose="020B0604020202020204" pitchFamily="34" charset="0"/>
                          <a:cs typeface="Times New Roman" panose="02020603050405020304" pitchFamily="18" charset="0"/>
                        </a:rPr>
                        <a:t>Sponsor</a:t>
                      </a:r>
                      <a:endParaRPr lang="en-US"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55880" algn="l">
                        <a:lnSpc>
                          <a:spcPct val="100000"/>
                        </a:lnSpc>
                        <a:spcBef>
                          <a:spcPts val="200"/>
                        </a:spcBef>
                        <a:spcAft>
                          <a:spcPts val="200"/>
                        </a:spcAft>
                      </a:pPr>
                      <a:r>
                        <a:rPr lang="en-US" sz="1600" spc="-10" dirty="0">
                          <a:effectLst/>
                          <a:latin typeface="Arial" panose="020B0604020202020204" pitchFamily="34" charset="0"/>
                          <a:ea typeface="Arial" panose="020B0604020202020204" pitchFamily="34" charset="0"/>
                          <a:cs typeface="Times New Roman" panose="02020603050405020304" pitchFamily="18" charset="0"/>
                        </a:rPr>
                        <a:t>$1,500 per ACS Mtg</a:t>
                      </a:r>
                      <a:endParaRPr lang="en-US"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54610" algn="r">
                        <a:lnSpc>
                          <a:spcPct val="100000"/>
                        </a:lnSpc>
                        <a:spcBef>
                          <a:spcPts val="200"/>
                        </a:spcBef>
                        <a:spcAft>
                          <a:spcPts val="200"/>
                        </a:spcAft>
                      </a:pPr>
                      <a:r>
                        <a:rPr lang="en-US" sz="1600" dirty="0">
                          <a:effectLst/>
                          <a:latin typeface="Arial" panose="020B0604020202020204" pitchFamily="34" charset="0"/>
                          <a:ea typeface="Arial" panose="020B0604020202020204" pitchFamily="34" charset="0"/>
                          <a:cs typeface="Times New Roman" panose="02020603050405020304" pitchFamily="18" charset="0"/>
                        </a:rPr>
                        <a:t>Semi-Annually</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3172352"/>
                  </a:ext>
                </a:extLst>
              </a:tr>
              <a:tr h="91440">
                <a:tc>
                  <a:txBody>
                    <a:bodyPr/>
                    <a:lstStyle/>
                    <a:p>
                      <a:pPr marL="68580" marR="0" lvl="0" indent="0" algn="l" defTabSz="457200" rtl="0" eaLnBrk="1" fontAlgn="auto" latinLnBrk="0" hangingPunct="1">
                        <a:lnSpc>
                          <a:spcPct val="100000"/>
                        </a:lnSpc>
                        <a:spcBef>
                          <a:spcPts val="200"/>
                        </a:spcBef>
                        <a:spcAft>
                          <a:spcPts val="200"/>
                        </a:spcAft>
                        <a:buClrTx/>
                        <a:buSzTx/>
                        <a:buFontTx/>
                        <a:buNone/>
                        <a:tabLst/>
                        <a:defRPr/>
                      </a:pPr>
                      <a:r>
                        <a:rPr lang="en-US" sz="1600" spc="-10" dirty="0">
                          <a:effectLst/>
                          <a:latin typeface="Arial" panose="020B0604020202020204" pitchFamily="34" charset="0"/>
                          <a:ea typeface="Arial" panose="020B0604020202020204" pitchFamily="34" charset="0"/>
                          <a:cs typeface="Times New Roman" panose="02020603050405020304" pitchFamily="18" charset="0"/>
                        </a:rPr>
                        <a:t>General Division Sponsorship</a:t>
                      </a:r>
                      <a:endParaRPr lang="en-US"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55880" algn="l">
                        <a:lnSpc>
                          <a:spcPct val="100000"/>
                        </a:lnSpc>
                        <a:spcBef>
                          <a:spcPts val="200"/>
                        </a:spcBef>
                        <a:spcAft>
                          <a:spcPts val="200"/>
                        </a:spcAft>
                      </a:pPr>
                      <a:endParaRPr lang="en-US"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54610" algn="r">
                        <a:lnSpc>
                          <a:spcPct val="100000"/>
                        </a:lnSpc>
                        <a:spcBef>
                          <a:spcPts val="200"/>
                        </a:spcBef>
                        <a:spcAft>
                          <a:spcPts val="200"/>
                        </a:spcAft>
                      </a:pPr>
                      <a:endParaRPr lang="en-US"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37495399"/>
                  </a:ext>
                </a:extLst>
              </a:tr>
              <a:tr h="91440">
                <a:tc>
                  <a:txBody>
                    <a:bodyPr/>
                    <a:lstStyle/>
                    <a:p>
                      <a:pPr marL="68580" marR="0">
                        <a:lnSpc>
                          <a:spcPct val="100000"/>
                        </a:lnSpc>
                        <a:spcBef>
                          <a:spcPts val="200"/>
                        </a:spcBef>
                        <a:spcAft>
                          <a:spcPts val="200"/>
                        </a:spcAft>
                      </a:pPr>
                      <a:r>
                        <a:rPr lang="en-US" sz="1600" spc="-10" dirty="0">
                          <a:effectLst/>
                          <a:latin typeface="Arial" panose="020B0604020202020204" pitchFamily="34" charset="0"/>
                          <a:ea typeface="Arial" panose="020B0604020202020204" pitchFamily="34" charset="0"/>
                          <a:cs typeface="Times New Roman" panose="02020603050405020304" pitchFamily="18" charset="0"/>
                        </a:rPr>
                        <a:t>General Papers</a:t>
                      </a:r>
                      <a:endParaRPr lang="en-US"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55880" algn="l">
                        <a:lnSpc>
                          <a:spcPct val="100000"/>
                        </a:lnSpc>
                        <a:spcBef>
                          <a:spcPts val="200"/>
                        </a:spcBef>
                        <a:spcAft>
                          <a:spcPts val="200"/>
                        </a:spcAft>
                      </a:pPr>
                      <a:r>
                        <a:rPr lang="en-US" sz="1600" spc="-10" dirty="0">
                          <a:effectLst/>
                          <a:latin typeface="Arial" panose="020B0604020202020204" pitchFamily="34" charset="0"/>
                          <a:ea typeface="Arial" panose="020B0604020202020204" pitchFamily="34" charset="0"/>
                          <a:cs typeface="Times New Roman" panose="02020603050405020304" pitchFamily="18" charset="0"/>
                        </a:rPr>
                        <a:t>$400-600 per ACS meeting</a:t>
                      </a:r>
                      <a:endParaRPr lang="en-US"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54610" algn="r">
                        <a:lnSpc>
                          <a:spcPct val="100000"/>
                        </a:lnSpc>
                        <a:spcBef>
                          <a:spcPts val="200"/>
                        </a:spcBef>
                        <a:spcAft>
                          <a:spcPts val="200"/>
                        </a:spcAft>
                      </a:pPr>
                      <a:r>
                        <a:rPr lang="en-US" sz="1600" i="0" dirty="0">
                          <a:effectLst/>
                          <a:latin typeface="Arial" panose="020B0604020202020204" pitchFamily="34" charset="0"/>
                          <a:ea typeface="Arial" panose="020B0604020202020204" pitchFamily="34" charset="0"/>
                          <a:cs typeface="Times New Roman" panose="02020603050405020304" pitchFamily="18" charset="0"/>
                        </a:rPr>
                        <a:t>Per ACS Meeting</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34019723"/>
                  </a:ext>
                </a:extLst>
              </a:tr>
              <a:tr h="91440">
                <a:tc>
                  <a:txBody>
                    <a:bodyPr/>
                    <a:lstStyle/>
                    <a:p>
                      <a:pPr marL="68580" marR="0">
                        <a:lnSpc>
                          <a:spcPct val="100000"/>
                        </a:lnSpc>
                        <a:spcBef>
                          <a:spcPts val="200"/>
                        </a:spcBef>
                        <a:spcAft>
                          <a:spcPts val="200"/>
                        </a:spcAft>
                      </a:pPr>
                      <a:r>
                        <a:rPr lang="en-US" sz="1600" b="1"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In</a:t>
                      </a:r>
                      <a:r>
                        <a:rPr lang="en-US" sz="1600" b="1" spc="-60"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 </a:t>
                      </a:r>
                      <a:r>
                        <a:rPr lang="en-US" sz="1600" b="1" spc="-10"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Place for 2026</a:t>
                      </a:r>
                      <a:endParaRPr lang="en-US"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CDEF7"/>
                    </a:solidFill>
                  </a:tcPr>
                </a:tc>
                <a:tc>
                  <a:txBody>
                    <a:bodyPr/>
                    <a:lstStyle/>
                    <a:p>
                      <a:pPr marL="0" marR="0" algn="l">
                        <a:lnSpc>
                          <a:spcPct val="100000"/>
                        </a:lnSpc>
                        <a:spcBef>
                          <a:spcPts val="200"/>
                        </a:spcBef>
                        <a:spcAft>
                          <a:spcPts val="200"/>
                        </a:spcAft>
                      </a:pPr>
                      <a:r>
                        <a:rPr lang="en-US" sz="1600">
                          <a:effectLst/>
                          <a:latin typeface="Times New Roman" panose="02020603050405020304" pitchFamily="18" charset="0"/>
                          <a:ea typeface="Arial" panose="020B0604020202020204" pitchFamily="34" charset="0"/>
                          <a:cs typeface="Arial" panose="020B0604020202020204" pitchFamily="34" charset="0"/>
                        </a:rPr>
                        <a:t> </a:t>
                      </a:r>
                      <a:endParaRPr lang="en-US"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CDEF7"/>
                    </a:solidFill>
                  </a:tcPr>
                </a:tc>
                <a:tc>
                  <a:txBody>
                    <a:bodyPr/>
                    <a:lstStyle/>
                    <a:p>
                      <a:pPr marL="0" marR="0">
                        <a:lnSpc>
                          <a:spcPct val="100000"/>
                        </a:lnSpc>
                        <a:spcBef>
                          <a:spcPts val="200"/>
                        </a:spcBef>
                        <a:spcAft>
                          <a:spcPts val="200"/>
                        </a:spcAft>
                      </a:pPr>
                      <a:r>
                        <a:rPr lang="en-US" sz="1600">
                          <a:effectLst/>
                          <a:latin typeface="Times New Roman" panose="02020603050405020304" pitchFamily="18" charset="0"/>
                          <a:ea typeface="Arial" panose="020B0604020202020204" pitchFamily="34" charset="0"/>
                          <a:cs typeface="Arial" panose="020B0604020202020204" pitchFamily="34" charset="0"/>
                        </a:rPr>
                        <a:t> </a:t>
                      </a:r>
                      <a:endParaRPr lang="en-US"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CDEF7"/>
                    </a:solidFill>
                  </a:tcPr>
                </a:tc>
                <a:extLst>
                  <a:ext uri="{0D108BD9-81ED-4DB2-BD59-A6C34878D82A}">
                    <a16:rowId xmlns:a16="http://schemas.microsoft.com/office/drawing/2014/main" val="1435284646"/>
                  </a:ext>
                </a:extLst>
              </a:tr>
              <a:tr h="91440">
                <a:tc>
                  <a:txBody>
                    <a:bodyPr/>
                    <a:lstStyle/>
                    <a:p>
                      <a:pPr marL="68580" marR="0">
                        <a:lnSpc>
                          <a:spcPct val="100000"/>
                        </a:lnSpc>
                        <a:spcBef>
                          <a:spcPts val="200"/>
                        </a:spcBef>
                        <a:spcAft>
                          <a:spcPts val="200"/>
                        </a:spcAft>
                      </a:pPr>
                      <a:r>
                        <a:rPr lang="en-US" sz="1600" dirty="0">
                          <a:effectLst/>
                          <a:latin typeface="Arial" panose="020B0604020202020204" pitchFamily="34" charset="0"/>
                          <a:ea typeface="Arial" panose="020B0604020202020204" pitchFamily="34" charset="0"/>
                          <a:cs typeface="Times New Roman" panose="02020603050405020304" pitchFamily="18" charset="0"/>
                        </a:rPr>
                        <a:t>Coffee</a:t>
                      </a:r>
                      <a:r>
                        <a:rPr lang="en-US" sz="1600" spc="-50" dirty="0">
                          <a:effectLst/>
                          <a:latin typeface="Arial" panose="020B0604020202020204" pitchFamily="34" charset="0"/>
                          <a:ea typeface="Arial" panose="020B0604020202020204" pitchFamily="34" charset="0"/>
                          <a:cs typeface="Times New Roman" panose="02020603050405020304" pitchFamily="18" charset="0"/>
                        </a:rPr>
                        <a:t> </a:t>
                      </a:r>
                      <a:r>
                        <a:rPr lang="en-US" sz="1600" dirty="0">
                          <a:effectLst/>
                          <a:latin typeface="Arial" panose="020B0604020202020204" pitchFamily="34" charset="0"/>
                          <a:ea typeface="Arial" panose="020B0604020202020204" pitchFamily="34" charset="0"/>
                          <a:cs typeface="Times New Roman" panose="02020603050405020304" pitchFamily="18" charset="0"/>
                        </a:rPr>
                        <a:t>Break</a:t>
                      </a:r>
                      <a:r>
                        <a:rPr lang="en-US" sz="1600" spc="-45" dirty="0">
                          <a:effectLst/>
                          <a:latin typeface="Arial" panose="020B0604020202020204" pitchFamily="34" charset="0"/>
                          <a:ea typeface="Arial" panose="020B0604020202020204" pitchFamily="34" charset="0"/>
                          <a:cs typeface="Times New Roman" panose="02020603050405020304" pitchFamily="18" charset="0"/>
                        </a:rPr>
                        <a:t> </a:t>
                      </a:r>
                      <a:r>
                        <a:rPr lang="en-US" sz="1600" spc="-10" dirty="0">
                          <a:effectLst/>
                          <a:latin typeface="Arial" panose="020B0604020202020204" pitchFamily="34" charset="0"/>
                          <a:ea typeface="Arial" panose="020B0604020202020204" pitchFamily="34" charset="0"/>
                          <a:cs typeface="Times New Roman" panose="02020603050405020304" pitchFamily="18" charset="0"/>
                        </a:rPr>
                        <a:t>Sponsor</a:t>
                      </a:r>
                      <a:endParaRPr lang="en-US"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54610" algn="l">
                        <a:lnSpc>
                          <a:spcPct val="100000"/>
                        </a:lnSpc>
                        <a:spcBef>
                          <a:spcPts val="200"/>
                        </a:spcBef>
                        <a:spcAft>
                          <a:spcPts val="200"/>
                        </a:spcAft>
                      </a:pPr>
                      <a:r>
                        <a:rPr lang="en-US" sz="1600" spc="-10" dirty="0">
                          <a:effectLst/>
                          <a:latin typeface="Arial" panose="020B0604020202020204" pitchFamily="34" charset="0"/>
                          <a:ea typeface="Arial" panose="020B0604020202020204" pitchFamily="34" charset="0"/>
                          <a:cs typeface="Times New Roman" panose="02020603050405020304" pitchFamily="18" charset="0"/>
                        </a:rPr>
                        <a:t>$3,250 per ACS meeting </a:t>
                      </a:r>
                      <a:r>
                        <a:rPr lang="en-US" sz="1600" strike="sngStrike" spc="-10" dirty="0">
                          <a:solidFill>
                            <a:srgbClr val="FF0000"/>
                          </a:solidFill>
                          <a:effectLst/>
                          <a:latin typeface="Arial" panose="020B0604020202020204" pitchFamily="34" charset="0"/>
                          <a:ea typeface="Arial" panose="020B0604020202020204" pitchFamily="34" charset="0"/>
                          <a:cs typeface="Times New Roman" panose="02020603050405020304" pitchFamily="18" charset="0"/>
                        </a:rPr>
                        <a:t>(?)</a:t>
                      </a:r>
                      <a:endParaRPr lang="en-US" sz="1600" strike="sngStrike" dirty="0">
                        <a:solidFill>
                          <a:srgbClr val="FF0000"/>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53975" algn="r">
                        <a:lnSpc>
                          <a:spcPct val="100000"/>
                        </a:lnSpc>
                        <a:spcBef>
                          <a:spcPts val="200"/>
                        </a:spcBef>
                        <a:spcAft>
                          <a:spcPts val="200"/>
                        </a:spcAft>
                      </a:pPr>
                      <a:r>
                        <a:rPr lang="en-US" sz="1600" spc="-10" dirty="0">
                          <a:effectLst/>
                          <a:latin typeface="Arial" panose="020B0604020202020204" pitchFamily="34" charset="0"/>
                          <a:ea typeface="Arial" panose="020B0604020202020204" pitchFamily="34" charset="0"/>
                          <a:cs typeface="Times New Roman" panose="02020603050405020304" pitchFamily="18" charset="0"/>
                        </a:rPr>
                        <a:t>TOSOH</a:t>
                      </a:r>
                      <a:endParaRPr lang="en-US"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92495836"/>
                  </a:ext>
                </a:extLst>
              </a:tr>
              <a:tr h="214814">
                <a:tc>
                  <a:txBody>
                    <a:bodyPr/>
                    <a:lstStyle/>
                    <a:p>
                      <a:pPr marL="68580" marR="0">
                        <a:lnSpc>
                          <a:spcPct val="100000"/>
                        </a:lnSpc>
                        <a:spcBef>
                          <a:spcPts val="200"/>
                        </a:spcBef>
                        <a:spcAft>
                          <a:spcPts val="200"/>
                        </a:spcAft>
                      </a:pPr>
                      <a:r>
                        <a:rPr lang="en-US" sz="1600" dirty="0">
                          <a:effectLst/>
                          <a:latin typeface="Arial" panose="020B0604020202020204" pitchFamily="34" charset="0"/>
                          <a:ea typeface="Arial" panose="020B0604020202020204" pitchFamily="34" charset="0"/>
                          <a:cs typeface="Times New Roman" panose="02020603050405020304" pitchFamily="18" charset="0"/>
                        </a:rPr>
                        <a:t>Poster</a:t>
                      </a:r>
                      <a:r>
                        <a:rPr lang="en-US" sz="1600" spc="-110" dirty="0">
                          <a:effectLst/>
                          <a:latin typeface="Arial" panose="020B0604020202020204" pitchFamily="34" charset="0"/>
                          <a:ea typeface="Arial" panose="020B0604020202020204" pitchFamily="34" charset="0"/>
                          <a:cs typeface="Times New Roman" panose="02020603050405020304" pitchFamily="18" charset="0"/>
                        </a:rPr>
                        <a:t> </a:t>
                      </a:r>
                      <a:r>
                        <a:rPr lang="en-US" sz="1600" spc="-10" dirty="0">
                          <a:effectLst/>
                          <a:latin typeface="Arial" panose="020B0604020202020204" pitchFamily="34" charset="0"/>
                          <a:ea typeface="Arial" panose="020B0604020202020204" pitchFamily="34" charset="0"/>
                          <a:cs typeface="Times New Roman" panose="02020603050405020304" pitchFamily="18" charset="0"/>
                        </a:rPr>
                        <a:t>Awards</a:t>
                      </a:r>
                      <a:endParaRPr lang="en-US"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55880" algn="l">
                        <a:lnSpc>
                          <a:spcPct val="100000"/>
                        </a:lnSpc>
                        <a:spcBef>
                          <a:spcPts val="200"/>
                        </a:spcBef>
                        <a:spcAft>
                          <a:spcPts val="200"/>
                        </a:spcAft>
                      </a:pPr>
                      <a:r>
                        <a:rPr lang="en-US" sz="1600" strike="sngStrike" spc="-10" dirty="0">
                          <a:solidFill>
                            <a:srgbClr val="FF0000"/>
                          </a:solidFill>
                          <a:effectLst/>
                          <a:latin typeface="Arial" panose="020B0604020202020204" pitchFamily="34" charset="0"/>
                          <a:ea typeface="Arial" panose="020B0604020202020204" pitchFamily="34" charset="0"/>
                          <a:cs typeface="Times New Roman" panose="02020603050405020304" pitchFamily="18" charset="0"/>
                        </a:rPr>
                        <a:t>$600</a:t>
                      </a:r>
                      <a:r>
                        <a:rPr lang="en-US" sz="1600" spc="-10" dirty="0">
                          <a:effectLst/>
                          <a:latin typeface="Arial" panose="020B0604020202020204" pitchFamily="34" charset="0"/>
                          <a:ea typeface="Arial" panose="020B0604020202020204" pitchFamily="34" charset="0"/>
                          <a:cs typeface="Times New Roman" panose="02020603050405020304" pitchFamily="18" charset="0"/>
                        </a:rPr>
                        <a:t> $1,200 per ACS meeting</a:t>
                      </a:r>
                      <a:endParaRPr lang="en-US"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54610" algn="r">
                        <a:lnSpc>
                          <a:spcPct val="100000"/>
                        </a:lnSpc>
                        <a:spcBef>
                          <a:spcPts val="200"/>
                        </a:spcBef>
                        <a:spcAft>
                          <a:spcPts val="200"/>
                        </a:spcAft>
                      </a:pPr>
                      <a:r>
                        <a:rPr lang="en-US" sz="1600" spc="-10" dirty="0" err="1">
                          <a:effectLst/>
                          <a:latin typeface="Arial" panose="020B0604020202020204" pitchFamily="34" charset="0"/>
                          <a:ea typeface="Arial" panose="020B0604020202020204" pitchFamily="34" charset="0"/>
                          <a:cs typeface="Times New Roman" panose="02020603050405020304" pitchFamily="18" charset="0"/>
                        </a:rPr>
                        <a:t>SpringerNature</a:t>
                      </a:r>
                      <a:endParaRPr lang="en-US"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65533370"/>
                  </a:ext>
                </a:extLst>
              </a:tr>
              <a:tr h="91440">
                <a:tc>
                  <a:txBody>
                    <a:bodyPr/>
                    <a:lstStyle/>
                    <a:p>
                      <a:pPr marL="68580" marR="0">
                        <a:lnSpc>
                          <a:spcPct val="100000"/>
                        </a:lnSpc>
                        <a:spcBef>
                          <a:spcPts val="200"/>
                        </a:spcBef>
                        <a:spcAft>
                          <a:spcPts val="200"/>
                        </a:spcAft>
                      </a:pPr>
                      <a:r>
                        <a:rPr lang="en-US" sz="1600" dirty="0">
                          <a:effectLst/>
                          <a:latin typeface="Arial" panose="020B0604020202020204" pitchFamily="34" charset="0"/>
                          <a:ea typeface="Arial" panose="020B0604020202020204" pitchFamily="34" charset="0"/>
                          <a:cs typeface="Times New Roman" panose="02020603050405020304" pitchFamily="18" charset="0"/>
                        </a:rPr>
                        <a:t>Poster Session Food and Beverage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55880" algn="l">
                        <a:lnSpc>
                          <a:spcPct val="100000"/>
                        </a:lnSpc>
                        <a:spcBef>
                          <a:spcPts val="200"/>
                        </a:spcBef>
                        <a:spcAft>
                          <a:spcPts val="200"/>
                        </a:spcAft>
                      </a:pPr>
                      <a:r>
                        <a:rPr lang="en-US" sz="1600" dirty="0">
                          <a:effectLst/>
                          <a:latin typeface="Arial" panose="020B0604020202020204" pitchFamily="34" charset="0"/>
                          <a:ea typeface="Arial" panose="020B0604020202020204" pitchFamily="34" charset="0"/>
                          <a:cs typeface="Times New Roman" panose="02020603050405020304" pitchFamily="18" charset="0"/>
                        </a:rPr>
                        <a:t>$3,000 per ACS meeting</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54610" algn="r">
                        <a:lnSpc>
                          <a:spcPct val="100000"/>
                        </a:lnSpc>
                        <a:spcBef>
                          <a:spcPts val="200"/>
                        </a:spcBef>
                        <a:spcAft>
                          <a:spcPts val="200"/>
                        </a:spcAft>
                      </a:pPr>
                      <a:r>
                        <a:rPr lang="en-US" sz="1600" i="0" dirty="0">
                          <a:effectLst/>
                          <a:latin typeface="Arial" panose="020B0604020202020204" pitchFamily="34" charset="0"/>
                          <a:ea typeface="Arial" panose="020B0604020202020204" pitchFamily="34" charset="0"/>
                          <a:cs typeface="Times New Roman" panose="02020603050405020304" pitchFamily="18" charset="0"/>
                        </a:rPr>
                        <a:t>JAI</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56408129"/>
                  </a:ext>
                </a:extLst>
              </a:tr>
              <a:tr h="91440">
                <a:tc>
                  <a:txBody>
                    <a:bodyPr/>
                    <a:lstStyle/>
                    <a:p>
                      <a:pPr marL="68580" marR="0">
                        <a:lnSpc>
                          <a:spcPct val="100000"/>
                        </a:lnSpc>
                        <a:spcBef>
                          <a:spcPts val="200"/>
                        </a:spcBef>
                        <a:spcAft>
                          <a:spcPts val="200"/>
                        </a:spcAft>
                      </a:pPr>
                      <a:r>
                        <a:rPr lang="en-US" sz="1600" strike="sngStrike" spc="-10" dirty="0">
                          <a:solidFill>
                            <a:schemeClr val="tx1">
                              <a:lumMod val="95000"/>
                              <a:lumOff val="5000"/>
                            </a:schemeClr>
                          </a:solidFill>
                          <a:effectLst/>
                          <a:latin typeface="Arial" panose="020B0604020202020204" pitchFamily="34" charset="0"/>
                          <a:ea typeface="Arial" panose="020B0604020202020204" pitchFamily="34" charset="0"/>
                          <a:cs typeface="Times New Roman" panose="02020603050405020304" pitchFamily="18" charset="0"/>
                        </a:rPr>
                        <a:t>General Papers</a:t>
                      </a:r>
                      <a:endParaRPr lang="en-US" sz="1600" strike="sngStrike" dirty="0">
                        <a:solidFill>
                          <a:schemeClr val="tx1">
                            <a:lumMod val="95000"/>
                            <a:lumOff val="5000"/>
                          </a:schemeClr>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55880" algn="l">
                        <a:lnSpc>
                          <a:spcPct val="100000"/>
                        </a:lnSpc>
                        <a:spcBef>
                          <a:spcPts val="200"/>
                        </a:spcBef>
                        <a:spcAft>
                          <a:spcPts val="200"/>
                        </a:spcAft>
                      </a:pPr>
                      <a:r>
                        <a:rPr lang="en-US" sz="1600" strike="sngStrike" spc="-10" dirty="0">
                          <a:solidFill>
                            <a:schemeClr val="tx1">
                              <a:lumMod val="95000"/>
                              <a:lumOff val="5000"/>
                            </a:schemeClr>
                          </a:solidFill>
                          <a:effectLst/>
                          <a:latin typeface="Arial" panose="020B0604020202020204" pitchFamily="34" charset="0"/>
                          <a:ea typeface="Arial" panose="020B0604020202020204" pitchFamily="34" charset="0"/>
                          <a:cs typeface="Times New Roman" panose="02020603050405020304" pitchFamily="18" charset="0"/>
                        </a:rPr>
                        <a:t>$400-600 per ACS meeting</a:t>
                      </a:r>
                      <a:endParaRPr lang="en-US" sz="1600" strike="sngStrike" dirty="0">
                        <a:solidFill>
                          <a:schemeClr val="tx1">
                            <a:lumMod val="95000"/>
                            <a:lumOff val="5000"/>
                          </a:schemeClr>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54610" algn="r">
                        <a:lnSpc>
                          <a:spcPct val="100000"/>
                        </a:lnSpc>
                        <a:spcBef>
                          <a:spcPts val="200"/>
                        </a:spcBef>
                        <a:spcAft>
                          <a:spcPts val="200"/>
                        </a:spcAft>
                      </a:pPr>
                      <a:r>
                        <a:rPr lang="en-US" sz="1600" i="0" strike="sngStrike" dirty="0">
                          <a:solidFill>
                            <a:schemeClr val="tx1">
                              <a:lumMod val="95000"/>
                              <a:lumOff val="5000"/>
                            </a:schemeClr>
                          </a:solidFill>
                          <a:effectLst/>
                          <a:latin typeface="Arial" panose="020B0604020202020204" pitchFamily="34" charset="0"/>
                          <a:ea typeface="Arial" panose="020B0604020202020204" pitchFamily="34" charset="0"/>
                          <a:cs typeface="Times New Roman" panose="02020603050405020304" pitchFamily="18" charset="0"/>
                        </a:rPr>
                        <a:t>Allan/ZCMI:</a:t>
                      </a:r>
                    </a:p>
                    <a:p>
                      <a:pPr marL="0" marR="54610" algn="r">
                        <a:lnSpc>
                          <a:spcPct val="100000"/>
                        </a:lnSpc>
                        <a:spcBef>
                          <a:spcPts val="200"/>
                        </a:spcBef>
                        <a:spcAft>
                          <a:spcPts val="200"/>
                        </a:spcAft>
                      </a:pPr>
                      <a:r>
                        <a:rPr lang="en-US" sz="1600" i="0" strike="sngStrike" dirty="0">
                          <a:solidFill>
                            <a:schemeClr val="tx1">
                              <a:lumMod val="95000"/>
                              <a:lumOff val="5000"/>
                            </a:schemeClr>
                          </a:solidFill>
                          <a:effectLst/>
                          <a:latin typeface="Arial" panose="020B0604020202020204" pitchFamily="34" charset="0"/>
                          <a:ea typeface="Arial" panose="020B0604020202020204" pitchFamily="34" charset="0"/>
                          <a:cs typeface="Times New Roman" panose="02020603050405020304" pitchFamily="18" charset="0"/>
                        </a:rPr>
                        <a:t>Looking for Sponsor</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42404606"/>
                  </a:ext>
                </a:extLst>
              </a:tr>
            </a:tbl>
          </a:graphicData>
        </a:graphic>
      </p:graphicFrame>
      <p:sp>
        <p:nvSpPr>
          <p:cNvPr id="6" name="TextBox 7">
            <a:extLst>
              <a:ext uri="{FF2B5EF4-FFF2-40B4-BE49-F238E27FC236}">
                <a16:creationId xmlns:a16="http://schemas.microsoft.com/office/drawing/2014/main" id="{DE761D06-7481-FFF8-57D1-572E7B7115B0}"/>
              </a:ext>
            </a:extLst>
          </p:cNvPr>
          <p:cNvSpPr txBox="1">
            <a:spLocks noChangeArrowheads="1"/>
          </p:cNvSpPr>
          <p:nvPr/>
        </p:nvSpPr>
        <p:spPr bwMode="auto">
          <a:xfrm>
            <a:off x="2895662" y="5787070"/>
            <a:ext cx="7648259" cy="830997"/>
          </a:xfrm>
          <a:prstGeom prst="rect">
            <a:avLst/>
          </a:prstGeom>
          <a:noFill/>
          <a:ln w="28575">
            <a:solidFill>
              <a:srgbClr val="00B0F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600" b="1" dirty="0"/>
              <a:t>Important points</a:t>
            </a:r>
          </a:p>
          <a:p>
            <a:pPr marL="285750" indent="-285750">
              <a:buFont typeface="Arial" panose="020B0604020202020204" pitchFamily="34" charset="0"/>
              <a:buChar char="•"/>
            </a:pPr>
            <a:r>
              <a:rPr lang="en-US" altLang="en-US" sz="1600" dirty="0"/>
              <a:t>Mark awards have been discontinued after this year</a:t>
            </a:r>
          </a:p>
          <a:p>
            <a:pPr marL="285750" indent="-285750">
              <a:buFont typeface="Arial" panose="020B0604020202020204" pitchFamily="34" charset="0"/>
              <a:buChar char="•"/>
            </a:pPr>
            <a:r>
              <a:rPr lang="en-US" altLang="en-US" sz="1600" dirty="0"/>
              <a:t>Poster award contributions have changed.</a:t>
            </a:r>
          </a:p>
        </p:txBody>
      </p:sp>
    </p:spTree>
    <p:extLst>
      <p:ext uri="{BB962C8B-B14F-4D97-AF65-F5344CB8AC3E}">
        <p14:creationId xmlns:p14="http://schemas.microsoft.com/office/powerpoint/2010/main" val="3533241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4559</TotalTime>
  <Words>798</Words>
  <Application>Microsoft Office PowerPoint</Application>
  <PresentationFormat>Widescreen</PresentationFormat>
  <Paragraphs>129</Paragraphs>
  <Slides>8</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Corbel</vt:lpstr>
      <vt:lpstr>Times New Roman</vt:lpstr>
      <vt:lpstr>Parallax</vt:lpstr>
      <vt:lpstr>ACS  DIVISION OF POLYMER CHEMISTRY Treasurer Report POLY Business Meeting March 2025</vt:lpstr>
      <vt:lpstr>  POLY Business Office</vt:lpstr>
      <vt:lpstr>PowerPoint Presentation</vt:lpstr>
      <vt:lpstr>2026 Approved Budget</vt:lpstr>
      <vt:lpstr>PowerPoint Presentation</vt:lpstr>
      <vt:lpstr>PowerPoint Presentation</vt:lpstr>
      <vt:lpstr>2026 Sponsorship Support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POLY Finance Report Special EXCOM Meeting, April 2020</dc:title>
  <dc:creator>Coltrain, Christine J</dc:creator>
  <cp:lastModifiedBy>Matson, John</cp:lastModifiedBy>
  <cp:revision>298</cp:revision>
  <cp:lastPrinted>2020-08-10T19:40:20Z</cp:lastPrinted>
  <dcterms:created xsi:type="dcterms:W3CDTF">2020-04-15T23:34:31Z</dcterms:created>
  <dcterms:modified xsi:type="dcterms:W3CDTF">2026-03-20T12:24:58Z</dcterms:modified>
</cp:coreProperties>
</file>