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1"/>
  </p:notesMasterIdLst>
  <p:sldIdLst>
    <p:sldId id="375" r:id="rId5"/>
    <p:sldId id="376" r:id="rId6"/>
    <p:sldId id="316" r:id="rId7"/>
    <p:sldId id="295" r:id="rId8"/>
    <p:sldId id="426" r:id="rId9"/>
    <p:sldId id="427" r:id="rId10"/>
    <p:sldId id="449" r:id="rId11"/>
    <p:sldId id="450" r:id="rId12"/>
    <p:sldId id="454" r:id="rId13"/>
    <p:sldId id="396" r:id="rId14"/>
    <p:sldId id="458" r:id="rId15"/>
    <p:sldId id="455" r:id="rId16"/>
    <p:sldId id="359" r:id="rId17"/>
    <p:sldId id="456" r:id="rId18"/>
    <p:sldId id="457" r:id="rId19"/>
    <p:sldId id="424" r:id="rId20"/>
    <p:sldId id="397" r:id="rId21"/>
    <p:sldId id="459" r:id="rId22"/>
    <p:sldId id="336" r:id="rId23"/>
    <p:sldId id="401" r:id="rId24"/>
    <p:sldId id="403" r:id="rId25"/>
    <p:sldId id="399" r:id="rId26"/>
    <p:sldId id="362" r:id="rId27"/>
    <p:sldId id="258" r:id="rId28"/>
    <p:sldId id="404" r:id="rId29"/>
    <p:sldId id="387" r:id="rId30"/>
  </p:sldIdLst>
  <p:sldSz cx="12192000" cy="6858000"/>
  <p:notesSz cx="7010400" cy="9236075"/>
  <p:embeddedFontLst>
    <p:embeddedFont>
      <p:font typeface="Cabin" panose="020B0604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3" roundtripDataSignature="AMtx7mgzzydvbKanw6oBA3xZsvgdG3fy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ski, Sara V. (Fed)" initials="OSV(" lastIdx="1" clrIdx="0">
    <p:extLst>
      <p:ext uri="{19B8F6BF-5375-455C-9EA6-DF929625EA0E}">
        <p15:presenceInfo xmlns:p15="http://schemas.microsoft.com/office/powerpoint/2012/main" userId="S::svo@NIST.GOV::1b827ce9-8435-4a9a-8058-5bbed1d09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EEA687-8B89-4C8B-AE1C-786DD35E4617}">
  <a:tblStyle styleId="{F8EEA687-8B89-4C8B-AE1C-786DD35E461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C8055C4-107D-4AEF-9727-B3737E90AF1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1802004-E942-4B59-A5EE-B7501E08551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7"/>
    <p:restoredTop sz="96857" autoAdjust="0"/>
  </p:normalViewPr>
  <p:slideViewPr>
    <p:cSldViewPr snapToGrid="0">
      <p:cViewPr varScale="1">
        <p:scale>
          <a:sx n="124" d="100"/>
          <a:sy n="124" d="100"/>
        </p:scale>
        <p:origin x="3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6.xml"/><Relationship Id="rId5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fessional%20service\POLY%20Programming\Reference%20Materials\POLY%20-%20ACS%20national%20meeting%20contributions%202007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0810229746801"/>
          <c:y val="3.95398993529835E-2"/>
          <c:w val="0.77981376300268801"/>
          <c:h val="0.69361134854548701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Stats'!$D$4:$D$34</c:f>
              <c:numCache>
                <c:formatCode>General</c:formatCode>
                <c:ptCount val="31"/>
                <c:pt idx="0">
                  <c:v>710</c:v>
                </c:pt>
                <c:pt idx="1">
                  <c:v>652</c:v>
                </c:pt>
                <c:pt idx="2">
                  <c:v>415</c:v>
                </c:pt>
                <c:pt idx="3">
                  <c:v>596</c:v>
                </c:pt>
                <c:pt idx="4">
                  <c:v>562</c:v>
                </c:pt>
                <c:pt idx="5">
                  <c:v>481</c:v>
                </c:pt>
                <c:pt idx="6">
                  <c:v>423</c:v>
                </c:pt>
                <c:pt idx="7">
                  <c:v>633</c:v>
                </c:pt>
                <c:pt idx="8">
                  <c:v>497</c:v>
                </c:pt>
                <c:pt idx="9">
                  <c:v>404</c:v>
                </c:pt>
                <c:pt idx="10">
                  <c:v>634</c:v>
                </c:pt>
                <c:pt idx="11">
                  <c:v>360</c:v>
                </c:pt>
                <c:pt idx="12">
                  <c:v>698</c:v>
                </c:pt>
                <c:pt idx="13">
                  <c:v>754</c:v>
                </c:pt>
                <c:pt idx="14">
                  <c:v>518</c:v>
                </c:pt>
                <c:pt idx="15">
                  <c:v>502</c:v>
                </c:pt>
                <c:pt idx="16">
                  <c:v>603</c:v>
                </c:pt>
                <c:pt idx="17">
                  <c:v>592</c:v>
                </c:pt>
                <c:pt idx="18">
                  <c:v>650</c:v>
                </c:pt>
                <c:pt idx="19">
                  <c:v>779</c:v>
                </c:pt>
                <c:pt idx="20">
                  <c:v>671</c:v>
                </c:pt>
                <c:pt idx="21">
                  <c:v>482</c:v>
                </c:pt>
                <c:pt idx="22">
                  <c:v>605</c:v>
                </c:pt>
                <c:pt idx="23">
                  <c:v>383</c:v>
                </c:pt>
                <c:pt idx="25">
                  <c:v>217</c:v>
                </c:pt>
                <c:pt idx="27">
                  <c:v>240</c:v>
                </c:pt>
                <c:pt idx="28">
                  <c:v>463</c:v>
                </c:pt>
                <c:pt idx="29">
                  <c:v>537</c:v>
                </c:pt>
                <c:pt idx="30">
                  <c:v>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axId val="-1033546240"/>
        <c:axId val="-1025168032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Stats'!$E$4:$E$34</c:f>
              <c:numCache>
                <c:formatCode>General</c:formatCode>
                <c:ptCount val="31"/>
                <c:pt idx="0">
                  <c:v>13795</c:v>
                </c:pt>
                <c:pt idx="1">
                  <c:v>13997</c:v>
                </c:pt>
                <c:pt idx="2">
                  <c:v>10606</c:v>
                </c:pt>
                <c:pt idx="3">
                  <c:v>14193</c:v>
                </c:pt>
                <c:pt idx="4">
                  <c:v>18067</c:v>
                </c:pt>
                <c:pt idx="5">
                  <c:v>14072</c:v>
                </c:pt>
                <c:pt idx="6">
                  <c:v>14022</c:v>
                </c:pt>
                <c:pt idx="7">
                  <c:v>10453</c:v>
                </c:pt>
                <c:pt idx="8">
                  <c:v>16756</c:v>
                </c:pt>
                <c:pt idx="9">
                  <c:v>13228</c:v>
                </c:pt>
                <c:pt idx="10">
                  <c:v>15473</c:v>
                </c:pt>
                <c:pt idx="11">
                  <c:v>10803</c:v>
                </c:pt>
                <c:pt idx="12">
                  <c:v>13498</c:v>
                </c:pt>
                <c:pt idx="13">
                  <c:v>15774</c:v>
                </c:pt>
                <c:pt idx="14">
                  <c:v>13958</c:v>
                </c:pt>
                <c:pt idx="15" formatCode="#,##0">
                  <c:v>13928</c:v>
                </c:pt>
                <c:pt idx="16" formatCode="#,##0">
                  <c:v>16310</c:v>
                </c:pt>
                <c:pt idx="17" formatCode="#,##0">
                  <c:v>12989</c:v>
                </c:pt>
                <c:pt idx="18" formatCode="#,##0">
                  <c:v>18917</c:v>
                </c:pt>
                <c:pt idx="19" formatCode="#,##0">
                  <c:v>12944</c:v>
                </c:pt>
                <c:pt idx="20" formatCode="#,##0">
                  <c:v>16752</c:v>
                </c:pt>
                <c:pt idx="21" formatCode="#,##0">
                  <c:v>14463</c:v>
                </c:pt>
                <c:pt idx="22" formatCode="#,##0">
                  <c:v>15754</c:v>
                </c:pt>
                <c:pt idx="23" formatCode="#,##0">
                  <c:v>12551</c:v>
                </c:pt>
                <c:pt idx="25" formatCode="#,##0">
                  <c:v>6534</c:v>
                </c:pt>
                <c:pt idx="26" formatCode="#,##0">
                  <c:v>12525</c:v>
                </c:pt>
                <c:pt idx="27" formatCode="#,##0">
                  <c:v>8267</c:v>
                </c:pt>
                <c:pt idx="28" formatCode="#,##0">
                  <c:v>12977</c:v>
                </c:pt>
                <c:pt idx="29" formatCode="#,##0">
                  <c:v>12064</c:v>
                </c:pt>
                <c:pt idx="30" formatCode="#,##0">
                  <c:v>11597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25181120"/>
        <c:axId val="-1025176560"/>
      </c:lineChart>
      <c:catAx>
        <c:axId val="-10251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76560"/>
        <c:crosses val="autoZero"/>
        <c:auto val="1"/>
        <c:lblAlgn val="ctr"/>
        <c:lblOffset val="100"/>
        <c:noMultiLvlLbl val="0"/>
      </c:catAx>
      <c:valAx>
        <c:axId val="-10251765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4F81B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4F81BD"/>
                    </a:solidFill>
                  </a:rPr>
                  <a:t>Total</a:t>
                </a:r>
                <a:r>
                  <a:rPr lang="en-US" sz="2400" baseline="0">
                    <a:solidFill>
                      <a:srgbClr val="4F81BD"/>
                    </a:solidFill>
                  </a:rPr>
                  <a:t> ACS Attendance</a:t>
                </a:r>
                <a:endParaRPr lang="en-US" sz="2400">
                  <a:solidFill>
                    <a:srgbClr val="4F81BD"/>
                  </a:solidFill>
                </a:endParaRPr>
              </a:p>
            </c:rich>
          </c:tx>
          <c:layout>
            <c:manualLayout>
              <c:xMode val="edge"/>
              <c:yMode val="edge"/>
              <c:x val="1.8246568648040327E-2"/>
              <c:y val="2.73777777777777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4F81B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81120"/>
        <c:crosses val="autoZero"/>
        <c:crossBetween val="between"/>
      </c:valAx>
      <c:valAx>
        <c:axId val="-102516803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C45C5A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C45C5A"/>
                    </a:solidFill>
                  </a:rPr>
                  <a:t>POLY</a:t>
                </a:r>
                <a:r>
                  <a:rPr lang="en-US" sz="2400" baseline="0">
                    <a:solidFill>
                      <a:srgbClr val="C45C5A"/>
                    </a:solidFill>
                  </a:rPr>
                  <a:t> Contributions</a:t>
                </a:r>
                <a:endParaRPr lang="en-US" sz="2400">
                  <a:solidFill>
                    <a:srgbClr val="C45C5A"/>
                  </a:solidFill>
                </a:endParaRPr>
              </a:p>
            </c:rich>
          </c:tx>
          <c:layout>
            <c:manualLayout>
              <c:xMode val="edge"/>
              <c:yMode val="edge"/>
              <c:x val="0.96075246396638747"/>
              <c:y val="7.838460192475939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C45C5A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33546240"/>
        <c:crosses val="max"/>
        <c:crossBetween val="between"/>
      </c:valAx>
      <c:catAx>
        <c:axId val="-103354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2516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134" y="0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49" y="4387768"/>
            <a:ext cx="5608320" cy="415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772378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134" y="8772378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904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8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31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73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19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73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 1-pager advertisement for Carlee/Tayler/Nick to 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196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010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5BF87-898B-7CBD-FF3E-C889F96DA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BCB97-31E7-174A-2F4C-979E697CD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283DE-82A8-5834-7BCE-6D1A12D58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755A3-0D4E-BD64-385F-68FB8EF5C0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92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8388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185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PMSE same as us; Org up to $4K and works out to the same; Coll -  Info from Allan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77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481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025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666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$12k penciled into Christine’s budget</a:t>
            </a:r>
          </a:p>
          <a:p>
            <a:r>
              <a:rPr lang="en-US" dirty="0"/>
              <a:t>(no postage if in person,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94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0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00163-5AFF-E926-3DF0-7C8E420C5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760E3-DDAB-3A90-064A-C507263A4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DCC8D-C335-CEF2-81FF-9BC24160B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AE4CE-0C4C-AA34-E45C-9A6A89AA30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91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F4DE-529B-F5EF-2EC6-0DDC5EE10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8680E9-10BD-01C5-1BBF-B95B2949F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C3CD1-335E-9F10-63AB-BBAE3B300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C92FC-C8B4-AC39-6C8B-AE08C4635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6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86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67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55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4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mtClean="0">
                <a:latin typeface="Cabin"/>
                <a:ea typeface="Cabin"/>
                <a:cs typeface="Cabin"/>
                <a:sym typeface="Cabin"/>
              </a:rPr>
              <a:pPr/>
              <a:t>‹#›</a:t>
            </a:fld>
            <a:endParaRPr lang="en-US" dirty="0"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57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5289" y="111124"/>
            <a:ext cx="688622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55022" y="136524"/>
            <a:ext cx="8128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59B4D-61C2-0691-E956-62B92FB99B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57025" y="6642100"/>
            <a:ext cx="906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Business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6" r:id="rId4"/>
    <p:sldLayoutId id="2147483658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96B3-6A37-4E7F-A221-594F478D9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79383"/>
            <a:ext cx="10363200" cy="1470025"/>
          </a:xfrm>
        </p:spPr>
        <p:txBody>
          <a:bodyPr>
            <a:normAutofit/>
          </a:bodyPr>
          <a:lstStyle/>
          <a:p>
            <a:r>
              <a:rPr lang="en-US" dirty="0"/>
              <a:t>POLY Programming Team</a:t>
            </a:r>
            <a:br>
              <a:rPr lang="en-US" dirty="0"/>
            </a:br>
            <a:r>
              <a:rPr lang="en-US" dirty="0"/>
              <a:t>ACS Spring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06C4D-5D56-4D6F-AFD6-53D8780B1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886325"/>
            <a:ext cx="10498666" cy="1470025"/>
          </a:xfrm>
        </p:spPr>
        <p:txBody>
          <a:bodyPr>
            <a:normAutofit fontScale="92500" lnSpcReduction="20000"/>
          </a:bodyPr>
          <a:lstStyle/>
          <a:p>
            <a:pPr marL="114300" indent="0"/>
            <a:r>
              <a:rPr lang="en-US" i="1" dirty="0"/>
              <a:t>Julia Kalow, Graham Collier, Alice Savage, Michael Petr</a:t>
            </a:r>
          </a:p>
          <a:p>
            <a:pPr marL="114300" indent="0"/>
            <a:r>
              <a:rPr lang="en-US" i="1" dirty="0"/>
              <a:t>Kathy Mitchem (POLY Business Liaison), </a:t>
            </a:r>
          </a:p>
          <a:p>
            <a:pPr marL="114300" indent="0"/>
            <a:r>
              <a:rPr lang="en-US" i="1" dirty="0"/>
              <a:t>and Hayley Brown (2026 </a:t>
            </a:r>
            <a:r>
              <a:rPr lang="en-US" i="1" dirty="0" err="1"/>
              <a:t>ExComm</a:t>
            </a:r>
            <a:r>
              <a:rPr lang="en-US" i="1" dirty="0"/>
              <a:t>. Liaison)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3F1D-FE02-46F1-945F-701BA730E3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standing around a board&#10;&#10;Description automatically generated">
            <a:extLst>
              <a:ext uri="{FF2B5EF4-FFF2-40B4-BE49-F238E27FC236}">
                <a16:creationId xmlns:a16="http://schemas.microsoft.com/office/drawing/2014/main" id="{C9CCF585-9B1A-7272-ABCF-885CF81F0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53"/>
          <a:stretch/>
        </p:blipFill>
        <p:spPr>
          <a:xfrm>
            <a:off x="3774155" y="2144546"/>
            <a:ext cx="4643689" cy="2610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E5A379-A2AE-647D-4572-2579963F7B90}"/>
              </a:ext>
            </a:extLst>
          </p:cNvPr>
          <p:cNvSpPr txBox="1"/>
          <p:nvPr/>
        </p:nvSpPr>
        <p:spPr>
          <a:xfrm>
            <a:off x="2385246" y="4477768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Spring 2024 ACS (photo credit: Megan Robertson)</a:t>
            </a:r>
          </a:p>
        </p:txBody>
      </p:sp>
    </p:spTree>
    <p:extLst>
      <p:ext uri="{BB962C8B-B14F-4D97-AF65-F5344CB8AC3E}">
        <p14:creationId xmlns:p14="http://schemas.microsoft.com/office/powerpoint/2010/main" val="33222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736F-A71A-CB6B-9910-0E5293B8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Collaboration for Spring 2026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007A57-0B9B-B555-FAD0-02255B38BA7B}"/>
              </a:ext>
            </a:extLst>
          </p:cNvPr>
          <p:cNvSpPr txBox="1">
            <a:spLocks/>
          </p:cNvSpPr>
          <p:nvPr/>
        </p:nvSpPr>
        <p:spPr>
          <a:xfrm>
            <a:off x="372729" y="1417638"/>
            <a:ext cx="11209671" cy="317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Innovative Sessions involving POLY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Sunday AM: 3D to 4D Printing Towards Dynamic Soft Materials (with POLY, PMSE, CELL)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Tuesday PM, Wednesday AM: Transformative Natural Polymers for 21st Century Materials (CCC) (with POLY, CARB)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71500" lvl="1" indent="0">
              <a:buFont typeface="Arial"/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lumni Spotlight: Nancy Sottos | Materials Science &amp; Engineering">
            <a:extLst>
              <a:ext uri="{FF2B5EF4-FFF2-40B4-BE49-F238E27FC236}">
                <a16:creationId xmlns:a16="http://schemas.microsoft.com/office/drawing/2014/main" id="{1C22D740-7B32-C546-E1D4-42526D67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8164"/>
          <a:stretch>
            <a:fillRect/>
          </a:stretch>
        </p:blipFill>
        <p:spPr bwMode="auto">
          <a:xfrm>
            <a:off x="609600" y="4070446"/>
            <a:ext cx="1819656" cy="18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bon Co-Founder &amp; Board Chair Dr. Joseph DeSimone Joins Stanford  University - Carbon">
            <a:extLst>
              <a:ext uri="{FF2B5EF4-FFF2-40B4-BE49-F238E27FC236}">
                <a16:creationId xmlns:a16="http://schemas.microsoft.com/office/drawing/2014/main" id="{AC10824D-10EA-09F8-5212-3BFA42753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13999"/>
          <a:stretch>
            <a:fillRect/>
          </a:stretch>
        </p:blipFill>
        <p:spPr bwMode="auto">
          <a:xfrm>
            <a:off x="2464481" y="4070447"/>
            <a:ext cx="1817234" cy="18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rough Chemistry and 3D Printing, New Materials Emerge | UW College of  Arts &amp; Sciences">
            <a:extLst>
              <a:ext uri="{FF2B5EF4-FFF2-40B4-BE49-F238E27FC236}">
                <a16:creationId xmlns:a16="http://schemas.microsoft.com/office/drawing/2014/main" id="{337947BA-E7FB-E02C-70C8-EF88043DF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20583"/>
          <a:stretch>
            <a:fillRect/>
          </a:stretch>
        </p:blipFill>
        <p:spPr bwMode="auto">
          <a:xfrm>
            <a:off x="4316940" y="4070447"/>
            <a:ext cx="1834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nnifer Lewis elected to National Academy of Engineering — Harvard Gazette">
            <a:extLst>
              <a:ext uri="{FF2B5EF4-FFF2-40B4-BE49-F238E27FC236}">
                <a16:creationId xmlns:a16="http://schemas.microsoft.com/office/drawing/2014/main" id="{AD8CFBBA-26E7-6F48-DBA3-B35C2983D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r="17859"/>
          <a:stretch>
            <a:fillRect/>
          </a:stretch>
        </p:blipFill>
        <p:spPr bwMode="auto">
          <a:xfrm>
            <a:off x="6186365" y="4070447"/>
            <a:ext cx="1828800" cy="18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m Long (@TimLongASU) / Posts / X">
            <a:extLst>
              <a:ext uri="{FF2B5EF4-FFF2-40B4-BE49-F238E27FC236}">
                <a16:creationId xmlns:a16="http://schemas.microsoft.com/office/drawing/2014/main" id="{370D6F03-26B9-6DC6-8FCB-5AB719F5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390" y="407044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erican Chemical Society">
            <a:extLst>
              <a:ext uri="{FF2B5EF4-FFF2-40B4-BE49-F238E27FC236}">
                <a16:creationId xmlns:a16="http://schemas.microsoft.com/office/drawing/2014/main" id="{F1C03CDF-3B01-EEE5-D9A0-1C8C9A19E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7"/>
          <a:stretch>
            <a:fillRect/>
          </a:stretch>
        </p:blipFill>
        <p:spPr bwMode="auto">
          <a:xfrm>
            <a:off x="9914414" y="4066495"/>
            <a:ext cx="1817234" cy="18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6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8B16-657A-F18D-B722-881B2E757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EA2BC-F3ED-BADE-BD1E-6EA6931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Collaboration for Spring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21A85-ED78-806B-DE4C-B0FFB513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22" y="1417638"/>
            <a:ext cx="967175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5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Chicago – Fall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/>
        </p:nvGraphicFramePr>
        <p:xfrm>
          <a:off x="230984" y="1096550"/>
          <a:ext cx="11730032" cy="555867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78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532">
                  <a:extLst>
                    <a:ext uri="{9D8B030D-6E8A-4147-A177-3AD203B41FA5}">
                      <a16:colId xmlns:a16="http://schemas.microsoft.com/office/drawing/2014/main" val="3448082159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Total HDS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Sayala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Blankenship, Abdilla, Murphy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Industrial Polymer Scientist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Award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Bates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17113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ACS Macro Letters/Biomacromolecules/Macromolecules Early Career Award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Smeddle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Hillmyer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Lecommandoux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Rowan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 Scholar Awards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Nelson (placeholder)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Program Chairs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672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POLY-PMSE Student Chapter Organized Symposium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Gross, Emrick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7068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Stimuli-Responsive Polymers for Reconfigurable Materials and Devices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Jiang, Xu, Li, Liu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8726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CME NASA Symposium (BIOT, COMSCI)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Meador, Rodriguez,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Takhistova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932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Polyzwitterions: Innovative Materials for Advanced Functional Systems  (ENFL)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Imel, Dadmun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51058"/>
                  </a:ext>
                </a:extLst>
              </a:tr>
              <a:tr h="391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Data Analytics and AI: Polymers, Chemistry, and Manufacturing (I&amp;EC)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Advincula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Molitor, Chen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017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Celebrating 150 Years of Industry-Academia Collaborations in Polymeric and Inorganic Materials for Societal Needs (PMSE)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Ting, Letteri, Radu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9639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Structure to Function in Supramolecular Biomaterials (PMSE)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Matson,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Besenius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Kieltyka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48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ACS Polymers Au: Innovations in Polymer Science (PMSE)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Perrier,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Smeddle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5049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Transformative Natural Polymers of 21st Century ACS Series Symposia IV (CARB, CELL, AGFD)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Gao, Wang, Chen, Jiang, Fehl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65828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732B2266-9570-9F39-36BF-C873B8FB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Chicago – Fall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/>
        </p:nvGraphicFramePr>
        <p:xfrm>
          <a:off x="230984" y="1429958"/>
          <a:ext cx="11730032" cy="2623692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495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1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03">
                  <a:extLst>
                    <a:ext uri="{9D8B030D-6E8A-4147-A177-3AD203B41FA5}">
                      <a16:colId xmlns:a16="http://schemas.microsoft.com/office/drawing/2014/main" val="3448082159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(Co-Organizing/Lead* Divisions)</a:t>
                      </a:r>
                      <a:endParaRPr lang="en-US"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Total HDS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US-German Joint Symposium - Polymeric Materials: From Synthesis to Application </a:t>
                      </a:r>
                      <a:r>
                        <a:rPr lang="en-US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PMSE*</a:t>
                      </a:r>
                      <a:r>
                        <a:rPr lang="en-US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Pester, Hickey, Peterson, Brendel, Weber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017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Porous Polymers  </a:t>
                      </a:r>
                      <a:r>
                        <a:rPr lang="en-US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PMSE*, COLL</a:t>
                      </a:r>
                      <a:r>
                        <a:rPr lang="en-US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Silverstein, Cameron, Guo, Wiesner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9639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Synthesis, Properties, and Applications of Vinyl-Addition Cyclic Olefin Polymers (</a:t>
                      </a:r>
                      <a:r>
                        <a:rPr lang="en-US" sz="16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PMSE*</a:t>
                      </a: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Long, Rhodes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48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J. Fraser Stoddart Award Symposium (</a:t>
                      </a:r>
                      <a:r>
                        <a:rPr lang="en-US" sz="16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ORGN*, INORG</a:t>
                      </a: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Cantrill</a:t>
                      </a: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Flood, </a:t>
                      </a:r>
                      <a:r>
                        <a:rPr lang="en-US" sz="1600" b="0" i="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Dichtel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407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Polymers in Fuel Cells and </a:t>
                      </a:r>
                      <a:r>
                        <a:rPr lang="en-US" sz="1600" b="0" i="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Electrolyzers</a:t>
                      </a:r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: From Molecular Design to System Integration (</a:t>
                      </a:r>
                      <a:r>
                        <a:rPr lang="en-US" sz="16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ENFL*, PMSE)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Dishari, Zhu, Wang, Park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0983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Heroes of Polymer Science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Kalow, Collier,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Konkolewicz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Nepal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 (poster)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159203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732B2266-9570-9F39-36BF-C873B8FB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New Orleans – Spring 2027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785279"/>
              </p:ext>
            </p:extLst>
          </p:nvPr>
        </p:nvGraphicFramePr>
        <p:xfrm>
          <a:off x="230984" y="1100667"/>
          <a:ext cx="11765291" cy="345794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647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250">
                  <a:extLst>
                    <a:ext uri="{9D8B030D-6E8A-4147-A177-3AD203B41FA5}">
                      <a16:colId xmlns:a16="http://schemas.microsoft.com/office/drawing/2014/main" val="3448082159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POLY HDS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Sims, Sayala (placeholders)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Carl S. Marvel Creative Polymer Chemistry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672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ACS Award in Polymer Chemistry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28871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Program Chairs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57281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POLY-PMSE Student Chapter Organized Symposium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7068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Undergraduate Research in Polymer Science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Broadhead, Morgan, Nazarenko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0979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Excellence in Polymer Graduate Research Symposium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872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Undergraduate Research in Polymer Science Symposium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932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*Functional Macromolecular Architectures from Renewable Feedstocks</a:t>
                      </a:r>
                    </a:p>
                  </a:txBody>
                  <a:tcPr marL="9525" marR="9525" marT="9525" marB="0" anchor="b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Voronov, </a:t>
                      </a:r>
                      <a:r>
                        <a:rPr lang="it-IT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Vacche, Caillol, Caldona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48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*Targeted Microstructure in Polymers: Synthesis, Characterization, and Function</a:t>
                      </a:r>
                    </a:p>
                  </a:txBody>
                  <a:tcPr marL="9525" marR="9525" marT="9525" marB="0" anchor="b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Dishner, </a:t>
                      </a:r>
                      <a:r>
                        <a:rPr lang="pl-PL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Szweda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</a:t>
                      </a:r>
                      <a:r>
                        <a:rPr lang="pl-PL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Meyer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5049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*Synthetic and Natural Polymers for Healthcare and Biotechnology</a:t>
                      </a:r>
                    </a:p>
                  </a:txBody>
                  <a:tcPr marL="9525" marR="9525" marT="9525" marB="0" anchor="b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Sayala, Narayanan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6582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C77148-16ED-0DD2-0223-612AC2545E5C}"/>
              </a:ext>
            </a:extLst>
          </p:cNvPr>
          <p:cNvSpPr txBox="1"/>
          <p:nvPr/>
        </p:nvSpPr>
        <p:spPr>
          <a:xfrm>
            <a:off x="10547899" y="6624933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*overflow from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242C4-928C-56EB-176A-D18B6921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5" y="0"/>
            <a:ext cx="733778" cy="1100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37733-1665-3D9D-D807-75FCFC40C082}"/>
              </a:ext>
            </a:extLst>
          </p:cNvPr>
          <p:cNvSpPr txBox="1"/>
          <p:nvPr/>
        </p:nvSpPr>
        <p:spPr>
          <a:xfrm>
            <a:off x="230984" y="4670938"/>
            <a:ext cx="777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*Proposed symposia; will be evaluated based on symposium selection rubric </a:t>
            </a:r>
          </a:p>
        </p:txBody>
      </p:sp>
      <p:sp>
        <p:nvSpPr>
          <p:cNvPr id="3" name="Star: 16 Points 1">
            <a:extLst>
              <a:ext uri="{FF2B5EF4-FFF2-40B4-BE49-F238E27FC236}">
                <a16:creationId xmlns:a16="http://schemas.microsoft.com/office/drawing/2014/main" id="{10F33CAD-04DC-0AA7-0BA3-841E3201780D}"/>
              </a:ext>
            </a:extLst>
          </p:cNvPr>
          <p:cNvSpPr/>
          <p:nvPr/>
        </p:nvSpPr>
        <p:spPr>
          <a:xfrm>
            <a:off x="8746240" y="42168"/>
            <a:ext cx="2653910" cy="1228957"/>
          </a:xfrm>
          <a:prstGeom prst="star16">
            <a:avLst>
              <a:gd name="adj" fmla="val 346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C7087-238B-C316-FE89-643B60FC2018}"/>
              </a:ext>
            </a:extLst>
          </p:cNvPr>
          <p:cNvSpPr txBox="1"/>
          <p:nvPr/>
        </p:nvSpPr>
        <p:spPr>
          <a:xfrm>
            <a:off x="9074008" y="193414"/>
            <a:ext cx="196014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Recruiting Symposia &amp; Organizers!</a:t>
            </a:r>
          </a:p>
        </p:txBody>
      </p:sp>
    </p:spTree>
    <p:extLst>
      <p:ext uri="{BB962C8B-B14F-4D97-AF65-F5344CB8AC3E}">
        <p14:creationId xmlns:p14="http://schemas.microsoft.com/office/powerpoint/2010/main" val="276195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New Orleans – Spring 2027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133048"/>
              </p:ext>
            </p:extLst>
          </p:nvPr>
        </p:nvGraphicFramePr>
        <p:xfrm>
          <a:off x="177404" y="1426455"/>
          <a:ext cx="11837191" cy="175108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341">
                  <a:extLst>
                    <a:ext uri="{9D8B030D-6E8A-4147-A177-3AD203B41FA5}">
                      <a16:colId xmlns:a16="http://schemas.microsoft.com/office/drawing/2014/main" val="920081240"/>
                    </a:ext>
                  </a:extLst>
                </a:gridCol>
                <a:gridCol w="454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lang="en-US"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Collaborating divisions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Polymers for Drug Delivery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017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Characterization of Soft Materials and Water Soluble Polymers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9639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Advances in Process Analytical Measurement Science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488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Protecting Inventions and Investors in Polymer Science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407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Advances in Renewable Materials</a:t>
                      </a:r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0983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5915FD8-29BB-BBBB-0889-C90481109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5" y="0"/>
            <a:ext cx="733778" cy="1100667"/>
          </a:xfrm>
          <a:prstGeom prst="rect">
            <a:avLst/>
          </a:prstGeom>
        </p:spPr>
      </p:pic>
      <p:sp>
        <p:nvSpPr>
          <p:cNvPr id="6" name="Star: 16 Points 1">
            <a:extLst>
              <a:ext uri="{FF2B5EF4-FFF2-40B4-BE49-F238E27FC236}">
                <a16:creationId xmlns:a16="http://schemas.microsoft.com/office/drawing/2014/main" id="{EDBA00C5-3065-C574-6646-B396A84BE13E}"/>
              </a:ext>
            </a:extLst>
          </p:cNvPr>
          <p:cNvSpPr/>
          <p:nvPr/>
        </p:nvSpPr>
        <p:spPr>
          <a:xfrm>
            <a:off x="8558871" y="1948578"/>
            <a:ext cx="2653910" cy="1228957"/>
          </a:xfrm>
          <a:prstGeom prst="star16">
            <a:avLst>
              <a:gd name="adj" fmla="val 346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727A2-56B2-7D51-4845-0C21C548C43A}"/>
              </a:ext>
            </a:extLst>
          </p:cNvPr>
          <p:cNvSpPr txBox="1"/>
          <p:nvPr/>
        </p:nvSpPr>
        <p:spPr>
          <a:xfrm>
            <a:off x="8886639" y="2232572"/>
            <a:ext cx="19601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Recruiting Organizers!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25C6718-8886-6405-48BB-3C018EF6009F}"/>
              </a:ext>
            </a:extLst>
          </p:cNvPr>
          <p:cNvSpPr txBox="1">
            <a:spLocks/>
          </p:cNvSpPr>
          <p:nvPr/>
        </p:nvSpPr>
        <p:spPr>
          <a:xfrm>
            <a:off x="372729" y="4023052"/>
            <a:ext cx="11209671" cy="317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Joint symposia proposed during the ACS Leadership Institute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Seeking POLY co-organizers who can collaborate with other divisions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71500" lvl="1" indent="0">
              <a:buFont typeface="Arial"/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15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CE1-525E-E532-289A-5610B9F5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Symposium Selection Guidelines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95D55-DC22-5E0B-A746-28C1859A1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114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Used in Fall 2026; no single symposium got more than 2 POLY HDS</a:t>
            </a:r>
          </a:p>
          <a:p>
            <a:r>
              <a:rPr lang="en-US" dirty="0"/>
              <a:t>Overlapping symposia were asked to choose between moving to future meeting, combining, or differentiating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99CD-BB7E-898B-3849-2F53DA11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56" y="2868447"/>
            <a:ext cx="11417887" cy="32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E6794-E85D-F8FA-9468-F09CBD64B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43D4-6610-6F45-10AD-48290039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Programming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B1EE6-8928-C084-6BA9-6941B31B9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8453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Intentionally plan joint programming</a:t>
            </a:r>
          </a:p>
          <a:p>
            <a:pPr lvl="1"/>
            <a:r>
              <a:rPr lang="en-US" dirty="0"/>
              <a:t>Maximize POLY impact within smaller ACS footprint</a:t>
            </a:r>
          </a:p>
          <a:p>
            <a:pPr lvl="1"/>
            <a:r>
              <a:rPr lang="en-US" dirty="0"/>
              <a:t>Develop ideas with other divisions and recruit experienced organizers</a:t>
            </a:r>
          </a:p>
          <a:p>
            <a:pPr lvl="1"/>
            <a:r>
              <a:rPr lang="en-US" dirty="0"/>
              <a:t>Suggest/contribute to Innovative Programming</a:t>
            </a:r>
          </a:p>
          <a:p>
            <a:r>
              <a:rPr lang="en-US" dirty="0"/>
              <a:t>Organizer recruiting, outreach, and training</a:t>
            </a:r>
          </a:p>
          <a:p>
            <a:pPr lvl="1"/>
            <a:r>
              <a:rPr lang="en-US" dirty="0"/>
              <a:t>Develop policies around HDS utilization</a:t>
            </a:r>
          </a:p>
          <a:p>
            <a:pPr lvl="1"/>
            <a:r>
              <a:rPr lang="en-US" dirty="0"/>
              <a:t>Best practices for abstract rejection/conversion to poster</a:t>
            </a:r>
          </a:p>
          <a:p>
            <a:r>
              <a:rPr lang="en-US" dirty="0"/>
              <a:t>Elevate poster sessions</a:t>
            </a:r>
          </a:p>
          <a:p>
            <a:pPr lvl="1"/>
            <a:r>
              <a:rPr lang="en-US" dirty="0"/>
              <a:t>Continue collocated poster sessions with PMSE</a:t>
            </a:r>
          </a:p>
          <a:p>
            <a:pPr lvl="1"/>
            <a:r>
              <a:rPr lang="en-US" dirty="0"/>
              <a:t>Pilot an invited poster session at Fall 2026 (“Heroes of Polymer Science” with PMSE)</a:t>
            </a:r>
          </a:p>
          <a:p>
            <a:r>
              <a:rPr lang="en-US" dirty="0"/>
              <a:t>Develop new virtual programming</a:t>
            </a:r>
          </a:p>
          <a:p>
            <a:pPr lvl="1"/>
            <a:r>
              <a:rPr lang="en-US" dirty="0"/>
              <a:t>Recruit a virtual programming chair</a:t>
            </a:r>
          </a:p>
          <a:p>
            <a:pPr lvl="1"/>
            <a:r>
              <a:rPr lang="en-US" dirty="0"/>
              <a:t>Use lessons from the pandemic to create engaging virtual programming</a:t>
            </a:r>
          </a:p>
          <a:p>
            <a:pPr lvl="1"/>
            <a:r>
              <a:rPr lang="en-US" dirty="0"/>
              <a:t>Collaborate with Global Engagement committee</a:t>
            </a:r>
          </a:p>
        </p:txBody>
      </p:sp>
    </p:spTree>
    <p:extLst>
      <p:ext uri="{BB962C8B-B14F-4D97-AF65-F5344CB8AC3E}">
        <p14:creationId xmlns:p14="http://schemas.microsoft.com/office/powerpoint/2010/main" val="1006940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C57C-14F8-992F-EE30-BA8A119E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6124-DDED-30E9-F459-172CB6E4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HDS Allocations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7C461-731B-9853-DA3B-BC4CB932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Spring allocation is decreasing in 2027, but fall allocation is increasing relative to 2026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0A88A2-0878-3CB9-66DA-76FAB263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010892"/>
              </p:ext>
            </p:extLst>
          </p:nvPr>
        </p:nvGraphicFramePr>
        <p:xfrm>
          <a:off x="7680966" y="3333577"/>
          <a:ext cx="4249531" cy="2773680"/>
        </p:xfrm>
        <a:graphic>
          <a:graphicData uri="http://schemas.openxmlformats.org/drawingml/2006/table">
            <a:tbl>
              <a:tblPr firstRow="1" bandRow="1">
                <a:tableStyleId>{41802004-E942-4B59-A5EE-B7501E085518}</a:tableStyleId>
              </a:tblPr>
              <a:tblGrid>
                <a:gridCol w="1645110">
                  <a:extLst>
                    <a:ext uri="{9D8B030D-6E8A-4147-A177-3AD203B41FA5}">
                      <a16:colId xmlns:a16="http://schemas.microsoft.com/office/drawing/2014/main" val="2338089844"/>
                    </a:ext>
                  </a:extLst>
                </a:gridCol>
                <a:gridCol w="1371968">
                  <a:extLst>
                    <a:ext uri="{9D8B030D-6E8A-4147-A177-3AD203B41FA5}">
                      <a16:colId xmlns:a16="http://schemas.microsoft.com/office/drawing/2014/main" val="1402177525"/>
                    </a:ext>
                  </a:extLst>
                </a:gridCol>
                <a:gridCol w="1232453">
                  <a:extLst>
                    <a:ext uri="{9D8B030D-6E8A-4147-A177-3AD203B41FA5}">
                      <a16:colId xmlns:a16="http://schemas.microsoft.com/office/drawing/2014/main" val="1228101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29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Spring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50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Fall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60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Spring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56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189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Spring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39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Fall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802683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EA589A-5185-DFCD-F19A-DF6D7C11207D}"/>
              </a:ext>
            </a:extLst>
          </p:cNvPr>
          <p:cNvSpPr txBox="1">
            <a:spLocks/>
          </p:cNvSpPr>
          <p:nvPr/>
        </p:nvSpPr>
        <p:spPr>
          <a:xfrm>
            <a:off x="609599" y="2562507"/>
            <a:ext cx="6723269" cy="402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New formula for determining allocations</a:t>
            </a:r>
          </a:p>
          <a:p>
            <a:pPr lvl="1"/>
            <a:r>
              <a:rPr lang="en-US" dirty="0"/>
              <a:t>Start with 2 base HDS/division</a:t>
            </a:r>
          </a:p>
          <a:p>
            <a:pPr lvl="1"/>
            <a:r>
              <a:rPr lang="en-US" dirty="0"/>
              <a:t>Net change by season capped at 20% </a:t>
            </a:r>
          </a:p>
          <a:p>
            <a:pPr lvl="1"/>
            <a:r>
              <a:rPr lang="en-US" dirty="0"/>
              <a:t>Factors weighted by 25% each, based on average of past 2 years of data:</a:t>
            </a:r>
          </a:p>
          <a:p>
            <a:pPr marL="1485900" lvl="2" indent="-457200">
              <a:buFont typeface="+mj-lt"/>
              <a:buAutoNum type="arabicPeriod"/>
            </a:pPr>
            <a:r>
              <a:rPr lang="en-US" dirty="0"/>
              <a:t>Demand (division attendance)</a:t>
            </a:r>
          </a:p>
          <a:p>
            <a:pPr marL="1485900" lvl="2" indent="-457200">
              <a:buFont typeface="+mj-lt"/>
              <a:buAutoNum type="arabicPeriod"/>
            </a:pPr>
            <a:r>
              <a:rPr lang="en-US" dirty="0"/>
              <a:t>Utilization (session attendance)</a:t>
            </a:r>
          </a:p>
          <a:p>
            <a:pPr marL="1485900" lvl="2" indent="-457200">
              <a:buFont typeface="+mj-lt"/>
              <a:buAutoNum type="arabicPeriod"/>
            </a:pPr>
            <a:r>
              <a:rPr lang="en-US" b="1" dirty="0"/>
              <a:t>Quality (oral session rejection rate)</a:t>
            </a:r>
          </a:p>
          <a:p>
            <a:pPr marL="1485900" lvl="2" indent="-457200">
              <a:buFont typeface="+mj-lt"/>
              <a:buAutoNum type="arabicPeriod"/>
            </a:pPr>
            <a:r>
              <a:rPr lang="en-US" dirty="0"/>
              <a:t>Collaboration (use of joint session allocation)</a:t>
            </a:r>
          </a:p>
        </p:txBody>
      </p:sp>
    </p:spTree>
    <p:extLst>
      <p:ext uri="{BB962C8B-B14F-4D97-AF65-F5344CB8AC3E}">
        <p14:creationId xmlns:p14="http://schemas.microsoft.com/office/powerpoint/2010/main" val="315564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Shape 417"/>
          <p:cNvGraphicFramePr/>
          <p:nvPr/>
        </p:nvGraphicFramePr>
        <p:xfrm>
          <a:off x="0" y="1531966"/>
          <a:ext cx="12053589" cy="51512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50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3169250072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3484442015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1830616510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745689301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1032907969"/>
                    </a:ext>
                  </a:extLst>
                </a:gridCol>
              </a:tblGrid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strike="noStrike" cap="none" dirty="0">
                          <a:latin typeface="Calibri" charset="0"/>
                          <a:ea typeface="Calibri" charset="0"/>
                          <a:cs typeface="Calibri" charset="0"/>
                        </a:rPr>
                        <a:t>Date (Location)</a:t>
                      </a:r>
                      <a:endParaRPr sz="1800" u="sng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Julia Kalow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Northwestern 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Graham Collier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Southern Miss</a:t>
                      </a:r>
                      <a:endParaRPr sz="180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Alice Savage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ARL</a:t>
                      </a:r>
                      <a:endParaRPr sz="180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Michael Petr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 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TBN</a:t>
                      </a:r>
                      <a:endParaRPr lang="en-US" sz="1800" b="0" i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Academia?</a:t>
                      </a:r>
                      <a:endParaRPr lang="en-US" sz="1800" b="1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2025 (San Diego)</a:t>
                      </a:r>
                      <a:endParaRPr sz="18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2025 (DC)</a:t>
                      </a:r>
                      <a:endParaRPr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2026 (Atlanta)</a:t>
                      </a:r>
                      <a:endParaRPr sz="180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SUPPORT/CHAIR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800" b="1" i="0" u="none" strike="noStrike" cap="none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91241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2026 (Chicago)</a:t>
                      </a:r>
                      <a:endParaRPr sz="1800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/CHAIR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78925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2027 (New Orleans)</a:t>
                      </a:r>
                      <a:endParaRPr sz="1800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SUPPORT/CHAIR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943216419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2027 (San Diego)</a:t>
                      </a:r>
                      <a:endParaRPr sz="18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/CHAIR</a:t>
                      </a:r>
                      <a:endParaRPr sz="180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3892854192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2028 (Houston)</a:t>
                      </a:r>
                      <a:endParaRPr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/CHAIR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279949357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2028 (TBN)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  <a:endParaRPr sz="1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SUPPORT/CHAIR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238193230"/>
                  </a:ext>
                </a:extLst>
              </a:tr>
            </a:tbl>
          </a:graphicData>
        </a:graphic>
      </p:graphicFrame>
      <p:sp>
        <p:nvSpPr>
          <p:cNvPr id="422" name="Shape 422"/>
          <p:cNvSpPr txBox="1"/>
          <p:nvPr/>
        </p:nvSpPr>
        <p:spPr>
          <a:xfrm>
            <a:off x="420279" y="191115"/>
            <a:ext cx="2836705" cy="53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Tx/>
              <a:defRPr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POLY Programming Team Rotation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44FF9B5-D457-F002-8319-57620595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08" y="191115"/>
            <a:ext cx="983166" cy="12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smiling&#10;&#10;Description automatically generated">
            <a:extLst>
              <a:ext uri="{FF2B5EF4-FFF2-40B4-BE49-F238E27FC236}">
                <a16:creationId xmlns:a16="http://schemas.microsoft.com/office/drawing/2014/main" id="{18CF9A05-2645-095D-88F7-76061513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73" y="201658"/>
            <a:ext cx="991834" cy="1239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6146C-1CAF-A951-E111-399FDC82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32" y="191946"/>
            <a:ext cx="711441" cy="122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BA74A-5005-16F4-2E8C-9F2DE5E0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263" y="191115"/>
            <a:ext cx="819305" cy="12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0E186-3DA1-4EFF-A368-AF74B702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1CA972-A32F-4369-B5F9-AC5EC4BA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197205"/>
            <a:ext cx="8229600" cy="4928959"/>
          </a:xfrm>
        </p:spPr>
        <p:txBody>
          <a:bodyPr>
            <a:normAutofit/>
          </a:bodyPr>
          <a:lstStyle/>
          <a:p>
            <a:r>
              <a:rPr lang="en-US" sz="2400" dirty="0"/>
              <a:t>POLY at the ACS National Meeting Review</a:t>
            </a:r>
          </a:p>
          <a:p>
            <a:pPr lvl="1"/>
            <a:r>
              <a:rPr lang="en-US" sz="2000" dirty="0"/>
              <a:t>Review of POLY at recent ACS National Meeting, including San Diego and DC</a:t>
            </a:r>
          </a:p>
          <a:p>
            <a:r>
              <a:rPr lang="en-US" sz="2400" dirty="0"/>
              <a:t>Upcoming National Meetings</a:t>
            </a:r>
          </a:p>
          <a:p>
            <a:pPr lvl="1"/>
            <a:r>
              <a:rPr lang="en-US" sz="2400" dirty="0"/>
              <a:t>Spring 2026 (Atlanta) – Alice Savage</a:t>
            </a:r>
          </a:p>
          <a:p>
            <a:pPr lvl="1"/>
            <a:r>
              <a:rPr lang="en-US" sz="2400" dirty="0"/>
              <a:t>Fall 2026 (Chicago) – Julia Kalow</a:t>
            </a:r>
          </a:p>
          <a:p>
            <a:pPr lvl="1"/>
            <a:r>
              <a:rPr lang="en-US" sz="2400" dirty="0"/>
              <a:t>Spring 2027 (New Orleans) – Michael Petr</a:t>
            </a:r>
          </a:p>
          <a:p>
            <a:pPr lvl="1"/>
            <a:r>
              <a:rPr lang="en-US" sz="2400" dirty="0"/>
              <a:t>Fall 2027 (San Diego) – Graham Collier </a:t>
            </a:r>
          </a:p>
          <a:p>
            <a:r>
              <a:rPr lang="en-US" sz="2400" dirty="0"/>
              <a:t>Future of POLY Programming	</a:t>
            </a:r>
          </a:p>
          <a:p>
            <a:pPr lvl="1"/>
            <a:r>
              <a:rPr lang="en-US" sz="2400" dirty="0"/>
              <a:t>2026 programming goals</a:t>
            </a:r>
          </a:p>
          <a:p>
            <a:pPr lvl="1"/>
            <a:r>
              <a:rPr lang="en-US" sz="2400" dirty="0"/>
              <a:t>HDS allocation formula</a:t>
            </a:r>
          </a:p>
          <a:p>
            <a:pPr lvl="1"/>
            <a:r>
              <a:rPr lang="en-US" sz="2400" dirty="0"/>
              <a:t>Team composition and rotation</a:t>
            </a:r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0205E-59BC-449B-9CD4-31FDEE3CAB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53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301E4-F745-4EBA-A6A6-AE17C151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FB9A94-7AC9-4821-86A1-24DF78E49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417639"/>
            <a:ext cx="9144000" cy="4708526"/>
          </a:xfrm>
        </p:spPr>
        <p:txBody>
          <a:bodyPr>
            <a:normAutofit/>
          </a:bodyPr>
          <a:lstStyle/>
          <a:p>
            <a:r>
              <a:rPr lang="en-US" dirty="0"/>
              <a:t>Balance of industry/academia/government</a:t>
            </a:r>
          </a:p>
          <a:p>
            <a:pPr lvl="1"/>
            <a:r>
              <a:rPr lang="en-US" dirty="0"/>
              <a:t>Julia will complete her term at the end of 2027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New programming chair named by Derek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POLY Program Committee Chair Rotation:</a:t>
            </a:r>
          </a:p>
          <a:p>
            <a:pPr lvl="2"/>
            <a:r>
              <a:rPr lang="en-US" i="1" dirty="0"/>
              <a:t>2026 – Julia</a:t>
            </a:r>
          </a:p>
          <a:p>
            <a:pPr lvl="2"/>
            <a:r>
              <a:rPr lang="en-US" i="1" dirty="0"/>
              <a:t>2027 – Graham</a:t>
            </a:r>
          </a:p>
          <a:p>
            <a:pPr lvl="2"/>
            <a:r>
              <a:rPr lang="en-US" i="1" dirty="0"/>
              <a:t>2028 – Alice</a:t>
            </a:r>
          </a:p>
          <a:p>
            <a:pPr lvl="2"/>
            <a:r>
              <a:rPr lang="en-US" i="1" dirty="0"/>
              <a:t>2029 - Michael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708B6-BEE4-42C4-86A4-13F4F2648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7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98D50E5-5165-646F-4578-0952DE93B6B5}"/>
              </a:ext>
            </a:extLst>
          </p:cNvPr>
          <p:cNvSpPr txBox="1">
            <a:spLocks/>
          </p:cNvSpPr>
          <p:nvPr/>
        </p:nvSpPr>
        <p:spPr>
          <a:xfrm>
            <a:off x="609600" y="1741488"/>
            <a:ext cx="10972800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/>
              <a:t>Thank you!</a:t>
            </a:r>
            <a:endParaRPr lang="en-US" sz="6000" dirty="0"/>
          </a:p>
          <a:p>
            <a:endParaRPr lang="en-US" b="1" dirty="0"/>
          </a:p>
          <a:p>
            <a:r>
              <a:rPr lang="en-US" i="1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51305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3E9E8-52C4-3500-1C71-5DD086401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E0DF4-4E4B-6642-A41B-BC01783A2D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1BFB9A-BC08-4DBC-9579-F3B73F1D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94"/>
            <a:ext cx="10972800" cy="793875"/>
          </a:xfrm>
        </p:spPr>
        <p:txBody>
          <a:bodyPr/>
          <a:lstStyle/>
          <a:p>
            <a:r>
              <a:rPr lang="en-US" dirty="0"/>
              <a:t>New/Continuing Initiatives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8FFFA-66C2-477D-8049-88A3A6BA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8512"/>
            <a:ext cx="10972800" cy="5382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Knowledge continuity in business office/ program chair liaison (Thanks Kathy!) &amp; with </a:t>
            </a:r>
            <a:r>
              <a:rPr lang="en-US" dirty="0" err="1"/>
              <a:t>ExComm</a:t>
            </a:r>
            <a:r>
              <a:rPr lang="en-US" dirty="0"/>
              <a:t> (2026, Hayley Brown)</a:t>
            </a:r>
          </a:p>
          <a:p>
            <a:endParaRPr lang="en-US" dirty="0"/>
          </a:p>
          <a:p>
            <a:r>
              <a:rPr lang="en-US" i="1" dirty="0">
                <a:solidFill>
                  <a:srgbClr val="0070C0"/>
                </a:solidFill>
              </a:rPr>
              <a:t>Continuing</a:t>
            </a:r>
            <a:r>
              <a:rPr lang="en-US" dirty="0"/>
              <a:t> – Programming event to thank current organizers, reporting out on Programming, and recruiting new organizers</a:t>
            </a:r>
          </a:p>
          <a:p>
            <a:pPr lvl="1"/>
            <a:r>
              <a:rPr lang="en-US" dirty="0"/>
              <a:t>Recognition paths</a:t>
            </a:r>
          </a:p>
          <a:p>
            <a:pPr lvl="1"/>
            <a:r>
              <a:rPr lang="en-US" dirty="0"/>
              <a:t>Reporting paths</a:t>
            </a:r>
          </a:p>
          <a:p>
            <a:pPr lvl="1"/>
            <a:r>
              <a:rPr lang="en-US" dirty="0"/>
              <a:t>Recruitment paths</a:t>
            </a:r>
          </a:p>
          <a:p>
            <a:pPr lvl="1"/>
            <a:endParaRPr lang="en-US" dirty="0"/>
          </a:p>
          <a:p>
            <a:r>
              <a:rPr lang="en-US" i="1" dirty="0">
                <a:solidFill>
                  <a:srgbClr val="0070C0"/>
                </a:solidFill>
              </a:rPr>
              <a:t>Continuing </a:t>
            </a:r>
            <a:r>
              <a:rPr lang="en-US" dirty="0"/>
              <a:t>– </a:t>
            </a:r>
            <a:r>
              <a:rPr lang="en-US" dirty="0">
                <a:solidFill>
                  <a:schemeClr val="tx1"/>
                </a:solidFill>
              </a:rPr>
              <a:t>Revising Programming Best Practices (</a:t>
            </a:r>
            <a:r>
              <a:rPr lang="en-US" dirty="0">
                <a:solidFill>
                  <a:srgbClr val="FF0000"/>
                </a:solidFill>
              </a:rPr>
              <a:t>In progress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Continuing </a:t>
            </a:r>
            <a:r>
              <a:rPr lang="en-US" dirty="0"/>
              <a:t>–</a:t>
            </a:r>
            <a:r>
              <a:rPr lang="en-US" dirty="0">
                <a:solidFill>
                  <a:schemeClr val="tx1"/>
                </a:solidFill>
              </a:rPr>
              <a:t> Discussions &amp; initiatives regarding DEIR in POLY Programming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Continuing </a:t>
            </a:r>
            <a:r>
              <a:rPr lang="en-US" dirty="0"/>
              <a:t>– Symposia Selection Guidelines Implementation with amendments as needed (</a:t>
            </a:r>
            <a:r>
              <a:rPr lang="en-US" dirty="0">
                <a:solidFill>
                  <a:srgbClr val="0070C0"/>
                </a:solidFill>
              </a:rPr>
              <a:t>2025 Focus</a:t>
            </a:r>
            <a:r>
              <a:rPr lang="en-US" dirty="0"/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rgbClr val="00B050"/>
                </a:solidFill>
              </a:rPr>
              <a:t>New!</a:t>
            </a:r>
            <a:r>
              <a:rPr lang="en-US" dirty="0">
                <a:solidFill>
                  <a:schemeClr val="tx1"/>
                </a:solidFill>
              </a:rPr>
              <a:t> – Virtual Programming Chair &amp; Program Development (</a:t>
            </a:r>
            <a:r>
              <a:rPr lang="en-US" dirty="0">
                <a:solidFill>
                  <a:srgbClr val="00B050"/>
                </a:solidFill>
              </a:rPr>
              <a:t>2026 Focus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1172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/>
        </p:nvGraphicFramePr>
        <p:xfrm>
          <a:off x="121604" y="964245"/>
          <a:ext cx="11999352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Cabin"/>
              </a:rPr>
              <a:t>Historical Contributions</a:t>
            </a:r>
            <a:endParaRPr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847-5764-41A3-B5C6-85A2FA00235B}"/>
              </a:ext>
            </a:extLst>
          </p:cNvPr>
          <p:cNvSpPr txBox="1"/>
          <p:nvPr/>
        </p:nvSpPr>
        <p:spPr>
          <a:xfrm>
            <a:off x="121603" y="6560776"/>
            <a:ext cx="11806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Philadelphia 2020- cancelled, Spring 2021 Virtual meeting did not collect division-level stats. </a:t>
            </a:r>
          </a:p>
        </p:txBody>
      </p:sp>
    </p:spTree>
    <p:extLst>
      <p:ext uri="{BB962C8B-B14F-4D97-AF65-F5344CB8AC3E}">
        <p14:creationId xmlns:p14="http://schemas.microsoft.com/office/powerpoint/2010/main" val="3442335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947F-0CB1-BEFD-F519-6BE619D1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Programming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EBF4-5E7D-7D4C-3C73-B6D1CC9D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600" u="sng" dirty="0"/>
              <a:t>Discussion Phase: </a:t>
            </a:r>
            <a:r>
              <a:rPr lang="en-US" sz="2600" dirty="0"/>
              <a:t>gather best practices of several past program chairs (PC)</a:t>
            </a:r>
          </a:p>
          <a:p>
            <a:pPr marL="114300" indent="0">
              <a:buNone/>
            </a:pPr>
            <a:r>
              <a:rPr lang="en-US" sz="2600" dirty="0"/>
              <a:t>Questions discussed at workshop:</a:t>
            </a:r>
          </a:p>
          <a:p>
            <a:pPr marL="114300" indent="0">
              <a:buNone/>
            </a:pPr>
            <a:endParaRPr lang="en-US" sz="1200" dirty="0"/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works well in POLY programming?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can be improved? What’s not working?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some ideas you have that would help POLY innovate with regards to programming? 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have been helpful for you to know as a new program chair that you’d want to share with future program chairs?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were some of the best technical symposia that you programmed?  Why were they successful?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have you observed makes the community eager to present in POLY?  What helps motivate you to present?  What helps students and early career chemists present?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/>
              <a:t>Special topic on innovation within general topics symposia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5563-4681-C24F-8F54-94EF4047A8F9}"/>
              </a:ext>
            </a:extLst>
          </p:cNvPr>
          <p:cNvSpPr txBox="1"/>
          <p:nvPr/>
        </p:nvSpPr>
        <p:spPr>
          <a:xfrm>
            <a:off x="1342953" y="6043476"/>
            <a:ext cx="974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Findings and best practices will be summarized in growing </a:t>
            </a:r>
            <a:r>
              <a:rPr lang="en-US" b="1" i="1" dirty="0">
                <a:solidFill>
                  <a:srgbClr val="FF0000"/>
                </a:solidFill>
              </a:rPr>
              <a:t>POLY </a:t>
            </a:r>
            <a:r>
              <a:rPr lang="en-US" sz="1400" b="1" i="1" dirty="0">
                <a:solidFill>
                  <a:srgbClr val="FF0000"/>
                </a:solidFill>
              </a:rPr>
              <a:t>Program Chair Guidebook </a:t>
            </a:r>
            <a:r>
              <a:rPr lang="en-US" sz="1400" b="1" dirty="0"/>
              <a:t>- an ongoing document summarizing findings of workshop and addition input by champions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79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F1E62-AD94-454B-860A-7D210DE5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Items &amp; Items for 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05BC0-A191-4A44-8620-2BFDADCF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259" y="1417638"/>
            <a:ext cx="11323434" cy="5121275"/>
          </a:xfrm>
        </p:spPr>
        <p:txBody>
          <a:bodyPr>
            <a:norm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</a:rPr>
              <a:t>(Voting) </a:t>
            </a:r>
            <a:r>
              <a:rPr lang="en-US" sz="3200" dirty="0"/>
              <a:t>Organizer recognition/retention proposals:</a:t>
            </a:r>
          </a:p>
          <a:p>
            <a:pPr lvl="2"/>
            <a:r>
              <a:rPr lang="en-US" sz="2600" dirty="0"/>
              <a:t>Continuing Resolution on proposal to continue to produce and distribute “POLY National Meeting Symposium Organizer” recognition pins and organizational “care packages” to organizers as a method of recognition and retention</a:t>
            </a:r>
          </a:p>
          <a:p>
            <a:pPr lvl="1"/>
            <a:r>
              <a:rPr lang="en-US" sz="3000" i="1" dirty="0">
                <a:solidFill>
                  <a:srgbClr val="FF0000"/>
                </a:solidFill>
              </a:rPr>
              <a:t>(Consideration) </a:t>
            </a:r>
            <a:r>
              <a:rPr lang="en-US" sz="3000" dirty="0"/>
              <a:t>Programming Recruitment Funding: With a reduced meeting footprint, what is the appropriate level of financial support?</a:t>
            </a:r>
          </a:p>
          <a:p>
            <a:pPr lvl="3"/>
            <a:r>
              <a:rPr lang="en-US" sz="2200" dirty="0"/>
              <a:t>For pins, bags/supplies, and postage</a:t>
            </a:r>
          </a:p>
          <a:p>
            <a:pPr lvl="3"/>
            <a:r>
              <a:rPr lang="en-US" sz="2200" dirty="0"/>
              <a:t>Coffee/happy hour programming meetings to recruit organizers</a:t>
            </a:r>
          </a:p>
          <a:p>
            <a:pPr lvl="4"/>
            <a:r>
              <a:rPr lang="en-US" sz="2200" dirty="0"/>
              <a:t>ACS foresees virtual component to meetings long-term</a:t>
            </a:r>
          </a:p>
          <a:p>
            <a:pPr marL="1028700" lvl="2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C4435-C9C2-44A7-BD26-46747A3958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4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1B704A-7011-45B2-BD71-1D4ED33A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136525"/>
            <a:ext cx="8773886" cy="715314"/>
          </a:xfrm>
        </p:spPr>
        <p:txBody>
          <a:bodyPr>
            <a:normAutofit fontScale="90000"/>
          </a:bodyPr>
          <a:lstStyle/>
          <a:p>
            <a:r>
              <a:rPr lang="en-US" dirty="0"/>
              <a:t>Review and Report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8B180-28E8-42F9-8CDA-DE167D97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164" y="819934"/>
            <a:ext cx="11209671" cy="317521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Innovative Sessions (live polling, panels, interactive digital posters, industry and policy focus)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CME-NASA: Elevating Polymer Chemistry to New Heights-Polymers for Future Space Missions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The “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ChemPods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”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Not popular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4B306-678B-4FE4-91A6-CB79D2998F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8F3CBC6E-FB5F-63F6-5F62-4F2A84E8C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38471"/>
              </p:ext>
            </p:extLst>
          </p:nvPr>
        </p:nvGraphicFramePr>
        <p:xfrm>
          <a:off x="2061567" y="3660626"/>
          <a:ext cx="5376941" cy="23774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56588">
                  <a:extLst>
                    <a:ext uri="{9D8B030D-6E8A-4147-A177-3AD203B41FA5}">
                      <a16:colId xmlns:a16="http://schemas.microsoft.com/office/drawing/2014/main" val="905181589"/>
                    </a:ext>
                  </a:extLst>
                </a:gridCol>
                <a:gridCol w="1818308">
                  <a:extLst>
                    <a:ext uri="{9D8B030D-6E8A-4147-A177-3AD203B41FA5}">
                      <a16:colId xmlns:a16="http://schemas.microsoft.com/office/drawing/2014/main" val="971311464"/>
                    </a:ext>
                  </a:extLst>
                </a:gridCol>
                <a:gridCol w="1702045">
                  <a:extLst>
                    <a:ext uri="{9D8B030D-6E8A-4147-A177-3AD203B41FA5}">
                      <a16:colId xmlns:a16="http://schemas.microsoft.com/office/drawing/2014/main" val="2971764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% POLY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510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90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Spring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15289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520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Fall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11552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6767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Spring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11779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32289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Fall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10801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226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7103E3A-E576-5FA6-AC36-365860566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10" y="2766113"/>
            <a:ext cx="3582977" cy="38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1B704A-7011-45B2-BD71-1D4ED33A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28273"/>
            <a:ext cx="8773886" cy="776615"/>
          </a:xfrm>
        </p:spPr>
        <p:txBody>
          <a:bodyPr>
            <a:normAutofit fontScale="90000"/>
          </a:bodyPr>
          <a:lstStyle/>
          <a:p>
            <a:r>
              <a:rPr lang="en-US" dirty="0"/>
              <a:t>2025 Fall Review and Report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8B180-28E8-42F9-8CDA-DE167D97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164" y="1009933"/>
            <a:ext cx="11209671" cy="5226479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Overview of Fall POLY meeting presentations in San Diego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~640 abstracts presented at POLY and joint sessions (~7% of total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443 POLY in-person oral (244 POLY only, 182 joint)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155 POLY posters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43 POLY virtual oral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86% acceptance rate (oral in-person only)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Average in-person session attendance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26.19 for sole POLY in-person sessions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50.50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POLY virtual sessions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28.38 for joint in-person sessions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Top sessions: Herman Mark Award in honor of Craig Hawker, Green Polymer Chemistry &amp; Sustainability, Innovations in Natural Polymer Science for Sustainable Agriculture and Food Security, Conjugated Polymers: Past, Present, and Future, CME-NASA: Elevating Polymer Chemistry to New Heights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4B306-678B-4FE4-91A6-CB79D2998F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5F99EA-3F81-DBFB-5CDA-AE02BADC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35" y="3738438"/>
            <a:ext cx="5827638" cy="11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B769-D3D5-9981-E3C0-4C97AC01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D33AB25A-ABBE-1F76-94F9-160E455DB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4035D567-F684-3BBF-8904-87EB4E642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694986"/>
              </p:ext>
            </p:extLst>
          </p:nvPr>
        </p:nvGraphicFramePr>
        <p:xfrm>
          <a:off x="137885" y="1012724"/>
          <a:ext cx="11757336" cy="5535717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753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32">
                  <a:extLst>
                    <a:ext uri="{9D8B030D-6E8A-4147-A177-3AD203B41FA5}">
                      <a16:colId xmlns:a16="http://schemas.microsoft.com/office/drawing/2014/main" val="1394006376"/>
                    </a:ext>
                  </a:extLst>
                </a:gridCol>
              </a:tblGrid>
              <a:tr h="26339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HDS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Excellence in Polymer Graduate Research 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R. Behling, C. Coltrain, C. Ellison, K.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Heifferonm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J. Self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2650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Undergraduate Research in Polymer Science 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H. Broadhead, S. Morgan, S. Nazarenko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2650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ACS Award in Polymer Chemistry for Geoff Coates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B. Fors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34395"/>
                  </a:ext>
                </a:extLst>
              </a:tr>
              <a:tr h="2670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 (Wed, Mar 25</a:t>
                      </a:r>
                      <a:r>
                        <a:rPr lang="en-US" sz="1600" b="0" i="0" u="none" strike="noStrike" baseline="300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5:30-8:00 PM)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J. Kalow, G. Collier, A. Savage, K. Mitchem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999942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Paul J. Flory Education Award for Dr. Richard Spontak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B. Summerlin, T. Nelson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31701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Topics: New Synthesis and Characterization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Kalow, A. Savage, G. Collier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35553"/>
                  </a:ext>
                </a:extLst>
              </a:tr>
              <a:tr h="26702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J. Ting, M. Sims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64100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Virtual Graduate Students Symposium in Asia-Pacific Region on Polymer Chemistry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Chiungwei Huang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</a:t>
                      </a:r>
                      <a:endParaRPr lang="en-US" sz="1600" b="0" i="0" u="none" strike="noStrike" cap="none" baseline="30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5220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*Capturing the Power of Data for Materials and Chemical Scientists in Industry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Schmidt, M. Heiber, R. Shaffer, C. Szczepanski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9663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*Academic Entrepreneurship and Tech Transfer: Turning Research into Revenue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Dishari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C. Szczepanski , C. Wirth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380319"/>
                  </a:ext>
                </a:extLst>
              </a:tr>
              <a:tr h="522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Green Chemistry and Beyond: Modern Mechanochemistry as a Frontier in Synthetic Innovation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Zagho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S. Nazarenko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716300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Functional Hydrogels for Energy and Soft Machines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Toor, S. Li, T. Schroeder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654106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Molecular Engineering of Stimuli-Responsive Polymers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 T. Hebner, T. White, E.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Runnerstrom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i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765481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Excellence in Polymer Research at HBCU/MS Institutions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Lambeth, D. Poree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5903"/>
                  </a:ext>
                </a:extLst>
              </a:tr>
              <a:tr h="522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Specialized Fluoropolymer Applications: Current Limitations in Material Substitution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Jena McCollum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168095"/>
                  </a:ext>
                </a:extLst>
              </a:tr>
              <a:tr h="2650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endParaRPr lang="en-US" sz="1600" b="0" i="0" u="none" strike="noStrike" cap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Total POLY HDS: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88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2162DE-1A2A-4DE0-78E8-766A506F60ED}"/>
              </a:ext>
            </a:extLst>
          </p:cNvPr>
          <p:cNvSpPr txBox="1"/>
          <p:nvPr/>
        </p:nvSpPr>
        <p:spPr>
          <a:xfrm>
            <a:off x="9545053" y="371554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Alice Savage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Alice.m.savage3@gmail.com</a:t>
            </a:r>
          </a:p>
        </p:txBody>
      </p:sp>
      <p:pic>
        <p:nvPicPr>
          <p:cNvPr id="3" name="Picture 2" descr="A picture containing person, clothing&#10;&#10;AI-generated content may be incorrect.">
            <a:extLst>
              <a:ext uri="{FF2B5EF4-FFF2-40B4-BE49-F238E27FC236}">
                <a16:creationId xmlns:a16="http://schemas.microsoft.com/office/drawing/2014/main" id="{4C0E34D6-F52E-2BF0-1AB7-3B779815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20" y="85754"/>
            <a:ext cx="810127" cy="675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26CD-A67E-61D4-A0D6-D0A73ADE7BF1}"/>
              </a:ext>
            </a:extLst>
          </p:cNvPr>
          <p:cNvSpPr txBox="1"/>
          <p:nvPr/>
        </p:nvSpPr>
        <p:spPr>
          <a:xfrm>
            <a:off x="0" y="6550223"/>
            <a:ext cx="3150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Symposium overflow from Fall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6ECB0-7E5B-59A3-8173-E87D410D9F65}"/>
              </a:ext>
            </a:extLst>
          </p:cNvPr>
          <p:cNvSpPr txBox="1"/>
          <p:nvPr/>
        </p:nvSpPr>
        <p:spPr>
          <a:xfrm>
            <a:off x="495408" y="630837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Spring 2026 POLY Symposia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DE17C-C5CF-F61C-BDA0-BA95566760AB}"/>
              </a:ext>
            </a:extLst>
          </p:cNvPr>
          <p:cNvSpPr txBox="1"/>
          <p:nvPr/>
        </p:nvSpPr>
        <p:spPr>
          <a:xfrm>
            <a:off x="3039980" y="6552002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</a:rPr>
              <a:t>Recurring Symposia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74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929BB-518F-0D9D-8543-C741923EE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3AA79C6D-3753-AC75-7D9B-78127F8625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741373C1-3440-B81E-CD39-D6A2B5723F83}"/>
              </a:ext>
            </a:extLst>
          </p:cNvPr>
          <p:cNvGraphicFramePr/>
          <p:nvPr/>
        </p:nvGraphicFramePr>
        <p:xfrm>
          <a:off x="137885" y="1123394"/>
          <a:ext cx="11916229" cy="503532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6824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973">
                  <a:extLst>
                    <a:ext uri="{9D8B030D-6E8A-4147-A177-3AD203B41FA5}">
                      <a16:colId xmlns:a16="http://schemas.microsoft.com/office/drawing/2014/main" val="13940063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Questrial"/>
                        </a:rPr>
                        <a:t>HDS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Polymers and Boron Nitride 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Cash, C.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Homenick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Advanced Manufacturing and Concepts for Functional Coatings, Thin Films, and Interphases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Werner, L. Sun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507638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Circular Economy of Synthetic and Bio-Based Polymers: Advances in Feedstocks, (Bio)Degradation, Recycling, and Chemistry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M. Karayilan, </a:t>
                      </a:r>
                      <a:r>
                        <a:rPr lang="en-US" sz="1600" i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Y.q</a:t>
                      </a:r>
                      <a:r>
                        <a:rPr lang="en-US" sz="1600" i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Rao, M. Webber, A. Sheldon Knight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 </a:t>
                      </a:r>
                      <a:endParaRPr lang="en-US" sz="1600" b="0" i="0" u="none" strike="noStrike" cap="none" baseline="300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84664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Soft Polymer Networks: Linking Chemistry, and Mechanics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S. Danielsen, G. Sanoja, C. Ellison, H. Kim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648023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Advances in Polymer Electrolytes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T. Saito, J.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Lutkenhaus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917662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Microplastics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Y. Q. Rao , M. Blenner, R. M. Espinosa Marzal , A. Nason, K. Goodall, G. Miller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02221"/>
                  </a:ext>
                </a:extLst>
              </a:tr>
              <a:tr h="189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 Polymers at Bio-interfaces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 R. Advincula, Z. Yang, C.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Maladeniya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S.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Zauscher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29232"/>
                  </a:ext>
                </a:extLst>
              </a:tr>
              <a:tr h="1896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Polymer dynamics at the nano- to meso-scale revealed by Neutrons and X-ray spectroscopy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 LR Stingaciu, N. Osti, R. Advincula, H. Zhang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65046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Emerging Properties of Pi-Conjugated Polymers &amp; Macromolecules Symposium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Azoulay, Z. Bao, T.-Q. Nguyen, J. Reynolds, A.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Facchetti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97241"/>
                  </a:ext>
                </a:extLst>
              </a:tr>
              <a:tr h="194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Innovations in Thermal Management &amp; Fire Safety 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T. Emrick, S.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Nuguri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G. Wan 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88255"/>
                  </a:ext>
                </a:extLst>
              </a:tr>
              <a:tr h="1945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Automation &amp; AI in Polymer Science: Accelerating Discovery of functional polymers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E. </a:t>
                      </a:r>
                      <a:r>
                        <a:rPr lang="en-US" sz="1600" b="0" i="0" u="none" strike="noStrike" cap="none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Papanou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A. Afzal, M. Karayilan, N. Sinha, W. Xia</a:t>
                      </a:r>
                      <a:endParaRPr lang="en-US" sz="16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32936"/>
                  </a:ext>
                </a:extLst>
              </a:tr>
              <a:tr h="189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Transformative Natural Polymers for 21</a:t>
                      </a:r>
                      <a:r>
                        <a:rPr lang="en-US" sz="1600" b="0" i="0" u="none" strike="noStrike" cap="none" baseline="300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st</a:t>
                      </a:r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Century Materials (CCC)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Wei Gao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  <a:endParaRPr lang="en-US" sz="1600" b="0" i="0" u="none" strike="noStrike" cap="none" baseline="30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28228"/>
                  </a:ext>
                </a:extLst>
              </a:tr>
              <a:tr h="86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endParaRPr lang="en-US" sz="2000" b="1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Poly HDS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96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E9934B-BDCA-9109-7F68-E25B312112B7}"/>
              </a:ext>
            </a:extLst>
          </p:cNvPr>
          <p:cNvSpPr txBox="1"/>
          <p:nvPr/>
        </p:nvSpPr>
        <p:spPr>
          <a:xfrm>
            <a:off x="9545053" y="371554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Alice Savage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Alice.m.savage3@gmail.com</a:t>
            </a:r>
          </a:p>
        </p:txBody>
      </p:sp>
      <p:pic>
        <p:nvPicPr>
          <p:cNvPr id="3" name="Picture 2" descr="A picture containing person, clothing&#10;&#10;AI-generated content may be incorrect.">
            <a:extLst>
              <a:ext uri="{FF2B5EF4-FFF2-40B4-BE49-F238E27FC236}">
                <a16:creationId xmlns:a16="http://schemas.microsoft.com/office/drawing/2014/main" id="{66333F25-DC01-E415-D5BA-EFE9A96A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20" y="85754"/>
            <a:ext cx="810127" cy="675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D6629-7926-2793-041E-BE39D80332E3}"/>
              </a:ext>
            </a:extLst>
          </p:cNvPr>
          <p:cNvSpPr txBox="1"/>
          <p:nvPr/>
        </p:nvSpPr>
        <p:spPr>
          <a:xfrm>
            <a:off x="482730" y="699286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Spring 2026 Joint Symposia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95E14-6811-511D-D2C7-9556A29A27A7}"/>
              </a:ext>
            </a:extLst>
          </p:cNvPr>
          <p:cNvSpPr txBox="1"/>
          <p:nvPr/>
        </p:nvSpPr>
        <p:spPr>
          <a:xfrm>
            <a:off x="6661484" y="6158714"/>
            <a:ext cx="6392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  <a:tabLst/>
              <a:defRPr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Allotted: Joint 6 and POLY 41; Total: 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Scheduled: POLY 29, Joint 18; Total: 47</a:t>
            </a:r>
            <a:endParaRPr lang="en-US" sz="20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41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35">
            <a:extLst>
              <a:ext uri="{FF2B5EF4-FFF2-40B4-BE49-F238E27FC236}">
                <a16:creationId xmlns:a16="http://schemas.microsoft.com/office/drawing/2014/main" id="{D87075BB-4E52-7DA8-ABA8-5C5D0CD769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61EBC-DC86-F854-0BD3-C670053832D2}"/>
              </a:ext>
            </a:extLst>
          </p:cNvPr>
          <p:cNvSpPr txBox="1"/>
          <p:nvPr/>
        </p:nvSpPr>
        <p:spPr>
          <a:xfrm>
            <a:off x="9545053" y="371554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Alice Savage </a:t>
            </a:r>
          </a:p>
          <a:p>
            <a:pPr algn="ctr"/>
            <a:r>
              <a:rPr lang="en-US" sz="1000" dirty="0"/>
              <a:t>Alice.m.savage3@gmail.com</a:t>
            </a:r>
          </a:p>
        </p:txBody>
      </p:sp>
      <p:pic>
        <p:nvPicPr>
          <p:cNvPr id="7" name="Picture 6" descr="A picture containing person, clothing&#10;&#10;AI-generated content may be incorrect.">
            <a:extLst>
              <a:ext uri="{FF2B5EF4-FFF2-40B4-BE49-F238E27FC236}">
                <a16:creationId xmlns:a16="http://schemas.microsoft.com/office/drawing/2014/main" id="{A4DAF1C0-7B7E-AA27-A8F8-F4C196C3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20" y="85754"/>
            <a:ext cx="810127" cy="6755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189ABB-A59C-81B8-0A6D-DCF4DAFFA107}"/>
              </a:ext>
            </a:extLst>
          </p:cNvPr>
          <p:cNvSpPr/>
          <p:nvPr/>
        </p:nvSpPr>
        <p:spPr>
          <a:xfrm>
            <a:off x="9032561" y="2237873"/>
            <a:ext cx="2953512" cy="7589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E6296-A461-4AC9-F14D-7474F9BA2925}"/>
              </a:ext>
            </a:extLst>
          </p:cNvPr>
          <p:cNvSpPr/>
          <p:nvPr/>
        </p:nvSpPr>
        <p:spPr>
          <a:xfrm>
            <a:off x="6027236" y="2237872"/>
            <a:ext cx="3017520" cy="7589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7A14E4-10E7-0DB2-BDD0-1BA902BE1209}"/>
              </a:ext>
            </a:extLst>
          </p:cNvPr>
          <p:cNvGraphicFramePr>
            <a:graphicFrameLocks noGrp="1"/>
          </p:cNvGraphicFramePr>
          <p:nvPr/>
        </p:nvGraphicFramePr>
        <p:xfrm>
          <a:off x="246459" y="1206439"/>
          <a:ext cx="11736995" cy="4787216"/>
        </p:xfrm>
        <a:graphic>
          <a:graphicData uri="http://schemas.openxmlformats.org/drawingml/2006/table">
            <a:tbl>
              <a:tblPr firstRow="1" firstCol="1" bandRow="1">
                <a:tableStyleId>{F8EEA687-8B89-4C8B-AE1C-786DD35E4617}</a:tableStyleId>
              </a:tblPr>
              <a:tblGrid>
                <a:gridCol w="3105056">
                  <a:extLst>
                    <a:ext uri="{9D8B030D-6E8A-4147-A177-3AD203B41FA5}">
                      <a16:colId xmlns:a16="http://schemas.microsoft.com/office/drawing/2014/main" val="2313090216"/>
                    </a:ext>
                  </a:extLst>
                </a:gridCol>
                <a:gridCol w="2664274">
                  <a:extLst>
                    <a:ext uri="{9D8B030D-6E8A-4147-A177-3AD203B41FA5}">
                      <a16:colId xmlns:a16="http://schemas.microsoft.com/office/drawing/2014/main" val="2602571795"/>
                    </a:ext>
                  </a:extLst>
                </a:gridCol>
                <a:gridCol w="236965">
                  <a:extLst>
                    <a:ext uri="{9D8B030D-6E8A-4147-A177-3AD203B41FA5}">
                      <a16:colId xmlns:a16="http://schemas.microsoft.com/office/drawing/2014/main" val="2776188392"/>
                    </a:ext>
                  </a:extLst>
                </a:gridCol>
                <a:gridCol w="2787172">
                  <a:extLst>
                    <a:ext uri="{9D8B030D-6E8A-4147-A177-3AD203B41FA5}">
                      <a16:colId xmlns:a16="http://schemas.microsoft.com/office/drawing/2014/main" val="3048990530"/>
                    </a:ext>
                  </a:extLst>
                </a:gridCol>
                <a:gridCol w="2943528">
                  <a:extLst>
                    <a:ext uri="{9D8B030D-6E8A-4147-A177-3AD203B41FA5}">
                      <a16:colId xmlns:a16="http://schemas.microsoft.com/office/drawing/2014/main" val="1305634105"/>
                    </a:ext>
                  </a:extLst>
                </a:gridCol>
              </a:tblGrid>
              <a:tr h="91787">
                <a:tc gridSpan="5"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1" dirty="0">
                          <a:effectLst/>
                        </a:rPr>
                        <a:t>POLY Only Symposia</a:t>
                      </a:r>
                      <a:endParaRPr lang="en-US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74523795"/>
                  </a:ext>
                </a:extLst>
              </a:tr>
              <a:tr h="91787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SUNDAY (Mar 22)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MONDAY(Mar 23)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TUESDAY(Mar 24)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WEDNESDAY(Mar 25)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78" marR="241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111241"/>
                  </a:ext>
                </a:extLst>
              </a:tr>
              <a:tr h="324547"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Academic Entrepreneurship and Tech Transfer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 AM/PM &amp; MON AM (Rm: Int. 1)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Capturing the Power of Data for Mat. &amp; Chem. Sci in Industry: </a:t>
                      </a:r>
                      <a:r>
                        <a:rPr lang="de-DE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PM &amp; WED AM/PM (Rm: Int. 3)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632084"/>
                  </a:ext>
                </a:extLst>
              </a:tr>
              <a:tr h="324547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Topics: New Synthesis &amp; Characterization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 AM (</a:t>
                      </a:r>
                      <a:r>
                        <a:rPr lang="fr-FR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Rm</a:t>
                      </a: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Int. 10)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 AM/PM (Rm: Int. 10)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Topics: New Synthesis &amp; Characterization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AM (</a:t>
                      </a:r>
                      <a:r>
                        <a:rPr lang="fr-FR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Rm</a:t>
                      </a: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: Int. 1) &amp; WED PM (</a:t>
                      </a:r>
                      <a:r>
                        <a:rPr lang="fr-FR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Rm</a:t>
                      </a: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: Int. 5)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431926"/>
                  </a:ext>
                </a:extLst>
              </a:tr>
              <a:tr h="714507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Topics: NSC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 AM (</a:t>
                      </a:r>
                      <a:r>
                        <a:rPr lang="fr-FR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Rm</a:t>
                      </a:r>
                      <a:r>
                        <a:rPr lang="fr-F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Int. 3)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Excellence in Polymer Graduate Research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 AM/PM &amp; TUES AM (Rm: Int. 3)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Green Chemistry &amp; Beyond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WED AM/PM (Rm: Int. 2)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06394"/>
                  </a:ext>
                </a:extLst>
              </a:tr>
              <a:tr h="526096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Functional Hydrogels for Energy and Soft Machines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 AM/PM (Rm: Int. 2)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Specialized Fluoropolymer Applications: CLMS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 PM (Rm: Int. 1)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Undergraduate Research in Polymer Science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AM/PM (Rm: Int.2)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Undergraduate Research in Polymer Science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AM/PM (Rm: Int.2)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Excellence in Polymer Research at HBCU/MS Inst.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WED AM (Rm: Int. 5)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051713"/>
                  </a:ext>
                </a:extLst>
              </a:tr>
              <a:tr h="636921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Paul J. Flory Education Award: Dr. Richard Spontak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 PM (Rm: Int. 10)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ACS Award in Polymer Chemistry for Geoff Coates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 AM/PM (Rm: Int. 2)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Molecular Engineering of Stimuli-Responsive Polymers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PM (Rm: Int. 1) &amp; WED AM/PM (Rm: Int. 1)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Molecular Engineering of Stimuli-Responsive Polymers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PM (Rm: Int. 1) &amp; WED AM/PM (Rm: Int. 1)</a:t>
                      </a:r>
                      <a:endParaRPr lang="en-US" dirty="0"/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920755"/>
                  </a:ext>
                </a:extLst>
              </a:tr>
              <a:tr h="752039">
                <a:tc>
                  <a:txBody>
                    <a:bodyPr/>
                    <a:lstStyle/>
                    <a:p>
                      <a:pPr marL="0" marR="0" indent="-184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-184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3048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Virtual Graduate Students Symposium in Asia-Pacific Region on Polymer Chemistry: TUES PM &amp; WED PM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Virtual Graduate Students Symposium in Asia-Pacific Region on Polymer Chemistry: </a:t>
                      </a: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PM &amp; WED PM</a:t>
                      </a:r>
                      <a:endParaRPr lang="en-US" dirty="0"/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53572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C7F1A3-298C-C178-B80C-917B77981767}"/>
              </a:ext>
            </a:extLst>
          </p:cNvPr>
          <p:cNvGraphicFramePr>
            <a:graphicFrameLocks noGrp="1"/>
          </p:cNvGraphicFramePr>
          <p:nvPr/>
        </p:nvGraphicFramePr>
        <p:xfrm>
          <a:off x="310120" y="6303566"/>
          <a:ext cx="9513150" cy="365760"/>
        </p:xfrm>
        <a:graphic>
          <a:graphicData uri="http://schemas.openxmlformats.org/drawingml/2006/table">
            <a:tbl>
              <a:tblPr firstRow="1" bandRow="1">
                <a:tableStyleId>{F8EEA687-8B89-4C8B-AE1C-786DD35E4617}</a:tableStyleId>
              </a:tblPr>
              <a:tblGrid>
                <a:gridCol w="1902630">
                  <a:extLst>
                    <a:ext uri="{9D8B030D-6E8A-4147-A177-3AD203B41FA5}">
                      <a16:colId xmlns:a16="http://schemas.microsoft.com/office/drawing/2014/main" val="3708995929"/>
                    </a:ext>
                  </a:extLst>
                </a:gridCol>
                <a:gridCol w="1902630">
                  <a:extLst>
                    <a:ext uri="{9D8B030D-6E8A-4147-A177-3AD203B41FA5}">
                      <a16:colId xmlns:a16="http://schemas.microsoft.com/office/drawing/2014/main" val="63260863"/>
                    </a:ext>
                  </a:extLst>
                </a:gridCol>
                <a:gridCol w="1902630">
                  <a:extLst>
                    <a:ext uri="{9D8B030D-6E8A-4147-A177-3AD203B41FA5}">
                      <a16:colId xmlns:a16="http://schemas.microsoft.com/office/drawing/2014/main" val="3670532674"/>
                    </a:ext>
                  </a:extLst>
                </a:gridCol>
                <a:gridCol w="1902630">
                  <a:extLst>
                    <a:ext uri="{9D8B030D-6E8A-4147-A177-3AD203B41FA5}">
                      <a16:colId xmlns:a16="http://schemas.microsoft.com/office/drawing/2014/main" val="2896500121"/>
                    </a:ext>
                  </a:extLst>
                </a:gridCol>
                <a:gridCol w="1902630">
                  <a:extLst>
                    <a:ext uri="{9D8B030D-6E8A-4147-A177-3AD203B41FA5}">
                      <a16:colId xmlns:a16="http://schemas.microsoft.com/office/drawing/2014/main" val="2393975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International 1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International 2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/>
                        <a:t>International 3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/>
                        <a:t>International 5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/>
                        <a:t>International 10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625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C2ECB63-3778-45C9-353A-CD275EC695C4}"/>
              </a:ext>
            </a:extLst>
          </p:cNvPr>
          <p:cNvSpPr txBox="1"/>
          <p:nvPr/>
        </p:nvSpPr>
        <p:spPr>
          <a:xfrm>
            <a:off x="243839" y="596981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Marriott Marquis Rooms:</a:t>
            </a:r>
          </a:p>
        </p:txBody>
      </p:sp>
    </p:spTree>
    <p:extLst>
      <p:ext uri="{BB962C8B-B14F-4D97-AF65-F5344CB8AC3E}">
        <p14:creationId xmlns:p14="http://schemas.microsoft.com/office/powerpoint/2010/main" val="25504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3C622-02DC-8DF6-86CD-98FAF6C99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BAD4805-27C1-0A76-9B4E-B760B48B4AF8}"/>
              </a:ext>
            </a:extLst>
          </p:cNvPr>
          <p:cNvSpPr/>
          <p:nvPr/>
        </p:nvSpPr>
        <p:spPr>
          <a:xfrm>
            <a:off x="2796387" y="5057467"/>
            <a:ext cx="3088599" cy="466344"/>
          </a:xfrm>
          <a:prstGeom prst="rect">
            <a:avLst/>
          </a:prstGeom>
          <a:solidFill>
            <a:srgbClr val="00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D1F885-E25C-E8C1-1CAA-F41D2ECB67C1}"/>
              </a:ext>
            </a:extLst>
          </p:cNvPr>
          <p:cNvSpPr/>
          <p:nvPr/>
        </p:nvSpPr>
        <p:spPr>
          <a:xfrm>
            <a:off x="5878630" y="5054889"/>
            <a:ext cx="6275247" cy="4663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D5EF04-05FB-B234-CFFA-00EA91960A9B}"/>
              </a:ext>
            </a:extLst>
          </p:cNvPr>
          <p:cNvSpPr/>
          <p:nvPr/>
        </p:nvSpPr>
        <p:spPr>
          <a:xfrm>
            <a:off x="93578" y="4107238"/>
            <a:ext cx="5790911" cy="4663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464ED5-CC14-30AA-C177-CDBCBE407A3D}"/>
              </a:ext>
            </a:extLst>
          </p:cNvPr>
          <p:cNvSpPr/>
          <p:nvPr/>
        </p:nvSpPr>
        <p:spPr>
          <a:xfrm>
            <a:off x="78812" y="2194262"/>
            <a:ext cx="2723437" cy="466344"/>
          </a:xfrm>
          <a:prstGeom prst="rect">
            <a:avLst/>
          </a:prstGeom>
          <a:solidFill>
            <a:srgbClr val="D600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D9B55C-0BAD-FD58-6F16-10FFD599BDA7}"/>
              </a:ext>
            </a:extLst>
          </p:cNvPr>
          <p:cNvSpPr/>
          <p:nvPr/>
        </p:nvSpPr>
        <p:spPr>
          <a:xfrm>
            <a:off x="81722" y="3629477"/>
            <a:ext cx="2696947" cy="466344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B3C990-2E17-2C8E-F36C-7C2431C934CA}"/>
              </a:ext>
            </a:extLst>
          </p:cNvPr>
          <p:cNvSpPr/>
          <p:nvPr/>
        </p:nvSpPr>
        <p:spPr>
          <a:xfrm>
            <a:off x="8955933" y="4589864"/>
            <a:ext cx="3183812" cy="4663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160FD4-1C0A-3D85-4DA0-4DC1A296A0DB}"/>
              </a:ext>
            </a:extLst>
          </p:cNvPr>
          <p:cNvSpPr/>
          <p:nvPr/>
        </p:nvSpPr>
        <p:spPr>
          <a:xfrm>
            <a:off x="5884489" y="2193414"/>
            <a:ext cx="3071444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46E13-BE89-DB37-0275-44C9DA9B9E7D}"/>
              </a:ext>
            </a:extLst>
          </p:cNvPr>
          <p:cNvSpPr/>
          <p:nvPr/>
        </p:nvSpPr>
        <p:spPr>
          <a:xfrm>
            <a:off x="8944705" y="1710332"/>
            <a:ext cx="3200400" cy="466344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63B21-785F-BEEC-104E-5AF829A3B3D4}"/>
              </a:ext>
            </a:extLst>
          </p:cNvPr>
          <p:cNvSpPr/>
          <p:nvPr/>
        </p:nvSpPr>
        <p:spPr>
          <a:xfrm>
            <a:off x="5884987" y="1719478"/>
            <a:ext cx="3071444" cy="4663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7B4A3-0909-8291-3CA7-1C56ADE84486}"/>
              </a:ext>
            </a:extLst>
          </p:cNvPr>
          <p:cNvSpPr/>
          <p:nvPr/>
        </p:nvSpPr>
        <p:spPr>
          <a:xfrm>
            <a:off x="2801747" y="1716194"/>
            <a:ext cx="3083239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0104E-3394-809F-42D3-1C5D8125FC33}"/>
              </a:ext>
            </a:extLst>
          </p:cNvPr>
          <p:cNvSpPr/>
          <p:nvPr/>
        </p:nvSpPr>
        <p:spPr>
          <a:xfrm>
            <a:off x="5873193" y="3148479"/>
            <a:ext cx="3083238" cy="4663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hape 335">
            <a:extLst>
              <a:ext uri="{FF2B5EF4-FFF2-40B4-BE49-F238E27FC236}">
                <a16:creationId xmlns:a16="http://schemas.microsoft.com/office/drawing/2014/main" id="{6FC8A3F8-E956-A87A-A9AB-8681FCAF3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7C851-C988-7D60-A270-CA79F55404C2}"/>
              </a:ext>
            </a:extLst>
          </p:cNvPr>
          <p:cNvSpPr txBox="1"/>
          <p:nvPr/>
        </p:nvSpPr>
        <p:spPr>
          <a:xfrm>
            <a:off x="9545053" y="371554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Alice Savage </a:t>
            </a:r>
          </a:p>
          <a:p>
            <a:pPr algn="ctr"/>
            <a:r>
              <a:rPr lang="en-US" sz="1000" dirty="0"/>
              <a:t>Alice.m.savage3@gmail.com</a:t>
            </a:r>
          </a:p>
        </p:txBody>
      </p:sp>
      <p:pic>
        <p:nvPicPr>
          <p:cNvPr id="7" name="Picture 6" descr="A picture containing person, clothing&#10;&#10;AI-generated content may be incorrect.">
            <a:extLst>
              <a:ext uri="{FF2B5EF4-FFF2-40B4-BE49-F238E27FC236}">
                <a16:creationId xmlns:a16="http://schemas.microsoft.com/office/drawing/2014/main" id="{D4A628BE-7E59-D1A6-E79D-A33A0612F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220" y="85754"/>
            <a:ext cx="810127" cy="6755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2855BD-3D87-B0DA-3895-74254CCF8E62}"/>
              </a:ext>
            </a:extLst>
          </p:cNvPr>
          <p:cNvSpPr/>
          <p:nvPr/>
        </p:nvSpPr>
        <p:spPr>
          <a:xfrm>
            <a:off x="8942527" y="2191683"/>
            <a:ext cx="3200400" cy="466344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5EFACB-443B-9FCB-DAF2-1F57A77A6ABD}"/>
              </a:ext>
            </a:extLst>
          </p:cNvPr>
          <p:cNvSpPr/>
          <p:nvPr/>
        </p:nvSpPr>
        <p:spPr>
          <a:xfrm>
            <a:off x="8939345" y="3148565"/>
            <a:ext cx="3200400" cy="466344"/>
          </a:xfrm>
          <a:prstGeom prst="rect">
            <a:avLst/>
          </a:prstGeom>
          <a:solidFill>
            <a:srgbClr val="FF6699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3E38B-81F3-143A-FE4A-E844EC73F9E2}"/>
              </a:ext>
            </a:extLst>
          </p:cNvPr>
          <p:cNvSpPr/>
          <p:nvPr/>
        </p:nvSpPr>
        <p:spPr>
          <a:xfrm>
            <a:off x="2761584" y="3626547"/>
            <a:ext cx="3200400" cy="466344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AF027-6FE3-D1B6-9D1D-35420A5BBDB6}"/>
              </a:ext>
            </a:extLst>
          </p:cNvPr>
          <p:cNvSpPr/>
          <p:nvPr/>
        </p:nvSpPr>
        <p:spPr>
          <a:xfrm>
            <a:off x="5961984" y="3627207"/>
            <a:ext cx="2994446" cy="466344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323EB3-B46A-392D-A5E0-19C753C1A5B1}"/>
              </a:ext>
            </a:extLst>
          </p:cNvPr>
          <p:cNvSpPr/>
          <p:nvPr/>
        </p:nvSpPr>
        <p:spPr>
          <a:xfrm>
            <a:off x="5884987" y="4589864"/>
            <a:ext cx="3071444" cy="466344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FE519D-3C6C-09E6-138B-303E52524BB3}"/>
              </a:ext>
            </a:extLst>
          </p:cNvPr>
          <p:cNvSpPr/>
          <p:nvPr/>
        </p:nvSpPr>
        <p:spPr>
          <a:xfrm>
            <a:off x="4337539" y="5534275"/>
            <a:ext cx="1547448" cy="893679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30A99C-EEF0-9D2B-28C7-E857C716B736}"/>
              </a:ext>
            </a:extLst>
          </p:cNvPr>
          <p:cNvSpPr/>
          <p:nvPr/>
        </p:nvSpPr>
        <p:spPr>
          <a:xfrm>
            <a:off x="2801747" y="2191683"/>
            <a:ext cx="3083239" cy="466344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3F5D62-4103-EBDE-BAAD-2EA3F1956D60}"/>
              </a:ext>
            </a:extLst>
          </p:cNvPr>
          <p:cNvSpPr/>
          <p:nvPr/>
        </p:nvSpPr>
        <p:spPr>
          <a:xfrm>
            <a:off x="81722" y="3147819"/>
            <a:ext cx="5803264" cy="466344"/>
          </a:xfrm>
          <a:prstGeom prst="rect">
            <a:avLst/>
          </a:prstGeom>
          <a:solidFill>
            <a:schemeClr val="accent5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863098-20D6-496F-8731-48A55E8691F0}"/>
              </a:ext>
            </a:extLst>
          </p:cNvPr>
          <p:cNvSpPr/>
          <p:nvPr/>
        </p:nvSpPr>
        <p:spPr>
          <a:xfrm>
            <a:off x="5873193" y="4104615"/>
            <a:ext cx="3082740" cy="466344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97F4E83-234C-C2FD-357E-821AF2827C0D}"/>
              </a:ext>
            </a:extLst>
          </p:cNvPr>
          <p:cNvGraphicFramePr>
            <a:graphicFrameLocks noGrp="1"/>
          </p:cNvGraphicFramePr>
          <p:nvPr/>
        </p:nvGraphicFramePr>
        <p:xfrm>
          <a:off x="78812" y="6609650"/>
          <a:ext cx="11972714" cy="198120"/>
        </p:xfrm>
        <a:graphic>
          <a:graphicData uri="http://schemas.openxmlformats.org/drawingml/2006/table">
            <a:tbl>
              <a:tblPr firstRow="1" bandRow="1">
                <a:tableStyleId>{F8EEA687-8B89-4C8B-AE1C-786DD35E4617}</a:tableStyleId>
              </a:tblPr>
              <a:tblGrid>
                <a:gridCol w="920978">
                  <a:extLst>
                    <a:ext uri="{9D8B030D-6E8A-4147-A177-3AD203B41FA5}">
                      <a16:colId xmlns:a16="http://schemas.microsoft.com/office/drawing/2014/main" val="3708995929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63260863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3670532674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896500121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393975848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495900022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885293023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938049170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806806547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3228135228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3160757745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591816161"/>
                    </a:ext>
                  </a:extLst>
                </a:gridCol>
                <a:gridCol w="920978">
                  <a:extLst>
                    <a:ext uri="{9D8B030D-6E8A-4147-A177-3AD203B41FA5}">
                      <a16:colId xmlns:a16="http://schemas.microsoft.com/office/drawing/2014/main" val="200127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700" b="1" dirty="0"/>
                        <a:t>International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International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International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M304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00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1" dirty="0"/>
                        <a:t>Imp. BR Salon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6256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BF6A3F6-05D6-3422-A675-11EDD6C97BF3}"/>
              </a:ext>
            </a:extLst>
          </p:cNvPr>
          <p:cNvSpPr txBox="1"/>
          <p:nvPr/>
        </p:nvSpPr>
        <p:spPr>
          <a:xfrm>
            <a:off x="0" y="6381382"/>
            <a:ext cx="200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Marriott Marquis Rooms: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D71E33-648B-DEC1-C0FA-E4C8CB07E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68120"/>
              </p:ext>
            </p:extLst>
          </p:nvPr>
        </p:nvGraphicFramePr>
        <p:xfrm>
          <a:off x="87082" y="750873"/>
          <a:ext cx="12052663" cy="5677018"/>
        </p:xfrm>
        <a:graphic>
          <a:graphicData uri="http://schemas.openxmlformats.org/drawingml/2006/table">
            <a:tbl>
              <a:tblPr firstRow="1" firstCol="1" bandRow="1">
                <a:tableStyleId>{F8EEA687-8B89-4C8B-AE1C-786DD35E4617}</a:tableStyleId>
              </a:tblPr>
              <a:tblGrid>
                <a:gridCol w="2708369">
                  <a:extLst>
                    <a:ext uri="{9D8B030D-6E8A-4147-A177-3AD203B41FA5}">
                      <a16:colId xmlns:a16="http://schemas.microsoft.com/office/drawing/2014/main" val="1273410093"/>
                    </a:ext>
                  </a:extLst>
                </a:gridCol>
                <a:gridCol w="1531948">
                  <a:extLst>
                    <a:ext uri="{9D8B030D-6E8A-4147-A177-3AD203B41FA5}">
                      <a16:colId xmlns:a16="http://schemas.microsoft.com/office/drawing/2014/main" val="3815214419"/>
                    </a:ext>
                  </a:extLst>
                </a:gridCol>
                <a:gridCol w="1557586">
                  <a:extLst>
                    <a:ext uri="{9D8B030D-6E8A-4147-A177-3AD203B41FA5}">
                      <a16:colId xmlns:a16="http://schemas.microsoft.com/office/drawing/2014/main" val="1055565462"/>
                    </a:ext>
                  </a:extLst>
                </a:gridCol>
                <a:gridCol w="3077490">
                  <a:extLst>
                    <a:ext uri="{9D8B030D-6E8A-4147-A177-3AD203B41FA5}">
                      <a16:colId xmlns:a16="http://schemas.microsoft.com/office/drawing/2014/main" val="4161959034"/>
                    </a:ext>
                  </a:extLst>
                </a:gridCol>
                <a:gridCol w="3177270">
                  <a:extLst>
                    <a:ext uri="{9D8B030D-6E8A-4147-A177-3AD203B41FA5}">
                      <a16:colId xmlns:a16="http://schemas.microsoft.com/office/drawing/2014/main" val="917432603"/>
                    </a:ext>
                  </a:extLst>
                </a:gridCol>
              </a:tblGrid>
              <a:tr h="233270">
                <a:tc gridSpan="5">
                  <a:txBody>
                    <a:bodyPr/>
                    <a:lstStyle/>
                    <a:p>
                      <a:pPr marL="0" marR="0" lvl="0" indent="-1651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1" dirty="0">
                          <a:effectLst/>
                        </a:rPr>
                        <a:t>Joint Symposia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048472"/>
                  </a:ext>
                </a:extLst>
              </a:tr>
              <a:tr h="233270">
                <a:tc>
                  <a:txBody>
                    <a:bodyPr/>
                    <a:lstStyle/>
                    <a:p>
                      <a:pPr marL="0" marR="0" lvl="0" indent="-1651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SUNDAY (Mar 22)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MONDAY(Mar 23)</a:t>
                      </a:r>
                      <a:endParaRPr lang="en-US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</a:rPr>
                        <a:t>TUESDAY(Mar 24)</a:t>
                      </a:r>
                      <a:endParaRPr lang="en-US" sz="1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651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WEDNESDAY(Mar 25)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635364"/>
                  </a:ext>
                </a:extLst>
              </a:tr>
              <a:tr h="478976"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Adv. </a:t>
                      </a:r>
                      <a:r>
                        <a:rPr lang="en-US" sz="1400" b="1" dirty="0" err="1">
                          <a:effectLst/>
                        </a:rPr>
                        <a:t>Manufactur</a:t>
                      </a:r>
                      <a:r>
                        <a:rPr lang="en-US" sz="1400" b="1" dirty="0">
                          <a:effectLst/>
                        </a:rPr>
                        <a:t>. &amp; Concepts for Functional Coatings, Thin Films, &amp; Interphases:  </a:t>
                      </a:r>
                      <a:r>
                        <a:rPr lang="en-US" sz="1400" dirty="0">
                          <a:effectLst/>
                        </a:rPr>
                        <a:t>SUN AM/PM &amp; MON AM/PM (Rm: Int. 7)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Automation &amp; AI In Poly Sci: Accelerating Discovery of Functional Polymers: </a:t>
                      </a:r>
                      <a:r>
                        <a:rPr lang="en-US" sz="1400" dirty="0">
                          <a:effectLst/>
                        </a:rPr>
                        <a:t>TUES AM/PM &amp; WED AM/PM (Rm: Int. 8)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658350"/>
                  </a:ext>
                </a:extLst>
              </a:tr>
              <a:tr h="473535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Advances in Polymer Electrolytes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MON AM/PM (Rm: Int. 5)                       TUES AM/PM (Rm: Int. 10)                WED PM (Rm: C206 Con. Ctr.)</a:t>
                      </a:r>
                      <a:endParaRPr lang="en-US" sz="1200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27773"/>
                  </a:ext>
                </a:extLst>
              </a:tr>
              <a:tr h="478976">
                <a:tc gridSpan="5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Circular Economy of Synthetic and Bio-Based Polymers: Advances in Feedstocks, (Bio) Degradation, Recycling, and Chem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SUN AM/PM (Rm: M304)                  MON PM (Rm: Int. 8)                            TUES AM/PM (Rm: Int. 5)               WED PM (Rm: A401 Con. Ctr.)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562584"/>
                  </a:ext>
                </a:extLst>
              </a:tr>
              <a:tr h="478976"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Emerging Prop. of Pi-Conjugated Poly &amp; Macromolecules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SUN AM/PM &amp; MON AM/PM (Rm: Int. 9)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Innovations in Heat Resistant Materials and Fire Safety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TUES PM &amp; WED AM/PM (Rm: Int. 9)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FF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32681"/>
                  </a:ext>
                </a:extLst>
              </a:tr>
              <a:tr h="478976">
                <a:tc gridSpan="3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Polymers and Boron Nitride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SUN AM /PM &amp; MON AM (Rm: Int. 8)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Polymer Dynamics &amp; Structure By Neutrons and X-Ray Spectroscopy: </a:t>
                      </a:r>
                      <a:r>
                        <a:rPr lang="en-US" sz="1400" dirty="0">
                          <a:effectLst/>
                        </a:rPr>
                        <a:t>TUES AM/PM (Rm: Int. 7)                WED AM (Rm: Int. 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76071"/>
                  </a:ext>
                </a:extLst>
              </a:tr>
              <a:tr h="478976">
                <a:tc gridSpan="4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Microplastics</a:t>
                      </a:r>
                      <a:r>
                        <a:rPr lang="en-US" sz="1400" dirty="0">
                          <a:effectLst/>
                        </a:rPr>
                        <a:t>    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SUN AM/PM (Rm: Int. 6)             MON AM/PM (Rm: B314 Con. Ctr.)           TUES AM (Rm: B405 Con. Ctr.)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747237"/>
                  </a:ext>
                </a:extLst>
              </a:tr>
              <a:tr h="478976">
                <a:tc gridSpan="4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effectLst/>
                        </a:rPr>
                        <a:t>Polymers   at   Bio-Interfaces</a:t>
                      </a:r>
                      <a:r>
                        <a:rPr lang="en-US" sz="1600" dirty="0">
                          <a:effectLst/>
                        </a:rPr>
                        <a:t>  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  SUN AM/PM (Rm: Int. B)                      MON AM/PM (Rm: Int. B)                         TUES AM (Rm: Int. 9)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657082"/>
                  </a:ext>
                </a:extLst>
              </a:tr>
              <a:tr h="473535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Transformative Natural </a:t>
                      </a:r>
                      <a:r>
                        <a:rPr lang="en-US" sz="1400" b="1" dirty="0" err="1">
                          <a:effectLst/>
                        </a:rPr>
                        <a:t>Polym</a:t>
                      </a:r>
                      <a:r>
                        <a:rPr lang="en-US" sz="1400" b="1" dirty="0">
                          <a:effectLst/>
                        </a:rPr>
                        <a:t> 21st Century Materials (CCC)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TUES PM (Rm: C205 Con. Ctr.)                       WED AM (Rm: Int. 10)  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324950"/>
                  </a:ext>
                </a:extLst>
              </a:tr>
              <a:tr h="473535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Soft Polymer Networks: Linking Chemistry, and Mechanics</a:t>
                      </a:r>
                    </a:p>
                    <a:p>
                      <a:pPr marL="0" marR="0" indent="-16510" algn="l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          MON PM (Rm: Int. A)                              TUES AM/PM &amp; WED AM/PM (Rm: Int. B)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26777"/>
                  </a:ext>
                </a:extLst>
              </a:tr>
              <a:tr h="774836"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POLY Posters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 1-3 PM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International Foyer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Sci-Mix</a:t>
                      </a:r>
                      <a:r>
                        <a:rPr lang="en-US" sz="1400" dirty="0">
                          <a:effectLst/>
                        </a:rPr>
                        <a:t>: 8-10 PM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B/C – Exhibit Hall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Convention Center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-1651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POLY Posters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 1-3 PM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International Foyer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PMSE POLY Plenary</a:t>
                      </a:r>
                    </a:p>
                    <a:p>
                      <a:pPr marL="0" marR="0" indent="-1651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effectLst/>
                        </a:rPr>
                        <a:t>5:15-8 PM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Imperial Ballroom Salon B</a:t>
                      </a:r>
                      <a:endParaRPr lang="en-US" sz="1600" dirty="0"/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54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85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>
            <a:extLst>
              <a:ext uri="{FF2B5EF4-FFF2-40B4-BE49-F238E27FC236}">
                <a16:creationId xmlns:a16="http://schemas.microsoft.com/office/drawing/2014/main" id="{A69DEEC7-61B9-78E2-1947-4B46699A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4" y="1646721"/>
            <a:ext cx="4291245" cy="48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5220DC82-97BB-EC62-65F8-EEBF6977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94" y="1511208"/>
            <a:ext cx="4080447" cy="49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818CD0C-2E1D-F594-48A5-10E0D3F81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061" y="1646721"/>
            <a:ext cx="2936875" cy="19389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Marriott Marquis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Atlanta GA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POLY/PMSE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Poster Session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Desk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on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Level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F037EE-6BEC-9256-169F-006534196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44" y="1209040"/>
            <a:ext cx="19668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Marquis Level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54206D-1967-FEFD-6E50-D4C927135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Shape 335">
            <a:extLst>
              <a:ext uri="{FF2B5EF4-FFF2-40B4-BE49-F238E27FC236}">
                <a16:creationId xmlns:a16="http://schemas.microsoft.com/office/drawing/2014/main" id="{59D33544-E669-0C0D-80C8-ABF49BB550F6}"/>
              </a:ext>
            </a:extLst>
          </p:cNvPr>
          <p:cNvSpPr txBox="1">
            <a:spLocks/>
          </p:cNvSpPr>
          <p:nvPr/>
        </p:nvSpPr>
        <p:spPr>
          <a:xfrm>
            <a:off x="-419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 floor plan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85BBEB-4235-A015-9D53-953F6B7B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538" y="1209039"/>
            <a:ext cx="15872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Level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12BA78B-A6CD-7D84-DD6E-085599324EB8}"/>
              </a:ext>
            </a:extLst>
          </p:cNvPr>
          <p:cNvSpPr/>
          <p:nvPr/>
        </p:nvSpPr>
        <p:spPr>
          <a:xfrm>
            <a:off x="5971142" y="4065224"/>
            <a:ext cx="1839817" cy="1035586"/>
          </a:xfrm>
          <a:custGeom>
            <a:avLst/>
            <a:gdLst>
              <a:gd name="connsiteX0" fmla="*/ 11017 w 1839817"/>
              <a:gd name="connsiteY0" fmla="*/ 495759 h 1035586"/>
              <a:gd name="connsiteX1" fmla="*/ 0 w 1839817"/>
              <a:gd name="connsiteY1" fmla="*/ 1035586 h 1035586"/>
              <a:gd name="connsiteX2" fmla="*/ 1839817 w 1839817"/>
              <a:gd name="connsiteY2" fmla="*/ 1024569 h 1035586"/>
              <a:gd name="connsiteX3" fmla="*/ 1828800 w 1839817"/>
              <a:gd name="connsiteY3" fmla="*/ 0 h 1035586"/>
              <a:gd name="connsiteX4" fmla="*/ 1123721 w 1839817"/>
              <a:gd name="connsiteY4" fmla="*/ 11017 h 1035586"/>
              <a:gd name="connsiteX5" fmla="*/ 1112704 w 1839817"/>
              <a:gd name="connsiteY5" fmla="*/ 517793 h 1035586"/>
              <a:gd name="connsiteX6" fmla="*/ 11017 w 1839817"/>
              <a:gd name="connsiteY6" fmla="*/ 495759 h 103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17" h="1035586">
                <a:moveTo>
                  <a:pt x="11017" y="495759"/>
                </a:moveTo>
                <a:lnTo>
                  <a:pt x="0" y="1035586"/>
                </a:lnTo>
                <a:lnTo>
                  <a:pt x="1839817" y="1024569"/>
                </a:lnTo>
                <a:lnTo>
                  <a:pt x="1828800" y="0"/>
                </a:lnTo>
                <a:lnTo>
                  <a:pt x="1123721" y="11017"/>
                </a:lnTo>
                <a:lnTo>
                  <a:pt x="1112704" y="517793"/>
                </a:lnTo>
                <a:lnTo>
                  <a:pt x="11017" y="495759"/>
                </a:lnTo>
                <a:close/>
              </a:path>
            </a:pathLst>
          </a:custGeom>
          <a:solidFill>
            <a:srgbClr val="FFFF00">
              <a:alpha val="597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89119-A475-9B8E-3079-56E4741DC8D1}"/>
              </a:ext>
            </a:extLst>
          </p:cNvPr>
          <p:cNvCxnSpPr/>
          <p:nvPr/>
        </p:nvCxnSpPr>
        <p:spPr>
          <a:xfrm>
            <a:off x="7604410" y="3103324"/>
            <a:ext cx="0" cy="325676"/>
          </a:xfrm>
          <a:prstGeom prst="line">
            <a:avLst/>
          </a:prstGeom>
          <a:ln w="63500">
            <a:solidFill>
              <a:srgbClr val="00F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223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C7D75CF59D44A84CCBA3AEE4BDD55" ma:contentTypeVersion="9" ma:contentTypeDescription="Create a new document." ma:contentTypeScope="" ma:versionID="ea0ec8f7ed9e3790f04fb46b4c9ab285">
  <xsd:schema xmlns:xsd="http://www.w3.org/2001/XMLSchema" xmlns:xs="http://www.w3.org/2001/XMLSchema" xmlns:p="http://schemas.microsoft.com/office/2006/metadata/properties" xmlns:ns2="571dbefc-0250-476e-8805-8e6cc7ec995c" xmlns:ns3="cb42e6df-be37-43c6-b099-b13a44fb71bb" targetNamespace="http://schemas.microsoft.com/office/2006/metadata/properties" ma:root="true" ma:fieldsID="35611e19c09d3d16822d2ee6a774125b" ns2:_="" ns3:_="">
    <xsd:import namespace="571dbefc-0250-476e-8805-8e6cc7ec995c"/>
    <xsd:import namespace="cb42e6df-be37-43c6-b099-b13a44fb7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dbefc-0250-476e-8805-8e6cc7ec9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2e6df-be37-43c6-b099-b13a44fb7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83E920-A7B3-44F8-A2CC-AC2D93C52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238032-1C31-47C1-9BA8-981BBE1D8E59}">
  <ds:schemaRefs>
    <ds:schemaRef ds:uri="cb42e6df-be37-43c6-b099-b13a44fb71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71dbefc-0250-476e-8805-8e6cc7ec995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2E930C-D1BB-4DCC-A1A5-E7284CBAD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dbefc-0250-476e-8805-8e6cc7ec995c"/>
    <ds:schemaRef ds:uri="cb42e6df-be37-43c6-b099-b13a44fb7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aac0ad3-18d9-49e9-a80d-c985041778ba}" enabled="1" method="Standard" siteId="{c3e32f53-cb7f-4809-968d-1cc4ccc785f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31304</TotalTime>
  <Words>3311</Words>
  <Application>Microsoft Macintosh PowerPoint</Application>
  <PresentationFormat>Widescreen</PresentationFormat>
  <Paragraphs>581</Paragraphs>
  <Slides>26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Cabin</vt:lpstr>
      <vt:lpstr>Arial</vt:lpstr>
      <vt:lpstr>Office Theme</vt:lpstr>
      <vt:lpstr>POLY Programming Team ACS Spring 2026</vt:lpstr>
      <vt:lpstr>Overview</vt:lpstr>
      <vt:lpstr>Review and Report Summary</vt:lpstr>
      <vt:lpstr>2025 Fall Review and Report Summary</vt:lpstr>
      <vt:lpstr>Atlanta – Spring 2026</vt:lpstr>
      <vt:lpstr>Atlanta – Spring 2026</vt:lpstr>
      <vt:lpstr>Atlanta – Spring 2026</vt:lpstr>
      <vt:lpstr>Atlanta – Spring 2026</vt:lpstr>
      <vt:lpstr>PowerPoint Presentation</vt:lpstr>
      <vt:lpstr>Additional Collaboration for Spring 2026</vt:lpstr>
      <vt:lpstr>Additional Collaboration for Spring 2026</vt:lpstr>
      <vt:lpstr>Chicago – Fall 2026</vt:lpstr>
      <vt:lpstr>Chicago – Fall 2026</vt:lpstr>
      <vt:lpstr>New Orleans – Spring 2027</vt:lpstr>
      <vt:lpstr>New Orleans – Spring 2027</vt:lpstr>
      <vt:lpstr>POLY Symposium Selection Guidelines</vt:lpstr>
      <vt:lpstr>2026 Programming Goals</vt:lpstr>
      <vt:lpstr>HDS Allocations</vt:lpstr>
      <vt:lpstr>PowerPoint Presentation</vt:lpstr>
      <vt:lpstr>Team Composition</vt:lpstr>
      <vt:lpstr>PowerPoint Presentation</vt:lpstr>
      <vt:lpstr>Back Up Slides</vt:lpstr>
      <vt:lpstr>New/Continuing Initiatives</vt:lpstr>
      <vt:lpstr>Historical Contributions</vt:lpstr>
      <vt:lpstr>POLY Programming Workshop</vt:lpstr>
      <vt:lpstr>Voting Items &amp; Items for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Programming</dc:title>
  <dc:creator>Hayley Brown</dc:creator>
  <cp:lastModifiedBy>Julia Ann Kalow</cp:lastModifiedBy>
  <cp:revision>116</cp:revision>
  <dcterms:created xsi:type="dcterms:W3CDTF">2011-04-10T14:55:25Z</dcterms:created>
  <dcterms:modified xsi:type="dcterms:W3CDTF">2026-03-21T02:22:42Z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31744e96-03fd-4b7a-ab90-c7a623010de6</vt:lpwstr>
  </property>
  <property fmtid="{D5CDD505-2E9C-101B-9397-08002B2CF9AE}" pid="3" name="Content_Steward">
    <vt:lpwstr>Brown H u588068</vt:lpwstr>
  </property>
  <property fmtid="{D5CDD505-2E9C-101B-9397-08002B2CF9AE}" pid="4" name="Update_Footer">
    <vt:lpwstr>No</vt:lpwstr>
  </property>
  <property fmtid="{D5CDD505-2E9C-101B-9397-08002B2CF9AE}" pid="5" name="Radio_Button">
    <vt:lpwstr>RadioButton2</vt:lpwstr>
  </property>
  <property fmtid="{D5CDD505-2E9C-101B-9397-08002B2CF9AE}" pid="6" name="Information_Classification">
    <vt:lpwstr/>
  </property>
  <property fmtid="{D5CDD505-2E9C-101B-9397-08002B2CF9AE}" pid="7" name="Record_Title_ID">
    <vt:lpwstr>72</vt:lpwstr>
  </property>
  <property fmtid="{D5CDD505-2E9C-101B-9397-08002B2CF9AE}" pid="8" name="Initial_Creation_Date">
    <vt:filetime>2011-04-10T14:55:24Z</vt:filetime>
  </property>
  <property fmtid="{D5CDD505-2E9C-101B-9397-08002B2CF9AE}" pid="9" name="Retention_Period_Start_Date">
    <vt:filetime>2021-01-16T16:02:48Z</vt:filetime>
  </property>
  <property fmtid="{D5CDD505-2E9C-101B-9397-08002B2CF9AE}" pid="10" name="Last_Reviewed_Date">
    <vt:lpwstr/>
  </property>
  <property fmtid="{D5CDD505-2E9C-101B-9397-08002B2CF9AE}" pid="11" name="Retention_Review_Frequency">
    <vt:lpwstr/>
  </property>
  <property fmtid="{D5CDD505-2E9C-101B-9397-08002B2CF9AE}" pid="12" name="ContentTypeId">
    <vt:lpwstr>0x010100438C7D75CF59D44A84CCBA3AEE4BDD55</vt:lpwstr>
  </property>
  <property fmtid="{D5CDD505-2E9C-101B-9397-08002B2CF9AE}" pid="13" name="MSIP_Label_3aac0ad3-18d9-49e9-a80d-c985041778ba_Enabled">
    <vt:lpwstr>true</vt:lpwstr>
  </property>
  <property fmtid="{D5CDD505-2E9C-101B-9397-08002B2CF9AE}" pid="14" name="MSIP_Label_3aac0ad3-18d9-49e9-a80d-c985041778ba_SetDate">
    <vt:lpwstr>2024-01-25T22:44:03Z</vt:lpwstr>
  </property>
  <property fmtid="{D5CDD505-2E9C-101B-9397-08002B2CF9AE}" pid="15" name="MSIP_Label_3aac0ad3-18d9-49e9-a80d-c985041778ba_Method">
    <vt:lpwstr>Standard</vt:lpwstr>
  </property>
  <property fmtid="{D5CDD505-2E9C-101B-9397-08002B2CF9AE}" pid="16" name="MSIP_Label_3aac0ad3-18d9-49e9-a80d-c985041778ba_Name">
    <vt:lpwstr>General Business</vt:lpwstr>
  </property>
  <property fmtid="{D5CDD505-2E9C-101B-9397-08002B2CF9AE}" pid="17" name="MSIP_Label_3aac0ad3-18d9-49e9-a80d-c985041778ba_SiteId">
    <vt:lpwstr>c3e32f53-cb7f-4809-968d-1cc4ccc785fe</vt:lpwstr>
  </property>
  <property fmtid="{D5CDD505-2E9C-101B-9397-08002B2CF9AE}" pid="18" name="MSIP_Label_3aac0ad3-18d9-49e9-a80d-c985041778ba_ActionId">
    <vt:lpwstr>82361103-ff6e-42c0-8e09-a6ee9eb5179e</vt:lpwstr>
  </property>
  <property fmtid="{D5CDD505-2E9C-101B-9397-08002B2CF9AE}" pid="19" name="MSIP_Label_3aac0ad3-18d9-49e9-a80d-c985041778ba_ContentBits">
    <vt:lpwstr>2</vt:lpwstr>
  </property>
  <property fmtid="{D5CDD505-2E9C-101B-9397-08002B2CF9AE}" pid="20" name="ClassificationContentMarkingFooterLocations">
    <vt:lpwstr>Office Theme:3</vt:lpwstr>
  </property>
  <property fmtid="{D5CDD505-2E9C-101B-9397-08002B2CF9AE}" pid="21" name="ClassificationContentMarkingFooterText">
    <vt:lpwstr>General Business</vt:lpwstr>
  </property>
</Properties>
</file>