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0" r:id="rId4"/>
    <p:sldId id="276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eth, Robert H CIV USARMY DEVCOM ARL (USA)" userId="b5f91406-c9f9-4ab0-bb73-c3751d1386a0" providerId="ADAL" clId="{0F347AE3-5E16-54FE-B273-6624DF794C00}"/>
    <pc:docChg chg="modSld">
      <pc:chgData name="Lambeth, Robert H CIV USARMY DEVCOM ARL (USA)" userId="b5f91406-c9f9-4ab0-bb73-c3751d1386a0" providerId="ADAL" clId="{0F347AE3-5E16-54FE-B273-6624DF794C00}" dt="2026-03-11T13:34:20.517" v="19" actId="1582"/>
      <pc:docMkLst>
        <pc:docMk/>
      </pc:docMkLst>
      <pc:sldChg chg="modSp mod">
        <pc:chgData name="Lambeth, Robert H CIV USARMY DEVCOM ARL (USA)" userId="b5f91406-c9f9-4ab0-bb73-c3751d1386a0" providerId="ADAL" clId="{0F347AE3-5E16-54FE-B273-6624DF794C00}" dt="2026-03-11T12:56:50.823" v="11" actId="20577"/>
        <pc:sldMkLst>
          <pc:docMk/>
          <pc:sldMk cId="3569513867" sldId="257"/>
        </pc:sldMkLst>
        <pc:spChg chg="mod">
          <ac:chgData name="Lambeth, Robert H CIV USARMY DEVCOM ARL (USA)" userId="b5f91406-c9f9-4ab0-bb73-c3751d1386a0" providerId="ADAL" clId="{0F347AE3-5E16-54FE-B273-6624DF794C00}" dt="2026-03-11T12:56:50.823" v="11" actId="20577"/>
          <ac:spMkLst>
            <pc:docMk/>
            <pc:sldMk cId="3569513867" sldId="257"/>
            <ac:spMk id="3" creationId="{B8AF9CE0-93F9-4213-D161-54DA370C96EB}"/>
          </ac:spMkLst>
        </pc:spChg>
      </pc:sldChg>
      <pc:sldChg chg="addSp modSp mod">
        <pc:chgData name="Lambeth, Robert H CIV USARMY DEVCOM ARL (USA)" userId="b5f91406-c9f9-4ab0-bb73-c3751d1386a0" providerId="ADAL" clId="{0F347AE3-5E16-54FE-B273-6624DF794C00}" dt="2026-03-11T13:34:20.517" v="19" actId="1582"/>
        <pc:sldMkLst>
          <pc:docMk/>
          <pc:sldMk cId="3253188859" sldId="276"/>
        </pc:sldMkLst>
        <pc:spChg chg="mod">
          <ac:chgData name="Lambeth, Robert H CIV USARMY DEVCOM ARL (USA)" userId="b5f91406-c9f9-4ab0-bb73-c3751d1386a0" providerId="ADAL" clId="{0F347AE3-5E16-54FE-B273-6624DF794C00}" dt="2026-03-11T13:33:41.072" v="13" actId="113"/>
          <ac:spMkLst>
            <pc:docMk/>
            <pc:sldMk cId="3253188859" sldId="276"/>
            <ac:spMk id="2" creationId="{99DBB67E-4783-44F3-6762-63F3BAC5B98E}"/>
          </ac:spMkLst>
        </pc:spChg>
        <pc:spChg chg="mod">
          <ac:chgData name="Lambeth, Robert H CIV USARMY DEVCOM ARL (USA)" userId="b5f91406-c9f9-4ab0-bb73-c3751d1386a0" providerId="ADAL" clId="{0F347AE3-5E16-54FE-B273-6624DF794C00}" dt="2026-03-11T13:33:47.517" v="14" actId="1076"/>
          <ac:spMkLst>
            <pc:docMk/>
            <pc:sldMk cId="3253188859" sldId="276"/>
            <ac:spMk id="3" creationId="{C55CCDEB-AED5-E6F8-E208-2F852B001446}"/>
          </ac:spMkLst>
        </pc:spChg>
        <pc:spChg chg="add mod">
          <ac:chgData name="Lambeth, Robert H CIV USARMY DEVCOM ARL (USA)" userId="b5f91406-c9f9-4ab0-bb73-c3751d1386a0" providerId="ADAL" clId="{0F347AE3-5E16-54FE-B273-6624DF794C00}" dt="2026-03-11T13:34:20.517" v="19" actId="1582"/>
          <ac:spMkLst>
            <pc:docMk/>
            <pc:sldMk cId="3253188859" sldId="276"/>
            <ac:spMk id="8" creationId="{9CB3B8E7-3DF9-3E93-7BE8-21179F03FE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E31B-2008-308A-8BF0-B59DEC95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D963E-86DB-B4D9-7541-2ACAC10BC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10C3-41A9-52C5-BCB3-0F88B2CE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86E1-68A9-02BA-153C-000AD799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3959-055B-2770-9E0F-663ADA4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AB37-4EB1-DD4B-E842-36DB56D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CBB52-674C-080F-B081-BC6CE57FC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15AC-C874-D9AB-6830-9AEA8EEC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C5FB-4A17-4E8F-FA3B-BC082E2D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2F34-F9D2-A46E-D80F-8EF5EBAF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95574-A548-5025-EBB6-FECC79935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95FAF-FFF7-6500-8400-0B6F2BA0E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ADBD-2C35-5A38-D7A9-4053FC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2FD07-E537-0688-E4C8-78E4A54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3B5E-6A39-1515-6685-7879FB04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B5FF5F-703A-A717-5766-9451FA4DF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753" y="2188256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D169E4-C1FE-541D-62CE-04A3669A09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4753" y="3098800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E771C5-F58D-3F0A-0382-FE89B444D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4753" y="3781198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3CA60E-705E-A50A-2020-FDE8B813F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4753" y="4463596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300638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8066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6459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A7A-5DE6-4AFA-C2C3-453A06CC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1CA1-0FA2-F0AC-A736-87916E6C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C738-707B-966E-27EF-1C05C1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9C67C-32B6-E44F-DA91-5FE89546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176E-84CE-3227-84C9-688F76A8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74F2-20FB-405F-2A45-4125CA6B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B500-07D2-32A7-3CF8-ED0DBDD1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7A80-29AE-9D8D-D777-0CE00732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E283-062B-7534-85AA-94BBE367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15B0-B80D-BEDC-BFEE-86B727E7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F76A-AB2B-CAD0-CECA-FBE93A00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474-9649-B049-7516-7C9CE8CF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A7DE8-84E1-3017-E16F-EDCC3A696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9CB3-424B-087B-E9E6-028D9263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6167-DF94-06B2-C17F-3F85756B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1B766-2324-4DB8-64A4-F9F45649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EE0F-7723-5735-A9B0-BF0C044F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358D-F39C-BF92-FAF2-BF264BEC4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735A1-18D7-6FF6-F76B-BF4E7139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5D5C7-645A-628D-8D8E-17DFD8B9B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521A7-6B9F-EC16-D1F8-D22555D1D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92FAE-6C95-FA84-46E6-72674E9B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05560-5101-72E6-A086-7FF61D1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13217-7EC7-9D88-7336-2A17E535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B911-60D0-E714-578B-C27B9CD6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9F077-6A90-CD03-23E4-0CBF1DC4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A334C-B8A2-5483-2666-5616029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0B0A4-10B6-9230-90B9-EA0C45C9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C4A49-5638-CFA9-527C-932F7A29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EEF8B-CF0C-F7B2-FF79-245165F0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B0660-ED71-3847-93B6-8ED0E53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F6AE-7F12-3AFC-5E7E-EB59EE52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5392-1310-6D20-D8EB-2ECA385B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068D3-D874-6085-CEA9-5E81B440F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A8071-480F-C5DC-C6E1-DEE8C70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53C5F-4C58-BDC7-94A4-9D74DA28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670E-2F78-4E4E-2A94-4707AF29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F027-18D4-0942-17F0-B40D60C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DD5DE-16D1-98A5-9204-723668858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9150-F34F-DD3C-0924-78D3C773A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9ADF3-F2C5-DE67-5026-83F5F824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D0A6-410B-FCA5-8984-AD854840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8526-1740-0874-BA97-EE23443A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E4AF-3FBC-476B-FEA9-9141F4D0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850A7-F3C3-EAD9-5ED3-044AF595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5C71-A006-EAB1-21C9-98E47B507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F1168-65B3-4BF4-B652-B86BED165CCC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B2CE-008F-9422-C768-81E78B5D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4C51-D662-FDB2-17E8-9D12F9A4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saitot@ornl.gov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robert.h.lambeth2.civ@army.mi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hyperlink" Target="mailto:RAShort@PPG.com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mailto:sumerlin@chem.ufl.edu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CB6FD-4917-06F4-C1B0-9D494F9EB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753" y="2188256"/>
            <a:ext cx="6473371" cy="8699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POLY Webinar Update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8AF9CE0-93F9-4213-D161-54DA370C96EB}"/>
              </a:ext>
            </a:extLst>
          </p:cNvPr>
          <p:cNvSpPr txBox="1">
            <a:spLocks/>
          </p:cNvSpPr>
          <p:nvPr/>
        </p:nvSpPr>
        <p:spPr>
          <a:xfrm>
            <a:off x="2654753" y="3781198"/>
            <a:ext cx="6751640" cy="641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Bob Lambeth, Tomonori Saito, Brent Sumerlin, Rebecca Olson Short, </a:t>
            </a:r>
          </a:p>
          <a:p>
            <a:r>
              <a:rPr lang="en-US" dirty="0">
                <a:solidFill>
                  <a:schemeClr val="tx1"/>
                </a:solidFill>
              </a:rPr>
              <a:t>April 9, 2026</a:t>
            </a:r>
          </a:p>
        </p:txBody>
      </p:sp>
    </p:spTree>
    <p:extLst>
      <p:ext uri="{BB962C8B-B14F-4D97-AF65-F5344CB8AC3E}">
        <p14:creationId xmlns:p14="http://schemas.microsoft.com/office/powerpoint/2010/main" val="356951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0CC4-E647-FF73-3299-72E81978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6ACC8-CE55-3B09-F528-29B543756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8" y="148588"/>
            <a:ext cx="10625137" cy="703716"/>
          </a:xfrm>
        </p:spPr>
        <p:txBody>
          <a:bodyPr/>
          <a:lstStyle/>
          <a:p>
            <a:r>
              <a:rPr lang="en-US" sz="3200" dirty="0"/>
              <a:t>POLY Webinars: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DDD5F-A39D-9FA3-212C-B00D13B37022}"/>
              </a:ext>
            </a:extLst>
          </p:cNvPr>
          <p:cNvSpPr/>
          <p:nvPr/>
        </p:nvSpPr>
        <p:spPr>
          <a:xfrm>
            <a:off x="3892523" y="932842"/>
            <a:ext cx="4237273" cy="50577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2A85FE-6E63-4AAF-2873-BAE2B2D47303}"/>
              </a:ext>
            </a:extLst>
          </p:cNvPr>
          <p:cNvSpPr/>
          <p:nvPr/>
        </p:nvSpPr>
        <p:spPr>
          <a:xfrm>
            <a:off x="4196589" y="613642"/>
            <a:ext cx="3629137" cy="82825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Two-Dimensional Polymers</a:t>
            </a:r>
          </a:p>
          <a:p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7/10/2025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595DB6-1D2F-027D-5303-80D454E6BE00}"/>
              </a:ext>
            </a:extLst>
          </p:cNvPr>
          <p:cNvGrpSpPr/>
          <p:nvPr/>
        </p:nvGrpSpPr>
        <p:grpSpPr>
          <a:xfrm>
            <a:off x="134467" y="667922"/>
            <a:ext cx="3646070" cy="5322680"/>
            <a:chOff x="240049" y="1033670"/>
            <a:chExt cx="3646070" cy="54592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F40FF-0FE9-5B50-BEF4-9A4CB5F88FF4}"/>
                </a:ext>
              </a:extLst>
            </p:cNvPr>
            <p:cNvSpPr/>
            <p:nvPr/>
          </p:nvSpPr>
          <p:spPr>
            <a:xfrm>
              <a:off x="249557" y="1408615"/>
              <a:ext cx="3636562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E24E06-F9AD-10F3-1E01-A2635BBEDD07}"/>
                </a:ext>
              </a:extLst>
            </p:cNvPr>
            <p:cNvSpPr/>
            <p:nvPr/>
          </p:nvSpPr>
          <p:spPr>
            <a:xfrm>
              <a:off x="380552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Flow Chemistry In Polymer Science 4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/2/2025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7E0971F4-45D9-F986-8231-C00786CC4EE6}"/>
                </a:ext>
              </a:extLst>
            </p:cNvPr>
            <p:cNvSpPr txBox="1"/>
            <p:nvPr/>
          </p:nvSpPr>
          <p:spPr>
            <a:xfrm>
              <a:off x="450974" y="1827494"/>
              <a:ext cx="3374572" cy="86177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9AA4A7-1E00-B1D6-E892-2C8CDF945BE1}"/>
                </a:ext>
              </a:extLst>
            </p:cNvPr>
            <p:cNvSpPr txBox="1"/>
            <p:nvPr/>
          </p:nvSpPr>
          <p:spPr>
            <a:xfrm>
              <a:off x="240049" y="1849969"/>
              <a:ext cx="3463343" cy="3409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/>
              <a:r>
                <a:rPr lang="en-US" sz="1500" b="1" dirty="0">
                  <a:effectLst/>
                  <a:ea typeface="Yu Gothic" panose="020B0400000000000000" pitchFamily="34" charset="-128"/>
                </a:rPr>
                <a:t>Frank Leibfarth</a:t>
              </a:r>
              <a:endParaRPr lang="en-US" sz="1500" dirty="0">
                <a:effectLst/>
                <a:ea typeface="Yu Gothic" panose="020B0400000000000000" pitchFamily="34" charset="-128"/>
              </a:endParaRPr>
            </a:p>
            <a:p>
              <a:pPr marL="0" marR="0"/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Royce Murray Distinguished Term Professor of Chemistry, The University of North Carolina, Chapel Hill</a:t>
              </a:r>
            </a:p>
            <a:p>
              <a:pPr marL="0" marR="0"/>
              <a:r>
                <a:rPr lang="en-US" sz="1500" b="1" kern="0" dirty="0">
                  <a:solidFill>
                    <a:srgbClr val="000000"/>
                  </a:solidFill>
                  <a:effectLst/>
                  <a:ea typeface="Yu Gothic Light" panose="020B0300000000000000" pitchFamily="34" charset="-128"/>
                  <a:cs typeface="Aptos" panose="020B0004020202020204" pitchFamily="34" charset="0"/>
                </a:rPr>
                <a:t>Damien Guironnet</a:t>
              </a:r>
            </a:p>
            <a:p>
              <a:pPr marL="0" marR="0"/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James W Westwater Professorial Scholar, Department of Chemical and Biomolecular Engineering, University of Illinois Urbana-Champaign</a:t>
              </a:r>
            </a:p>
            <a:p>
              <a:pPr marL="0" marR="0"/>
              <a:endParaRPr lang="en-US" sz="1500" b="1" dirty="0"/>
            </a:p>
            <a:p>
              <a:pPr marL="0" marR="0"/>
              <a:r>
                <a:rPr lang="en-US" sz="1500" b="1" dirty="0"/>
                <a:t>Luke Baldwin </a:t>
              </a:r>
              <a:r>
                <a:rPr lang="en-US" sz="1500" i="0" dirty="0">
                  <a:effectLst/>
                </a:rPr>
                <a:t>(moderator)</a:t>
              </a:r>
              <a:endParaRPr lang="en-US" sz="1500" b="1" i="0" dirty="0">
                <a:effectLst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Research Chemist, Polymers &amp; Responsive Materials,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0" dirty="0">
                  <a:effectLst/>
                  <a:ea typeface="Yu Gothic" panose="020B0400000000000000" pitchFamily="34" charset="-128"/>
                </a:rPr>
                <a:t>Air Force Research Laboratory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71BE-A794-F5A2-F8BA-7C4B62DB6114}"/>
              </a:ext>
            </a:extLst>
          </p:cNvPr>
          <p:cNvGrpSpPr/>
          <p:nvPr/>
        </p:nvGrpSpPr>
        <p:grpSpPr>
          <a:xfrm>
            <a:off x="8157159" y="604001"/>
            <a:ext cx="3877184" cy="5322680"/>
            <a:chOff x="-35179" y="1033670"/>
            <a:chExt cx="3921298" cy="54592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B50351-8EE8-3C00-EBB3-B238CDDB5AC3}"/>
                </a:ext>
              </a:extLst>
            </p:cNvPr>
            <p:cNvSpPr/>
            <p:nvPr/>
          </p:nvSpPr>
          <p:spPr>
            <a:xfrm>
              <a:off x="-35179" y="1370946"/>
              <a:ext cx="3921298" cy="5121929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A48C7AE-8281-2613-D57E-F048BE4B1ACD}"/>
                </a:ext>
              </a:extLst>
            </p:cNvPr>
            <p:cNvSpPr/>
            <p:nvPr/>
          </p:nvSpPr>
          <p:spPr>
            <a:xfrm>
              <a:off x="287533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Carbohydrate Polymers 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/29/2025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D1396C-44F4-B4F8-F1C3-2549625973B9}"/>
                </a:ext>
              </a:extLst>
            </p:cNvPr>
            <p:cNvSpPr txBox="1"/>
            <p:nvPr/>
          </p:nvSpPr>
          <p:spPr>
            <a:xfrm>
              <a:off x="50406" y="1934808"/>
              <a:ext cx="3835712" cy="347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Yu Mincho" panose="02020400000000000000" pitchFamily="18" charset="-128"/>
              </a:endParaRPr>
            </a:p>
          </p:txBody>
        </p:sp>
      </p:grpSp>
      <p:pic>
        <p:nvPicPr>
          <p:cNvPr id="4" name="Picture 2" descr="Abstract colorful fluid flow illustration">
            <a:extLst>
              <a:ext uri="{FF2B5EF4-FFF2-40B4-BE49-F238E27FC236}">
                <a16:creationId xmlns:a16="http://schemas.microsoft.com/office/drawing/2014/main" id="{9FC44650-1EFF-D38A-EC26-AE3F4F70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3" y="4809707"/>
            <a:ext cx="3825428" cy="17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BA3AD-63CC-65E0-081C-33FAC1EE8550}"/>
              </a:ext>
            </a:extLst>
          </p:cNvPr>
          <p:cNvSpPr txBox="1"/>
          <p:nvPr/>
        </p:nvSpPr>
        <p:spPr>
          <a:xfrm>
            <a:off x="4050718" y="1583675"/>
            <a:ext cx="36365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500" b="1" i="0" dirty="0">
                <a:solidFill>
                  <a:srgbClr val="333333"/>
                </a:solidFill>
                <a:effectLst/>
              </a:rPr>
              <a:t>Dana D. Medina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 err="1">
                <a:solidFill>
                  <a:srgbClr val="333333"/>
                </a:solidFill>
                <a:effectLst/>
              </a:rPr>
              <a:t>Habilitand</a:t>
            </a:r>
            <a:r>
              <a:rPr lang="en-US" sz="1500" b="0" i="0" dirty="0">
                <a:solidFill>
                  <a:srgbClr val="333333"/>
                </a:solidFill>
                <a:effectLst/>
              </a:rPr>
              <a:t>, Department of Chemistry, Ludwig Maximilian University of Munich</a:t>
            </a:r>
          </a:p>
          <a:p>
            <a:pPr algn="l">
              <a:buNone/>
            </a:pPr>
            <a:endParaRPr lang="en-US" sz="1500" b="1" i="0" dirty="0">
              <a:solidFill>
                <a:srgbClr val="333333"/>
              </a:solidFill>
              <a:effectLst/>
            </a:endParaRPr>
          </a:p>
          <a:p>
            <a:pPr algn="l">
              <a:buNone/>
            </a:pPr>
            <a:r>
              <a:rPr lang="en-US" sz="1500" b="1" i="0" dirty="0">
                <a:solidFill>
                  <a:srgbClr val="333333"/>
                </a:solidFill>
                <a:effectLst/>
              </a:rPr>
              <a:t>Austin M. Evans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>
                <a:solidFill>
                  <a:srgbClr val="333333"/>
                </a:solidFill>
                <a:effectLst/>
              </a:rPr>
              <a:t>Assistant Professor, Department of Chemistry, University of Florida</a:t>
            </a:r>
          </a:p>
          <a:p>
            <a:pPr algn="l"/>
            <a:endParaRPr lang="en-US" sz="1500" b="1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sz="1500" b="1" i="0" dirty="0">
                <a:solidFill>
                  <a:srgbClr val="333333"/>
                </a:solidFill>
                <a:effectLst/>
              </a:rPr>
              <a:t>Ronald A. Smaldone </a:t>
            </a:r>
            <a:r>
              <a:rPr lang="en-US" sz="1500" i="0" dirty="0">
                <a:solidFill>
                  <a:srgbClr val="333333"/>
                </a:solidFill>
                <a:effectLst/>
              </a:rPr>
              <a:t>(moderator)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>
                <a:solidFill>
                  <a:srgbClr val="333333"/>
                </a:solidFill>
                <a:effectLst/>
              </a:rPr>
              <a:t>Associate Professor, Department of Chemistry and Biochemistry, University of Texas, Dallas</a:t>
            </a:r>
          </a:p>
        </p:txBody>
      </p:sp>
      <p:pic>
        <p:nvPicPr>
          <p:cNvPr id="1026" name="Picture 2" descr="Some Polymers Like It Hot: Tuning Thermal Transport in 2D Polymers and COFs">
            <a:extLst>
              <a:ext uri="{FF2B5EF4-FFF2-40B4-BE49-F238E27FC236}">
                <a16:creationId xmlns:a16="http://schemas.microsoft.com/office/drawing/2014/main" id="{7C7C0861-022D-DB76-1548-B8712691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3" y="4587779"/>
            <a:ext cx="3334685" cy="22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9846D-1066-B314-A88C-5DB97B10351B}"/>
              </a:ext>
            </a:extLst>
          </p:cNvPr>
          <p:cNvSpPr txBox="1"/>
          <p:nvPr/>
        </p:nvSpPr>
        <p:spPr>
          <a:xfrm>
            <a:off x="8241780" y="1613939"/>
            <a:ext cx="379256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Kevin Edgar</a:t>
            </a:r>
            <a:endParaRPr lang="en-US" sz="15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Dean, Professor of Biomaterials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Virginia Tech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Kamil </a:t>
            </a:r>
            <a:r>
              <a:rPr lang="en-US" sz="15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Godula</a:t>
            </a:r>
            <a:endParaRPr lang="en-US" sz="15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Professor, </a:t>
            </a: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 Chemistry and Biochemistry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UC San Diego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Cassandra </a:t>
            </a:r>
            <a:r>
              <a:rPr lang="en-US" sz="15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Callman</a:t>
            </a: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(moderator)</a:t>
            </a:r>
            <a:endParaRPr lang="en-US" sz="150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Assistant Professor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 Chemistry</a:t>
            </a:r>
            <a:b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University of Texas at Austin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D536C-BD1B-1A67-F943-208CF2AAF0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45" t="25040" b="41772"/>
          <a:stretch>
            <a:fillRect/>
          </a:stretch>
        </p:blipFill>
        <p:spPr>
          <a:xfrm>
            <a:off x="8117160" y="4724916"/>
            <a:ext cx="4001686" cy="18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0E19-5CDD-25CE-9221-DF99D02AE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1D4B5-78F5-78AC-492C-1AFD8EA36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8" y="148588"/>
            <a:ext cx="10625137" cy="703716"/>
          </a:xfrm>
        </p:spPr>
        <p:txBody>
          <a:bodyPr/>
          <a:lstStyle/>
          <a:p>
            <a:r>
              <a:rPr lang="en-US" sz="3200" dirty="0"/>
              <a:t>POLY Webinars: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85413-9E43-5942-90D0-B039CFB505FA}"/>
              </a:ext>
            </a:extLst>
          </p:cNvPr>
          <p:cNvSpPr/>
          <p:nvPr/>
        </p:nvSpPr>
        <p:spPr>
          <a:xfrm>
            <a:off x="3892523" y="932842"/>
            <a:ext cx="4237273" cy="50577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247FB-3E8F-F78E-72B6-6F695F720B6A}"/>
              </a:ext>
            </a:extLst>
          </p:cNvPr>
          <p:cNvSpPr/>
          <p:nvPr/>
        </p:nvSpPr>
        <p:spPr>
          <a:xfrm>
            <a:off x="4196589" y="613642"/>
            <a:ext cx="3629137" cy="82825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ea typeface="Yu Gothic" panose="020B0400000000000000" pitchFamily="34" charset="-128"/>
              </a:rPr>
              <a:t>6</a:t>
            </a: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/26/2026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AC050-DD29-D813-D508-9BE519E13301}"/>
              </a:ext>
            </a:extLst>
          </p:cNvPr>
          <p:cNvGrpSpPr/>
          <p:nvPr/>
        </p:nvGrpSpPr>
        <p:grpSpPr>
          <a:xfrm>
            <a:off x="134467" y="667922"/>
            <a:ext cx="3646070" cy="5322680"/>
            <a:chOff x="240049" y="1033670"/>
            <a:chExt cx="3646070" cy="54592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55FA8-62CA-700A-FBE7-2C3BB08934F4}"/>
                </a:ext>
              </a:extLst>
            </p:cNvPr>
            <p:cNvSpPr/>
            <p:nvPr/>
          </p:nvSpPr>
          <p:spPr>
            <a:xfrm>
              <a:off x="249557" y="1408615"/>
              <a:ext cx="3636562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99E37E-258F-67C0-CF50-5834923A65AD}"/>
                </a:ext>
              </a:extLst>
            </p:cNvPr>
            <p:cNvSpPr/>
            <p:nvPr/>
          </p:nvSpPr>
          <p:spPr>
            <a:xfrm>
              <a:off x="380552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Polymer Nanocomposites</a:t>
              </a:r>
            </a:p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3/4/2026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8D92A5B5-9C69-66E5-BB14-D009036018C9}"/>
                </a:ext>
              </a:extLst>
            </p:cNvPr>
            <p:cNvSpPr txBox="1"/>
            <p:nvPr/>
          </p:nvSpPr>
          <p:spPr>
            <a:xfrm>
              <a:off x="450974" y="1827494"/>
              <a:ext cx="3374572" cy="86177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A6B8F-8D50-5FDE-A3E2-AEE74A8F89AA}"/>
                </a:ext>
              </a:extLst>
            </p:cNvPr>
            <p:cNvSpPr txBox="1"/>
            <p:nvPr/>
          </p:nvSpPr>
          <p:spPr>
            <a:xfrm>
              <a:off x="240049" y="1849969"/>
              <a:ext cx="3463343" cy="331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/>
              <a:endParaRPr lang="en-US" sz="1500" dirty="0">
                <a:effectLst/>
                <a:ea typeface="Yu Mincho" panose="02020400000000000000" pitchFamily="18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094461-A09C-CFE6-F72A-58FD8A433A99}"/>
              </a:ext>
            </a:extLst>
          </p:cNvPr>
          <p:cNvGrpSpPr/>
          <p:nvPr/>
        </p:nvGrpSpPr>
        <p:grpSpPr>
          <a:xfrm>
            <a:off x="8157159" y="604001"/>
            <a:ext cx="3877184" cy="5322680"/>
            <a:chOff x="-35179" y="1033670"/>
            <a:chExt cx="3921298" cy="54592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7146A1-2629-B669-C093-96862EE30423}"/>
                </a:ext>
              </a:extLst>
            </p:cNvPr>
            <p:cNvSpPr/>
            <p:nvPr/>
          </p:nvSpPr>
          <p:spPr>
            <a:xfrm>
              <a:off x="-35179" y="1370946"/>
              <a:ext cx="3921298" cy="5121929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EEA15F-A110-CCF6-6E03-D179EFF6EAFE}"/>
                </a:ext>
              </a:extLst>
            </p:cNvPr>
            <p:cNvSpPr/>
            <p:nvPr/>
          </p:nvSpPr>
          <p:spPr>
            <a:xfrm>
              <a:off x="287533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9/24/2026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8685E1-5BE6-F67F-AFF5-C7776D4E110B}"/>
                </a:ext>
              </a:extLst>
            </p:cNvPr>
            <p:cNvSpPr txBox="1"/>
            <p:nvPr/>
          </p:nvSpPr>
          <p:spPr>
            <a:xfrm>
              <a:off x="50406" y="1934808"/>
              <a:ext cx="3835712" cy="347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Yu Mincho" panose="02020400000000000000" pitchFamily="18" charset="-12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1B9A6B-E205-FD93-C21A-A1A65F7D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7" y="5130507"/>
            <a:ext cx="3636562" cy="843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EB0D4-697A-CA89-0E99-AFBCDBC9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83" b="4258"/>
          <a:stretch>
            <a:fillRect/>
          </a:stretch>
        </p:blipFill>
        <p:spPr>
          <a:xfrm>
            <a:off x="318029" y="1504869"/>
            <a:ext cx="325563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AF04-C4B0-2BDB-DE1D-EC2B6A1C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712ACB-8DFE-5F3F-D0A0-94C5F7BAA483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6932702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POLY/ACS Webinar in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6692E-60C9-DBC8-1CBE-462603207B55}"/>
              </a:ext>
            </a:extLst>
          </p:cNvPr>
          <p:cNvSpPr txBox="1"/>
          <p:nvPr/>
        </p:nvSpPr>
        <p:spPr>
          <a:xfrm>
            <a:off x="6004309" y="599050"/>
            <a:ext cx="353157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r>
              <a:rPr lang="en-US" sz="1600" b="1" dirty="0">
                <a:ea typeface="Yu Gothic" panose="020B0400000000000000" pitchFamily="34" charset="-128"/>
              </a:rPr>
              <a:t>Robert Hickey</a:t>
            </a:r>
            <a:endParaRPr lang="en-US" sz="1600" dirty="0">
              <a:ea typeface="Yu Gothic" panose="020B0400000000000000" pitchFamily="34" charset="-128"/>
            </a:endParaRPr>
          </a:p>
          <a:p>
            <a:r>
              <a:rPr lang="en-US" sz="1600" dirty="0">
                <a:solidFill>
                  <a:srgbClr val="333333"/>
                </a:solidFill>
              </a:rPr>
              <a:t>Associate Professor of Materials Science and Engineering, Penn State University</a:t>
            </a:r>
          </a:p>
          <a:p>
            <a:r>
              <a:rPr lang="en-US" sz="1600" b="1" kern="0" dirty="0">
                <a:solidFill>
                  <a:srgbClr val="000000"/>
                </a:solidFill>
                <a:ea typeface="Yu Gothic Light" panose="020B0300000000000000" pitchFamily="34" charset="-128"/>
                <a:cs typeface="Aptos" panose="020B0004020202020204" pitchFamily="34" charset="0"/>
              </a:rPr>
              <a:t>Robert Macfarlane</a:t>
            </a:r>
          </a:p>
          <a:p>
            <a:r>
              <a:rPr lang="en-US" sz="1600" dirty="0">
                <a:solidFill>
                  <a:srgbClr val="333333"/>
                </a:solidFill>
              </a:rPr>
              <a:t>Paul M. Cook Professor of Materials Science and Engineering, Massachusetts Institute of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5189C-59FA-06A7-1421-CCC4723224FA}"/>
              </a:ext>
            </a:extLst>
          </p:cNvPr>
          <p:cNvSpPr txBox="1"/>
          <p:nvPr/>
        </p:nvSpPr>
        <p:spPr>
          <a:xfrm>
            <a:off x="9753601" y="473131"/>
            <a:ext cx="229920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r>
              <a:rPr lang="en-US" sz="1600" b="1" dirty="0"/>
              <a:t>Boran Ma</a:t>
            </a:r>
          </a:p>
          <a:p>
            <a:r>
              <a:rPr lang="en-US" sz="1600" dirty="0">
                <a:solidFill>
                  <a:srgbClr val="333333"/>
                </a:solidFill>
              </a:rPr>
              <a:t>Assistant Professor, School of Polymer Science and Engineering, University of Southern Mississippi</a:t>
            </a:r>
            <a:endParaRPr lang="en-US" sz="1600" dirty="0">
              <a:ea typeface="Yu Mincho" panose="02020400000000000000" pitchFamily="18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BB67E-4783-44F3-6762-63F3BAC5B98E}"/>
              </a:ext>
            </a:extLst>
          </p:cNvPr>
          <p:cNvSpPr txBox="1"/>
          <p:nvPr/>
        </p:nvSpPr>
        <p:spPr>
          <a:xfrm>
            <a:off x="9880767" y="2710345"/>
            <a:ext cx="90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POLY Leads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CCDEB-AED5-E6F8-E208-2F852B001446}"/>
              </a:ext>
            </a:extLst>
          </p:cNvPr>
          <p:cNvSpPr txBox="1"/>
          <p:nvPr/>
        </p:nvSpPr>
        <p:spPr>
          <a:xfrm>
            <a:off x="10560019" y="2741123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87FE-E396-43FA-CA6C-D52977590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15" y="3701064"/>
            <a:ext cx="6142948" cy="2773308"/>
          </a:xfrm>
          <a:prstGeom prst="rect">
            <a:avLst/>
          </a:prstGeom>
        </p:spPr>
      </p:pic>
      <p:pic>
        <p:nvPicPr>
          <p:cNvPr id="1026" name="Picture 2" descr="graphical user interface">
            <a:extLst>
              <a:ext uri="{FF2B5EF4-FFF2-40B4-BE49-F238E27FC236}">
                <a16:creationId xmlns:a16="http://schemas.microsoft.com/office/drawing/2014/main" id="{5FFF0AEA-596D-B2D3-EE95-783C1728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8" y="840828"/>
            <a:ext cx="5496910" cy="54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B3B8E7-3DF9-3E93-7BE8-21179F03FEB7}"/>
              </a:ext>
            </a:extLst>
          </p:cNvPr>
          <p:cNvSpPr/>
          <p:nvPr/>
        </p:nvSpPr>
        <p:spPr>
          <a:xfrm>
            <a:off x="9753601" y="2575034"/>
            <a:ext cx="1734206" cy="853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C4342-8BE6-2791-655F-63C7D5CA2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114" y="194973"/>
            <a:ext cx="10625137" cy="703716"/>
          </a:xfrm>
        </p:spPr>
        <p:txBody>
          <a:bodyPr/>
          <a:lstStyle/>
          <a:p>
            <a:r>
              <a:rPr lang="en-US" sz="3200" dirty="0"/>
              <a:t>POLY Webinar Committee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122292D-5725-14A1-6472-2EE97EC804E1}"/>
              </a:ext>
            </a:extLst>
          </p:cNvPr>
          <p:cNvSpPr txBox="1">
            <a:spLocks/>
          </p:cNvSpPr>
          <p:nvPr/>
        </p:nvSpPr>
        <p:spPr>
          <a:xfrm>
            <a:off x="4095958" y="2449700"/>
            <a:ext cx="7973556" cy="14679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Bob Lambeth (chair), Army Research Laboratory </a:t>
            </a:r>
            <a:r>
              <a:rPr lang="en-US" sz="2000" dirty="0">
                <a:hlinkClick r:id="rId2"/>
              </a:rPr>
              <a:t>robert.h.lambeth2.civ@army.mil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Tomonori Saito, Oak Ridge National Laboratory </a:t>
            </a:r>
            <a:r>
              <a:rPr lang="en-US" sz="2000" dirty="0">
                <a:hlinkClick r:id="rId3"/>
              </a:rPr>
              <a:t>saitot@ornl.gov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Brent Sumerlin, University of Florida </a:t>
            </a:r>
            <a:r>
              <a:rPr lang="en-US" sz="2000" dirty="0">
                <a:hlinkClick r:id="rId4"/>
              </a:rPr>
              <a:t>sumerlin@chem.ufl.edu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000" dirty="0"/>
              <a:t>Rebecca Olson Short, </a:t>
            </a:r>
            <a:r>
              <a:rPr lang="en-US" sz="2000" dirty="0"/>
              <a:t>PPG  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5"/>
              </a:rPr>
              <a:t>RAShort@PPG.com</a:t>
            </a:r>
            <a:endParaRPr lang="en-US" sz="20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3E8A11-B612-8D27-471F-B2C6311FF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5" y="3452196"/>
            <a:ext cx="1557962" cy="2256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F8BD0-C093-998B-2B6B-03FC354CD034}"/>
              </a:ext>
            </a:extLst>
          </p:cNvPr>
          <p:cNvSpPr txBox="1"/>
          <p:nvPr/>
        </p:nvSpPr>
        <p:spPr>
          <a:xfrm>
            <a:off x="3077111" y="1127413"/>
            <a:ext cx="890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send your ideas and feedback to any of us.</a:t>
            </a:r>
          </a:p>
        </p:txBody>
      </p:sp>
      <p:pic>
        <p:nvPicPr>
          <p:cNvPr id="8" name="Picture 7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8247EBAD-A2D7-09C4-401B-3CC331B33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12" y="4484963"/>
            <a:ext cx="1021121" cy="1276401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8E198AE-8FF2-2620-97CA-38D0682B1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46" y="3917661"/>
            <a:ext cx="996284" cy="132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BC27B8-2683-36F9-0E8A-B99421D1D446}"/>
              </a:ext>
            </a:extLst>
          </p:cNvPr>
          <p:cNvSpPr txBox="1"/>
          <p:nvPr/>
        </p:nvSpPr>
        <p:spPr>
          <a:xfrm>
            <a:off x="507775" y="1096636"/>
            <a:ext cx="6157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Webinar</a:t>
            </a:r>
          </a:p>
        </p:txBody>
      </p:sp>
      <p:pic>
        <p:nvPicPr>
          <p:cNvPr id="11" name="Picture 10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9B8AF4F-A44E-A39D-E736-6ECB0F3AF6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46" y="2264972"/>
            <a:ext cx="1018847" cy="1273558"/>
          </a:xfrm>
          <a:prstGeom prst="rect">
            <a:avLst/>
          </a:prstGeom>
        </p:spPr>
      </p:pic>
      <p:pic>
        <p:nvPicPr>
          <p:cNvPr id="13" name="Picture 1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84047BB-DAFA-B927-A2A9-5A75F7373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722" y="2875748"/>
            <a:ext cx="104762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322</Words>
  <Application>Microsoft Macintosh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Yu Gothic</vt:lpstr>
      <vt:lpstr>Yu Gothic Light</vt:lpstr>
      <vt:lpstr>Yu Mincho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Saito, Tomonori</dc:creator>
  <cp:lastModifiedBy>Lambeth, Robert H CIV USARMY DEVCOM ARL (USA)</cp:lastModifiedBy>
  <cp:revision>4</cp:revision>
  <dcterms:created xsi:type="dcterms:W3CDTF">2026-01-06T14:57:05Z</dcterms:created>
  <dcterms:modified xsi:type="dcterms:W3CDTF">2026-03-11T13:34:23Z</dcterms:modified>
</cp:coreProperties>
</file>