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17"/>
  </p:notesMasterIdLst>
  <p:sldIdLst>
    <p:sldId id="256" r:id="rId2"/>
    <p:sldId id="850" r:id="rId3"/>
    <p:sldId id="852" r:id="rId4"/>
    <p:sldId id="853" r:id="rId5"/>
    <p:sldId id="813" r:id="rId6"/>
    <p:sldId id="805" r:id="rId7"/>
    <p:sldId id="828" r:id="rId8"/>
    <p:sldId id="829" r:id="rId9"/>
    <p:sldId id="827" r:id="rId10"/>
    <p:sldId id="830" r:id="rId11"/>
    <p:sldId id="831" r:id="rId12"/>
    <p:sldId id="845" r:id="rId13"/>
    <p:sldId id="844" r:id="rId14"/>
    <p:sldId id="851" r:id="rId15"/>
    <p:sldId id="843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0810" autoAdjust="0"/>
  </p:normalViewPr>
  <p:slideViewPr>
    <p:cSldViewPr snapToGrid="0">
      <p:cViewPr varScale="1">
        <p:scale>
          <a:sx n="88" d="100"/>
          <a:sy n="88" d="100"/>
        </p:scale>
        <p:origin x="1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7B7B606-8067-4EBC-9024-2F28C267F75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3BEF3F1-6F1F-4D5B-A10B-629A770FE7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00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46314363-6382-4308-89FB-32E8591278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30F2EC05-6098-4474-9145-A08CD12C6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B8658D5C-F167-46F6-BA5C-587D894CE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66B57D5-34EA-4B54-889F-3CC6B286DB0F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5217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573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From 2026-08: Half of our F&amp;B expenses at ACS Spring 2026 were the plenary. Most of the rest was morning coffee (which is sponsored in part by TOSOH) and the poster session food. </a:t>
            </a: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93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37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043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033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C28D7B84-E20B-4BA4-BBCF-75796E50B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DF56772D-B04E-4719-8E4F-8509EB408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CDEBBBD-DE17-46F9-8927-2A8054CDF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053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22675-26AD-C5AC-FED2-F996CA8B4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D486CDC5-40E3-F802-806B-9909C9322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9803F737-B9AE-C1CF-CD03-9D7FA3DCA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AC0A95EA-CE66-4644-2BB7-839F3DF06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37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B86E6-9B52-5F77-A8C1-4F14F410D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2BF4AA26-18D9-86DB-CE26-9D3F77F17A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EF3B99DD-836E-7CD0-CC2C-053C45F35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115ADDA0-18AA-634C-3184-03FC6FB6B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3425" indent="-28098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2871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79563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2000" indent="-223838" defTabSz="9271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92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64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36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0800" indent="-223838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B3EA-D5B5-4338-BCF9-16B48295A7C4}" type="slidenum">
              <a:rPr lang="en-US" altLang="en-US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53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478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10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2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44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421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95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33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75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69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5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3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9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69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9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37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1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87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69EFD9-07B2-4257-8A83-CB708D13A19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643110-BEC3-4F32-B398-DB5A95C494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74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7">
            <a:extLst>
              <a:ext uri="{FF2B5EF4-FFF2-40B4-BE49-F238E27FC236}">
                <a16:creationId xmlns:a16="http://schemas.microsoft.com/office/drawing/2014/main" id="{E5A92FE9-DB05-4D0D-AF5A-BE8664B9F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9">
            <a:extLst>
              <a:ext uri="{FF2B5EF4-FFF2-40B4-BE49-F238E27FC236}">
                <a16:creationId xmlns:a16="http://schemas.microsoft.com/office/drawing/2014/main" id="{53D9B26A-5143-49A7-BA98-D871D5BD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526211" y="1"/>
            <a:ext cx="5014912" cy="6857999"/>
            <a:chOff x="2928938" y="-4763"/>
            <a:chExt cx="5014912" cy="686276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68B85E55-A2A1-4682-B891-F201358A92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5EF6EDB-9B5D-49E9-96FA-1AE08BF95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8338226-D6E2-4EEE-B271-DB4BD096D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878FB48-17B3-4A11-8025-DE0945CD4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150A21C-DD6D-4D3C-9E95-7A3CA263B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505BF04-104D-4180-A284-42FCD6B04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8" name="Google Shape;150;p1">
            <a:extLst>
              <a:ext uri="{FF2B5EF4-FFF2-40B4-BE49-F238E27FC236}">
                <a16:creationId xmlns:a16="http://schemas.microsoft.com/office/drawing/2014/main" id="{00A6CD8F-949E-4FE1-8385-42C71E7FA6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309" y="99777"/>
            <a:ext cx="11648049" cy="293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4400"/>
            </a:pPr>
            <a:r>
              <a:rPr lang="en-US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ACS </a:t>
            </a:r>
            <a:br>
              <a:rPr lang="en-US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DIVISION OF POLYMER CHEMISTRY</a:t>
            </a:r>
            <a:br>
              <a:rPr lang="en-US" sz="5300" dirty="0">
                <a:cs typeface="Arial" panose="020B0604020202020204" pitchFamily="34" charset="0"/>
              </a:rPr>
            </a:br>
            <a:r>
              <a:rPr lang="en-US" sz="5300" dirty="0"/>
              <a:t>Treasurer Report</a:t>
            </a:r>
            <a:br>
              <a:rPr lang="en-US" sz="5300" dirty="0"/>
            </a:br>
            <a:r>
              <a:rPr lang="en-US" sz="5300" dirty="0"/>
              <a:t>POLY Business Meeting August 2026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1" name="Google Shape;151;p1">
            <a:extLst>
              <a:ext uri="{FF2B5EF4-FFF2-40B4-BE49-F238E27FC236}">
                <a16:creationId xmlns:a16="http://schemas.microsoft.com/office/drawing/2014/main" id="{D1D821DA-C60B-42EC-BAF9-927A34F0B58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16465" y="4123812"/>
            <a:ext cx="11182893" cy="1101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>
              <a:buSzPts val="1800"/>
            </a:pPr>
            <a:r>
              <a:rPr lang="en-US" sz="2000" dirty="0">
                <a:cs typeface="Arial" panose="020B0604020202020204" pitchFamily="34" charset="0"/>
              </a:rPr>
              <a:t>Presented by John Matson (Treasurer)</a:t>
            </a:r>
          </a:p>
          <a:p>
            <a:pPr marL="0" lvl="0" indent="0" algn="r">
              <a:buSzPts val="1800"/>
            </a:pPr>
            <a:r>
              <a:rPr lang="en-US" sz="2000" dirty="0">
                <a:cs typeface="Arial" panose="020B0604020202020204" pitchFamily="34" charset="0"/>
              </a:rPr>
              <a:t>Support from Kathy Mitchem and Carlee Black </a:t>
            </a: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A1375CEC-6C77-4EA2-8F61-559C8AE5170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2" y="99776"/>
            <a:ext cx="6318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8600689E-1CDE-4592-96BC-4557DB58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713" y="9939"/>
            <a:ext cx="987287" cy="93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918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30" y="911501"/>
            <a:ext cx="2941202" cy="1554272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Nothing critical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No major unexpected outcomes so far here.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5: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Administrative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DEBC91-F0C0-19BE-6E5B-EDC3D9511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03" y="1521739"/>
            <a:ext cx="7687748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49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30" y="911501"/>
            <a:ext cx="2941202" cy="2292935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Awards (57)</a:t>
            </a:r>
            <a:r>
              <a:rPr lang="en-US" altLang="en-US" sz="1600" dirty="0"/>
              <a:t>: The majority of awards activity occurs in the fall.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It would help to have more award sponsors, as always.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6: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Committee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B6A3D-5E0C-6669-427E-4EB94F93B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1" y="1546854"/>
            <a:ext cx="8389882" cy="362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34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C5FA7-95EC-9DFA-4B7E-AEC141480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80327-2291-E3E1-56A6-E176C5D7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58" y="755904"/>
            <a:ext cx="7711025" cy="30845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2026 Investments Activity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DB07B5-F14C-2E67-53B7-143788D6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672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5B83D-C3F8-F5CD-F4A6-8196AD3A5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A6F562B1-7ADE-8753-A91E-3269A13F97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53B93BB-9693-A10C-8C6C-706FA1A51B4E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POLY Investment Fund Details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CF1D31-BE22-A2E0-53CA-69C6E5D08498}"/>
              </a:ext>
            </a:extLst>
          </p:cNvPr>
          <p:cNvSpPr txBox="1"/>
          <p:nvPr/>
        </p:nvSpPr>
        <p:spPr>
          <a:xfrm>
            <a:off x="1508368" y="4785181"/>
            <a:ext cx="105672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Summary of investments through Aug 15,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of Aug 15, investments have netted $224K (18%) since Jan. 1, 2026. The market has been excellent for POLY so far again this year. Actual increase is $154K due to withdrawals.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Keep in mind that we invest aggressively. These gains can decrease with a market disruption.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withdrew $20K on March 23, 2026 (Fidelity) and $50K on July 9, 2026 (Vanguard).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budget allows for a withdrawal of up to $167K in 2026. I anticipate a total of around only $130K due to CCC Natural Polymer spending being deferred to 2027 and winter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ExComm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savings.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2C3813-8F31-35E8-66C6-72E1F0805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61" y="1352596"/>
            <a:ext cx="11789478" cy="334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9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92590-9D70-2039-9123-AAACB406C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25B80-3AFC-93C9-3A76-A753C536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58" y="755904"/>
            <a:ext cx="7711025" cy="30845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2026 Sponsorship Support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2EF3CE-A64C-C86B-BC15-AF228FD0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5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6EDED-8D91-4197-AB58-0A2E81945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6E5E53ED-C9B9-75E9-8301-310E3E4680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4D52286-82C3-6338-78A7-A26F11C1C942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Sponsorship Support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08DAB-A10A-0778-0E5A-381D949A0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96D18A-CB11-C084-88F6-34873184D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831125"/>
              </p:ext>
            </p:extLst>
          </p:nvPr>
        </p:nvGraphicFramePr>
        <p:xfrm>
          <a:off x="2064720" y="1070930"/>
          <a:ext cx="8769858" cy="43484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89513">
                  <a:extLst>
                    <a:ext uri="{9D8B030D-6E8A-4147-A177-3AD203B41FA5}">
                      <a16:colId xmlns:a16="http://schemas.microsoft.com/office/drawing/2014/main" val="2970740680"/>
                    </a:ext>
                  </a:extLst>
                </a:gridCol>
                <a:gridCol w="2796362">
                  <a:extLst>
                    <a:ext uri="{9D8B030D-6E8A-4147-A177-3AD203B41FA5}">
                      <a16:colId xmlns:a16="http://schemas.microsoft.com/office/drawing/2014/main" val="939054864"/>
                    </a:ext>
                  </a:extLst>
                </a:gridCol>
                <a:gridCol w="2083983">
                  <a:extLst>
                    <a:ext uri="{9D8B030D-6E8A-4147-A177-3AD203B41FA5}">
                      <a16:colId xmlns:a16="http://schemas.microsoft.com/office/drawing/2014/main" val="709183117"/>
                    </a:ext>
                  </a:extLst>
                </a:gridCol>
              </a:tblGrid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Newsletter</a:t>
                      </a:r>
                      <a:r>
                        <a:rPr lang="en-US" sz="1600" spc="-4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Advertising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1/8 </a:t>
                      </a:r>
                      <a:r>
                        <a:rPr lang="en-US" sz="1600" spc="-2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$20 up to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Full </a:t>
                      </a:r>
                      <a:r>
                        <a:rPr lang="en-US" sz="1600" spc="-2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$2,000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Semi-Annually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54948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E-news</a:t>
                      </a:r>
                      <a:r>
                        <a:rPr lang="en-US" sz="1600" spc="-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en-US" sz="1600" spc="-1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Web</a:t>
                      </a:r>
                      <a:r>
                        <a:rPr lang="en-US" sz="1600" spc="-5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Link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$500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Annually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98397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Plenary</a:t>
                      </a:r>
                      <a:r>
                        <a:rPr lang="en-US" sz="1600" spc="-2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Speaker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$1,500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Annually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($600x2 annually)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53195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Major</a:t>
                      </a:r>
                      <a:r>
                        <a:rPr lang="en-US" sz="1600" spc="-12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Awards:</a:t>
                      </a:r>
                    </a:p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4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      Each: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Marvel, Flory, Mark, IPS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2705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$3,500</a:t>
                      </a:r>
                      <a:r>
                        <a:rPr lang="en-US" sz="1600" spc="-6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each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52705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2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(prize &amp; travel)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Bi-Annually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695580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Student</a:t>
                      </a:r>
                      <a:r>
                        <a:rPr lang="en-US" sz="1600" spc="-3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Social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2705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$1,000-</a:t>
                      </a: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$3,000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080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Semi-Annually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348418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Cookie/Snack</a:t>
                      </a:r>
                      <a:r>
                        <a:rPr lang="en-US" sz="1600" spc="-4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Break</a:t>
                      </a:r>
                      <a:r>
                        <a:rPr lang="en-US" sz="1600" spc="-3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Sponsor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$1,500 per ACS Mtg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Semi-Annually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72352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General Division Sponsorship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49539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General Papers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$600 per ACS meeting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i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Need new sponsor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019723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US" sz="1600" b="1" spc="-6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Place for 2026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284646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Coffee</a:t>
                      </a:r>
                      <a:r>
                        <a:rPr lang="en-US" sz="1600" spc="-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Break</a:t>
                      </a:r>
                      <a:r>
                        <a:rPr lang="en-US" sz="1600" spc="-4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Sponsor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$3,250 per ACS meeting</a:t>
                      </a:r>
                      <a:endParaRPr lang="en-US" sz="1600" strike="sng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3975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TOSOH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495836"/>
                  </a:ext>
                </a:extLst>
              </a:tr>
              <a:tr h="214814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Poster</a:t>
                      </a:r>
                      <a:r>
                        <a:rPr lang="en-US" sz="1600" spc="-1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Awards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$1,200 per ACS meeting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pc="-1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SpringerNature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53337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Poster Session Food and Beverage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$3,000 per ACS meeting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i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JAI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408129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marL="68580" marR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trike="sngStrike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General Papers</a:t>
                      </a:r>
                      <a:endParaRPr lang="en-US" sz="1600" strike="sng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588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strike="sngStrike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$400-600 per ACS meeting</a:t>
                      </a:r>
                      <a:endParaRPr lang="en-US" sz="1600" strike="sng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i="0" strike="sng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Allan/ZCMI:</a:t>
                      </a:r>
                    </a:p>
                    <a:p>
                      <a:pPr marL="0" marR="54610" algn="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i="0" strike="sng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Looking for Sponsor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04606"/>
                  </a:ext>
                </a:extLst>
              </a:tr>
            </a:tbl>
          </a:graphicData>
        </a:graphic>
      </p:graphicFrame>
      <p:sp>
        <p:nvSpPr>
          <p:cNvPr id="6" name="TextBox 7">
            <a:extLst>
              <a:ext uri="{FF2B5EF4-FFF2-40B4-BE49-F238E27FC236}">
                <a16:creationId xmlns:a16="http://schemas.microsoft.com/office/drawing/2014/main" id="{DE761D06-7481-FFF8-57D1-572E7B711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62" y="5787070"/>
            <a:ext cx="7648259" cy="83099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Important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Mark awards have been discontinued after this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Allan/ZCMI is sponsoring general papers award currently; new sponsor needed.</a:t>
            </a:r>
          </a:p>
        </p:txBody>
      </p:sp>
    </p:spTree>
    <p:extLst>
      <p:ext uri="{BB962C8B-B14F-4D97-AF65-F5344CB8AC3E}">
        <p14:creationId xmlns:p14="http://schemas.microsoft.com/office/powerpoint/2010/main" val="353324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F98C-15C3-6154-FFEA-CDAA21E9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FA4B56-61EB-C9E3-6F8D-046DA26B90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57207" y="136199"/>
            <a:ext cx="6663755" cy="59531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alt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 POLY Business Office</a:t>
            </a:r>
          </a:p>
        </p:txBody>
      </p:sp>
      <p:sp>
        <p:nvSpPr>
          <p:cNvPr id="57351" name="Rectangle 11">
            <a:extLst>
              <a:ext uri="{FF2B5EF4-FFF2-40B4-BE49-F238E27FC236}">
                <a16:creationId xmlns:a16="http://schemas.microsoft.com/office/drawing/2014/main" id="{AC7E2E1B-C0B1-55AD-05C4-B7C618967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2909" y="2994016"/>
            <a:ext cx="3975297" cy="270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tabLst>
                <a:tab pos="228600" algn="l"/>
              </a:tabLst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tabLst>
                <a:tab pos="228600" algn="l"/>
              </a:tabLst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230188" lvl="1" indent="-230188">
              <a:spcBef>
                <a:spcPct val="0"/>
              </a:spcBef>
              <a:buNone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Carlee Black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Administrative Assistant</a:t>
            </a:r>
            <a:b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Salary 32hrs Week</a:t>
            </a:r>
            <a:endParaRPr lang="en-US" altLang="en-US" sz="1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Membership Support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Workshop/Meeting Prep, Website, etc.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Awards Oversite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POLY Newsletter &amp; Publicity Posts: 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	Facebook, E-news, </a:t>
            </a:r>
            <a:r>
              <a:rPr lang="en-US" altLang="en-US" sz="1400" dirty="0" err="1">
                <a:solidFill>
                  <a:schemeClr val="tx1"/>
                </a:solidFill>
                <a:latin typeface="Arial" panose="020B0604020202020204" pitchFamily="34" charset="0"/>
              </a:rPr>
              <a:t>ListServe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General Websites Updates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Graphical Abstracts/Preprint</a:t>
            </a:r>
          </a:p>
          <a:p>
            <a:pPr marL="230188" lvl="1" indent="-230188">
              <a:spcBef>
                <a:spcPct val="0"/>
              </a:spcBef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Office Supplies/Orders</a:t>
            </a:r>
          </a:p>
        </p:txBody>
      </p:sp>
      <p:pic>
        <p:nvPicPr>
          <p:cNvPr id="57352" name="Picture 11">
            <a:extLst>
              <a:ext uri="{FF2B5EF4-FFF2-40B4-BE49-F238E27FC236}">
                <a16:creationId xmlns:a16="http://schemas.microsoft.com/office/drawing/2014/main" id="{75D94297-20A7-510A-1683-91FC1D2A8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95" y="201614"/>
            <a:ext cx="985837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FD434953-4F3F-1D5B-ED79-922FC338395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A4A2CA06-0F45-8988-4619-8A1E5FD06110}"/>
              </a:ext>
            </a:extLst>
          </p:cNvPr>
          <p:cNvSpPr txBox="1">
            <a:spLocks noChangeArrowheads="1"/>
          </p:cNvSpPr>
          <p:nvPr/>
        </p:nvSpPr>
        <p:spPr>
          <a:xfrm>
            <a:off x="8903445" y="2873229"/>
            <a:ext cx="2966408" cy="306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Font typeface="Arial"/>
              <a:buNone/>
              <a:tabLst>
                <a:tab pos="228600" algn="l"/>
              </a:tabLst>
              <a:defRPr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Kathy Mitchem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Arial"/>
              <a:buNone/>
              <a:tabLst>
                <a:tab pos="228600" algn="l"/>
              </a:tabLst>
              <a:defRPr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Business Manager</a:t>
            </a:r>
          </a:p>
          <a:p>
            <a:pPr marL="0" lvl="1" indent="0">
              <a:spcBef>
                <a:spcPts val="300"/>
              </a:spcBef>
              <a:spcAft>
                <a:spcPts val="0"/>
              </a:spcAft>
              <a:buFont typeface="Arial"/>
              <a:buNone/>
              <a:tabLst>
                <a:tab pos="228600" algn="l"/>
              </a:tabLst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	Full Time </a:t>
            </a: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Budget Support-Bookkeeping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ExComm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Officer Support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Workshops &amp; Event Planning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ACS Meetings Support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Industrial Advisory Board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- &amp; Other Committee Assistance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Election Oversite</a:t>
            </a:r>
          </a:p>
          <a:p>
            <a:pPr marL="0" lvl="1">
              <a:spcBef>
                <a:spcPts val="3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VT/Staff/Office Oversite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D3F1BB-D033-9B73-DE6A-D31BBEE78E18}"/>
              </a:ext>
            </a:extLst>
          </p:cNvPr>
          <p:cNvSpPr txBox="1"/>
          <p:nvPr/>
        </p:nvSpPr>
        <p:spPr>
          <a:xfrm>
            <a:off x="1726060" y="1184038"/>
            <a:ext cx="10179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ct val="0"/>
              </a:spcBef>
              <a:buNone/>
            </a:pPr>
            <a:r>
              <a:rPr lang="en-US" altLang="en-US" sz="1600" b="1" dirty="0">
                <a:latin typeface="Arial" panose="020B0604020202020204" pitchFamily="34" charset="0"/>
              </a:rPr>
              <a:t>Oversite:</a:t>
            </a:r>
            <a:r>
              <a:rPr lang="en-US" altLang="en-US" sz="1600" dirty="0">
                <a:latin typeface="Arial" panose="020B0604020202020204" pitchFamily="34" charset="0"/>
              </a:rPr>
              <a:t>	</a:t>
            </a:r>
          </a:p>
          <a:p>
            <a:pPr marL="0" lvl="1">
              <a:spcBef>
                <a:spcPct val="0"/>
              </a:spcBef>
              <a:buNone/>
            </a:pPr>
            <a:r>
              <a:rPr lang="en-US" altLang="en-US" sz="1600" dirty="0">
                <a:latin typeface="Arial" panose="020B0604020202020204" pitchFamily="34" charset="0"/>
              </a:rPr>
              <a:t>*POLY Supervisor– John Matson (Treasurer)</a:t>
            </a:r>
          </a:p>
          <a:p>
            <a:pPr marL="0" lvl="1">
              <a:spcBef>
                <a:spcPct val="0"/>
              </a:spcBef>
              <a:buNone/>
            </a:pPr>
            <a:r>
              <a:rPr lang="en-US" altLang="en-US" sz="1600" dirty="0">
                <a:latin typeface="Arial" panose="020B0604020202020204" pitchFamily="34" charset="0"/>
              </a:rPr>
              <a:t>*VT Representative – Bob Moore</a:t>
            </a:r>
          </a:p>
          <a:p>
            <a:pPr marL="0" lvl="1">
              <a:spcBef>
                <a:spcPct val="0"/>
              </a:spcBef>
              <a:buNone/>
            </a:pPr>
            <a:endParaRPr lang="en-US" altLang="en-US" sz="1600" b="1" dirty="0">
              <a:latin typeface="Arial" panose="020B0604020202020204" pitchFamily="34" charset="0"/>
            </a:endParaRPr>
          </a:p>
          <a:p>
            <a:pPr marL="0" lvl="1">
              <a:spcBef>
                <a:spcPct val="0"/>
              </a:spcBef>
              <a:buNone/>
            </a:pPr>
            <a:r>
              <a:rPr lang="en-US" altLang="en-US" sz="1600" b="1" dirty="0">
                <a:latin typeface="Arial" panose="020B0604020202020204" pitchFamily="34" charset="0"/>
              </a:rPr>
              <a:t>Location:</a:t>
            </a:r>
            <a:r>
              <a:rPr lang="en-US" altLang="en-US" sz="1600" dirty="0">
                <a:latin typeface="Arial" panose="020B0604020202020204" pitchFamily="34" charset="0"/>
              </a:rPr>
              <a:t> New offices at Fralin Hall; staff work a mix of remotely and on-site.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2A93DA-09A0-5483-BE4F-F8654092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DD080-9925-98FA-BF96-E9B1CD466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209" y="3122289"/>
            <a:ext cx="1781347" cy="2456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9FB8A-D512-DEE2-246C-92AF1857B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972" y="3236814"/>
            <a:ext cx="1901634" cy="241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65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4FA50-C7BD-6576-70E8-5E11F2FEE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417CC-9D34-2DD5-8BAD-553383A1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58" y="755904"/>
            <a:ext cx="7711025" cy="30845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2026 Approved Budget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FDF02-85DE-D7BE-8E72-5631870E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43110-BEC3-4F32-B398-DB5A95C4940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7">
            <a:extLst>
              <a:ext uri="{FF2B5EF4-FFF2-40B4-BE49-F238E27FC236}">
                <a16:creationId xmlns:a16="http://schemas.microsoft.com/office/drawing/2014/main" id="{FBFA7775-573F-34EC-11CE-00B9A00E5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846" y="1075788"/>
            <a:ext cx="3553986" cy="5001369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Investment</a:t>
            </a:r>
            <a:r>
              <a:rPr lang="en-US" altLang="en-US" sz="1600" dirty="0"/>
              <a:t>:  We anticipate cashing out $167K from investments in 2026. Trimming below this value became quite difficult.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ACS Expenses</a:t>
            </a:r>
            <a:r>
              <a:rPr lang="en-US" altLang="en-US" sz="1600" dirty="0"/>
              <a:t>: We continue to reduce our spending at ACS meetings. There was no spring business meeting but rather a virtual town hall in April.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Other</a:t>
            </a:r>
            <a:r>
              <a:rPr lang="en-US" altLang="en-US" sz="1600" dirty="0"/>
              <a:t>: The budget reflected decreasing membership dues (line 5). Changes to symposium support ($500 per POLY-sponsored symposium regardless of number of POLY sessions) reduced projected expenses (line 13).</a:t>
            </a:r>
            <a:endParaRPr lang="en-US" altLang="en-US" sz="1600" b="1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CAD0306-6ED1-6145-DA93-57A2C92A8176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9897949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Final Approved Budget</a:t>
            </a:r>
            <a:endParaRPr lang="en-US" sz="3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0FFB72-B4C0-7E2A-01DC-6C5A43D98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29" y="1302125"/>
            <a:ext cx="3484254" cy="4613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F06454-7E0B-6FF8-633F-C3432095B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022" y="947888"/>
            <a:ext cx="3553986" cy="582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9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FC52A-4996-44E1-8CA4-3B3753D1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658" y="755904"/>
            <a:ext cx="7711025" cy="30845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2026 Budget / Actuals</a:t>
            </a:r>
            <a:br>
              <a:rPr lang="en-US" sz="5400" dirty="0"/>
            </a:br>
            <a:r>
              <a:rPr lang="en-US" sz="5400" dirty="0"/>
              <a:t>(as of July 30, 2026)</a:t>
            </a:r>
          </a:p>
        </p:txBody>
      </p:sp>
    </p:spTree>
    <p:extLst>
      <p:ext uri="{BB962C8B-B14F-4D97-AF65-F5344CB8AC3E}">
        <p14:creationId xmlns:p14="http://schemas.microsoft.com/office/powerpoint/2010/main" val="290726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30" y="911501"/>
            <a:ext cx="2941202" cy="433965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Membership dues (5): </a:t>
            </a:r>
            <a:r>
              <a:rPr lang="en-US" altLang="en-US" sz="1600" dirty="0"/>
              <a:t>Both dues payments have now come in (the second one was not yet reflected as of July 31). We will finish the year at $</a:t>
            </a:r>
            <a:r>
              <a:rPr lang="en-US" sz="1600" dirty="0"/>
              <a:t>41,815, $3K below budget</a:t>
            </a:r>
            <a:r>
              <a:rPr lang="en-US" altLang="en-US" sz="1600" dirty="0"/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ACS allocation (7)</a:t>
            </a:r>
            <a:r>
              <a:rPr lang="en-US" altLang="en-US" sz="1600" dirty="0"/>
              <a:t>: ACS allocation is $3K above budget.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ACS dues will be down $3K, but this is offset by a higher than budgeted division allocation.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1: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Income from dues &amp; ACS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1615BC-362D-6783-560E-30594C8EA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" y="1464347"/>
            <a:ext cx="8137754" cy="27461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1A8405-E794-9812-5B10-35FA50180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383" y="4508433"/>
            <a:ext cx="3053640" cy="2194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FF11AF-4DE8-3DE6-F75F-1B8F69DBD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406" y="4508433"/>
            <a:ext cx="2714324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7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2: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ACS meeting-related expenses</a:t>
            </a: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30" y="102354"/>
            <a:ext cx="2941202" cy="6709529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Symposia support (13):</a:t>
            </a:r>
            <a:r>
              <a:rPr lang="en-US" altLang="en-US" sz="1600" dirty="0"/>
              <a:t> We are on track to be close to our $13K budget.</a:t>
            </a:r>
            <a:endParaRPr lang="en-US" altLang="en-US" sz="16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ACS meeting (16)</a:t>
            </a:r>
            <a:r>
              <a:rPr lang="en-US" altLang="en-US" sz="1600" dirty="0"/>
              <a:t>: We are on track to be on budget. Major reductions in F&amp;B due to lack of programming lunch and board meeting.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Councilor Travel (17)</a:t>
            </a:r>
            <a:r>
              <a:rPr lang="en-US" altLang="en-US" sz="1600" dirty="0"/>
              <a:t>: ACS pays $2000 per councilor who travels. Decreased income matches decreased expenses.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Natural Polymer CCC (20)</a:t>
            </a:r>
            <a:r>
              <a:rPr lang="en-US" altLang="en-US" sz="1600" dirty="0"/>
              <a:t>: Wei anticipates using this funding in 2027 instead of 2026, so expenses will be much lower than expected this year. 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We are keeping ACS costs down through several recent changes.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6DC2AF-6C8C-8DF2-0057-19D6C3502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136" y="4574461"/>
            <a:ext cx="3065074" cy="2257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827188-3061-551B-379B-342171666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225" y="1422890"/>
            <a:ext cx="7649643" cy="3096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FA3AB8-0ACC-8D42-2F55-8972C00E8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701" y="4574461"/>
            <a:ext cx="3066554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7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4862" y="712721"/>
            <a:ext cx="2989970" cy="3924151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Winter </a:t>
            </a:r>
            <a:r>
              <a:rPr lang="en-US" altLang="en-US" sz="1600" b="1" dirty="0" err="1"/>
              <a:t>ExComm</a:t>
            </a:r>
            <a:r>
              <a:rPr lang="en-US" altLang="en-US" sz="1600" b="1" dirty="0"/>
              <a:t> meeting (27):</a:t>
            </a:r>
            <a:r>
              <a:rPr lang="en-US" altLang="en-US" sz="1600" dirty="0"/>
              <a:t> Our Winter </a:t>
            </a:r>
            <a:r>
              <a:rPr lang="en-US" altLang="en-US" sz="1600" dirty="0" err="1"/>
              <a:t>ExComm</a:t>
            </a:r>
            <a:r>
              <a:rPr lang="en-US" altLang="en-US" sz="1600" dirty="0"/>
              <a:t> 2027 deposit is only $700, so we ended up $10K below budget here. Nice work!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No major unexpected outcomes so far here.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Nice job, everyone, in keeping Winter </a:t>
            </a:r>
            <a:r>
              <a:rPr lang="en-US" altLang="en-US" sz="1600" dirty="0" err="1"/>
              <a:t>ExComm</a:t>
            </a:r>
            <a:r>
              <a:rPr lang="en-US" altLang="en-US" sz="1600" dirty="0"/>
              <a:t> expenses low.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1600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3: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Other meetings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950143-7B4F-E98C-8AC0-BC050A475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65" y="1687902"/>
            <a:ext cx="7687748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65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B6AFA989-7920-4128-8572-622ACCFE80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" y="0"/>
            <a:ext cx="739983" cy="107093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AD0897CF-105B-45D3-9895-8C88BF50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3630" y="911501"/>
            <a:ext cx="2941202" cy="581697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1600" b="1" dirty="0"/>
              <a:t>Important points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Fire &amp; Polymers </a:t>
            </a:r>
            <a:r>
              <a:rPr lang="en-US" altLang="en-US" sz="1600" dirty="0"/>
              <a:t>(May 2026, San Diego, CA) was a scientific success and financially viable. It had 67 total attendees and netted</a:t>
            </a:r>
            <a:r>
              <a:rPr lang="en-US" altLang="en-US" sz="1600" b="1" i="1" dirty="0"/>
              <a:t> </a:t>
            </a:r>
            <a:r>
              <a:rPr lang="en-US" altLang="en-US" sz="1600" dirty="0"/>
              <a:t>$2,975 to POLY. Excellent fundraising made up for a lower than projected number of attendees. Incredible work!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b="1" dirty="0"/>
              <a:t>Innovations in Plastics Recycling and Sustain-ability </a:t>
            </a:r>
            <a:r>
              <a:rPr lang="en-US" altLang="en-US" sz="1600" dirty="0"/>
              <a:t>is coming up (Nov 2026, Santa Rosa, CA) is up next. Registration deadline Sep 1. </a:t>
            </a:r>
          </a:p>
          <a:p>
            <a:pPr>
              <a:spcAft>
                <a:spcPts val="600"/>
              </a:spcAft>
            </a:pPr>
            <a:r>
              <a:rPr lang="en-US" altLang="en-US" sz="1600" b="1" dirty="0"/>
              <a:t>Summary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The workshop delta stands at $28K now; we hope to hit our budget projection of $40K.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6926955-2E6E-2DC6-22BF-C46F909515B5}"/>
              </a:ext>
            </a:extLst>
          </p:cNvPr>
          <p:cNvSpPr txBox="1">
            <a:spLocks noChangeArrowheads="1"/>
          </p:cNvSpPr>
          <p:nvPr/>
        </p:nvSpPr>
        <p:spPr>
          <a:xfrm>
            <a:off x="1616364" y="344464"/>
            <a:ext cx="7468498" cy="5241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2026 Approved Budget &amp; Activity 4:</a:t>
            </a:r>
          </a:p>
          <a:p>
            <a:pPr algn="l" defTabSz="914363">
              <a:defRPr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Income from workshops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F7CE57-2625-4F15-26C9-7F73A2F63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1" y="1568782"/>
            <a:ext cx="8304676" cy="23389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A61AA9-EE40-7A38-9C91-8F23E1BC5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492" y="4151336"/>
            <a:ext cx="80295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90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5196</TotalTime>
  <Words>1037</Words>
  <Application>Microsoft Office PowerPoint</Application>
  <PresentationFormat>Widescreen</PresentationFormat>
  <Paragraphs>148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Parallax</vt:lpstr>
      <vt:lpstr>ACS  DIVISION OF POLYMER CHEMISTRY Treasurer Report POLY Business Meeting August 2026</vt:lpstr>
      <vt:lpstr>  POLY Business Office</vt:lpstr>
      <vt:lpstr>2026 Approved Budget</vt:lpstr>
      <vt:lpstr>PowerPoint Presentation</vt:lpstr>
      <vt:lpstr>2026 Budget / Actuals (as of July 30, 2026)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2026 Investments Activity</vt:lpstr>
      <vt:lpstr>PowerPoint Presentation</vt:lpstr>
      <vt:lpstr>2026 Sponsorship Support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 Finance Report Special EXCOM Meeting, April 2020</dc:title>
  <dc:creator>Coltrain, Christine J</dc:creator>
  <cp:lastModifiedBy>Matson, John</cp:lastModifiedBy>
  <cp:revision>317</cp:revision>
  <cp:lastPrinted>2020-08-10T19:40:20Z</cp:lastPrinted>
  <dcterms:created xsi:type="dcterms:W3CDTF">2020-04-15T23:34:31Z</dcterms:created>
  <dcterms:modified xsi:type="dcterms:W3CDTF">2026-08-18T18:52:53Z</dcterms:modified>
</cp:coreProperties>
</file>