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6"/>
  </p:notesMasterIdLst>
  <p:sldIdLst>
    <p:sldId id="749" r:id="rId3"/>
    <p:sldId id="747" r:id="rId4"/>
    <p:sldId id="75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6CE875-5007-497A-BA76-2D14587424B7}" name="Nelson, Toby" initials="TN" userId="S::tnelso31@utk.edu::a79c6055-ff99-49a6-bb84-5e7716154cc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tchem, Kathy" initials="MK" lastIdx="3" clrIdx="0">
    <p:extLst>
      <p:ext uri="{19B8F6BF-5375-455C-9EA6-DF929625EA0E}">
        <p15:presenceInfo xmlns:p15="http://schemas.microsoft.com/office/powerpoint/2012/main" userId="S-1-5-21-1824200278-923733676-1501187911-21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2F05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lson, Toby" userId="a79c6055-ff99-49a6-bb84-5e7716154cc7" providerId="ADAL" clId="{C3DE268C-8495-47DC-A1FF-962968DB42DD}"/>
    <pc:docChg chg="modSld">
      <pc:chgData name="Nelson, Toby" userId="a79c6055-ff99-49a6-bb84-5e7716154cc7" providerId="ADAL" clId="{C3DE268C-8495-47DC-A1FF-962968DB42DD}" dt="2026-08-21T18:52:49.883" v="17" actId="114"/>
      <pc:docMkLst>
        <pc:docMk/>
      </pc:docMkLst>
      <pc:sldChg chg="modSp mod">
        <pc:chgData name="Nelson, Toby" userId="a79c6055-ff99-49a6-bb84-5e7716154cc7" providerId="ADAL" clId="{C3DE268C-8495-47DC-A1FF-962968DB42DD}" dt="2026-08-21T18:52:49.883" v="17" actId="114"/>
        <pc:sldMkLst>
          <pc:docMk/>
          <pc:sldMk cId="4027332035" sldId="749"/>
        </pc:sldMkLst>
        <pc:spChg chg="mod">
          <ac:chgData name="Nelson, Toby" userId="a79c6055-ff99-49a6-bb84-5e7716154cc7" providerId="ADAL" clId="{C3DE268C-8495-47DC-A1FF-962968DB42DD}" dt="2026-08-21T18:52:49.883" v="17" actId="114"/>
          <ac:spMkLst>
            <pc:docMk/>
            <pc:sldMk cId="4027332035" sldId="749"/>
            <ac:spMk id="9" creationId="{00000000-0000-0000-0000-000000000000}"/>
          </ac:spMkLst>
        </pc:spChg>
        <pc:spChg chg="mod">
          <ac:chgData name="Nelson, Toby" userId="a79c6055-ff99-49a6-bb84-5e7716154cc7" providerId="ADAL" clId="{C3DE268C-8495-47DC-A1FF-962968DB42DD}" dt="2026-08-21T18:51:41.375" v="15" actId="114"/>
          <ac:spMkLst>
            <pc:docMk/>
            <pc:sldMk cId="4027332035" sldId="749"/>
            <ac:spMk id="2560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8B00B-C305-42F9-91A5-DE2237EE1BC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EE932-CE78-4C02-BD86-F3B256A46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77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8163" y="677863"/>
            <a:ext cx="6027737" cy="3390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771BED-391F-452D-BD01-7141883267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28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8163" y="677863"/>
            <a:ext cx="6027737" cy="3390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771BED-391F-452D-BD01-7141883267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18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524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96706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42686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62732" y="2355850"/>
            <a:ext cx="10253485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347237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21359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721601" y="6405564"/>
            <a:ext cx="4059767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10326"/>
            <a:ext cx="4775200" cy="36671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91200" y="1039814"/>
            <a:ext cx="609600" cy="4413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59202C9-3463-46C8-9585-4AECF1DF6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742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139D-1790-479F-B0D5-046F41276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12834-99B8-4C9B-BFD4-6E3CE9EEB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480ED-515B-47CC-9462-056F0B3F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018F6-A713-4139-A251-680474724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31258-A1D2-4430-B517-A2DF139B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4300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463E-F00E-4CE6-9B0F-81704216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24E00-1531-42E4-A39E-7C84FF1A9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703E2-56D5-4972-92A4-F1C86821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76AC3-B1F5-4678-8CD3-7D2490D0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6903B-323C-47F0-8FBC-D816651B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652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84BAE-1C35-41ED-9F51-4DF65122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4C16E-E661-4240-9DEB-3FFF2D467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A8ABC-4CCF-44D8-A399-BEF0A523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8BAE7-15EA-4FB0-88C8-C604201C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C2303-1C57-4B4E-9007-A1691503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53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EC0D-CD42-4C2B-ADA8-67DA4BDAC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7151F-233D-443C-AE76-7A4ADA660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CE40A5-7CE7-44E9-B2F8-055DA31D3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59765-328E-4247-8F11-AB08C79C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AF235-67ED-4E2C-9A00-8CFE20FCA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7A2FF-DB30-4270-8320-389DFBEB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4226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EE03-37AB-4332-B197-51FBAFDC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34D4B-1D0B-4B7D-8B3B-5C66110E7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9C142-4AD1-4C4B-8A69-6E50C8E5B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C2F60-0421-457C-AFDC-51546469A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369A1D-A850-4D3C-8225-1AF777D79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EEDE88-B178-4C29-B56E-3A2D8AAE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8789D2-9A27-4939-B90E-6A64CE1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D6F03-EC60-4CCD-8F00-A740105C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0356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1A1D-6E41-4A02-B6A6-AAABB6D0C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DC7D1E-FA1A-4CA2-906B-210B88523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48C385-ACD0-4B88-99E9-F48BE6F6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204D2-0695-4FEF-8981-D46290449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7639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62732" y="2355850"/>
            <a:ext cx="10253485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7174643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89A7A-4747-4D87-9A55-8495F0281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8FF52-2F1A-4AD6-92D6-61714A85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C4628-931E-4F26-93D7-C7C1E8E1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3475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3F8EA-FAF6-4EB4-896D-1BBAC55CF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C928C-504D-4AFB-A097-CEB737D6F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0E3E2-A4A2-4F48-BD24-7CC5F0C5E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0080F-8943-43C9-B8BF-E405D2041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91CCA-5BAD-4EB3-9468-9310A45C8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1042F-F4A9-4353-A720-E1BD226C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35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FB94-0839-4E17-8AE4-BC25BDEB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AABC4E-CE35-4183-8A91-92D5ACD75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A5C87-53F3-434A-9F9F-35D051FEE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E7121-5596-48FF-B933-C9FDA3C05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33463-D93F-4C45-8B60-5F9CF7EC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2CD36-FEFD-4CF2-837F-45C33779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42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A6319-0C78-4A9A-806D-177CA88E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4C3F0-7EAD-4366-A437-D15522CAB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87B3F-4B6A-4E96-A6CB-2EC9A2BB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6BA1C-90E5-4EDB-93E1-9C911D2B0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B42E4-FBE6-4B4A-ACC2-AF9879C7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75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DF3B07-63BE-42FD-85EF-8B7F214A8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6E8CD8-8170-4ABC-AACF-0B150E2A3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A867B-C877-4DF2-AEF3-B3C03555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FAD6D-6C28-4CF0-97AB-57630D91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7A225-DFCB-4417-94D5-960FA5EC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4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7194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5609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9819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3508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11979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7097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20912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8"/>
            <a:ext cx="11176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1412875"/>
            <a:ext cx="11176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690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/>
  </p:transition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EC9CD-EE34-4C63-BE18-D668F329B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4ECA0-BCAC-4A20-97DC-9EAB71AC8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76629-C04E-4C10-B3AC-E360B4725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51474-923C-4517-88F2-4269A9BB07D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8BADB-1808-49D8-8714-05DC50E71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42243-6007-4BA4-908B-53615F49E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0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990051" y="1177711"/>
            <a:ext cx="5486400" cy="44829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General Topics Awards</a:t>
            </a:r>
            <a:endParaRPr lang="en-US" b="1" dirty="0">
              <a:solidFill>
                <a:srgbClr val="000099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en-US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Judged and presented on-site at ACS	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kumimoji="0" lang="en-US" altLang="en-US" b="1" i="0" u="sng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Industrial Polymer Scientist Award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kumimoji="0" lang="en-US" altLang="en-US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Kimberly Chaffin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Medtronic</a:t>
            </a:r>
            <a:endParaRPr kumimoji="0" lang="en-US" b="1" i="1" u="sng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endParaRPr kumimoji="0" lang="en-US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POLY Poster Awards (3)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Judged and presented on-site at ACS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41313" algn="l"/>
              </a:tabLst>
              <a:defRPr/>
            </a:pPr>
            <a:endParaRPr kumimoji="0" lang="en-US" altLang="en-US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Graduate Student Travel Awards (2)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 Davis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University of Florida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Xiaoyu Xie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Virginia Tech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Recognize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Symposia Organizers</a:t>
            </a:r>
            <a:endParaRPr lang="en-US" altLang="en-US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kumimoji="0" lang="en-US" altLang="en-US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kumimoji="0" lang="en-US" altLang="en-US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endParaRPr kumimoji="0" lang="en-US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24240"/>
            <a:ext cx="121786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underlined titles have a symposium during this meeting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9332" y="5309167"/>
            <a:ext cx="4910292" cy="5789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 anchorCtr="0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NON-POLY ACS AWARD RECOGNITION -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ACS Fellows</a:t>
            </a:r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2732FC7B-2017-444C-9943-8A8DDF3EE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" y="6051883"/>
            <a:ext cx="497865" cy="7210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A177FD-B9DD-4523-81DE-C5E5C2FBB573}"/>
              </a:ext>
            </a:extLst>
          </p:cNvPr>
          <p:cNvSpPr txBox="1"/>
          <p:nvPr/>
        </p:nvSpPr>
        <p:spPr>
          <a:xfrm>
            <a:off x="408161" y="6487483"/>
            <a:ext cx="568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American Chemical Society Division of Polymer Chemistry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700FDC-F7FF-4EBA-8635-B00DAA45694C}"/>
              </a:ext>
            </a:extLst>
          </p:cNvPr>
          <p:cNvCxnSpPr>
            <a:cxnSpLocks/>
          </p:cNvCxnSpPr>
          <p:nvPr/>
        </p:nvCxnSpPr>
        <p:spPr>
          <a:xfrm>
            <a:off x="503651" y="6487483"/>
            <a:ext cx="1150050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D0E7803-F753-4091-86DD-4B118B7EBFBF}"/>
              </a:ext>
            </a:extLst>
          </p:cNvPr>
          <p:cNvSpPr txBox="1">
            <a:spLocks/>
          </p:cNvSpPr>
          <p:nvPr/>
        </p:nvSpPr>
        <p:spPr>
          <a:xfrm>
            <a:off x="844104" y="88901"/>
            <a:ext cx="10515600" cy="7299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0099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To be Presented - 2026 Fall Awards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992621-A86D-4675-8EA3-DE5A92E950A6}"/>
              </a:ext>
            </a:extLst>
          </p:cNvPr>
          <p:cNvCxnSpPr>
            <a:cxnSpLocks/>
          </p:cNvCxnSpPr>
          <p:nvPr/>
        </p:nvCxnSpPr>
        <p:spPr>
          <a:xfrm>
            <a:off x="243840" y="698500"/>
            <a:ext cx="1170432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7" name="Rectangle 2"/>
          <p:cNvSpPr>
            <a:spLocks noChangeArrowheads="1"/>
          </p:cNvSpPr>
          <p:nvPr/>
        </p:nvSpPr>
        <p:spPr bwMode="auto">
          <a:xfrm>
            <a:off x="503651" y="1177711"/>
            <a:ext cx="5257800" cy="5281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34131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POLY/PMSE Plenary Speaker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 </a:t>
            </a:r>
            <a:r>
              <a:rPr lang="en-US" altLang="en-US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Hillmyer</a:t>
            </a:r>
            <a:r>
              <a:rPr lang="en-US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Minnesota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altLang="en-US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(POLY Lead for 75</a:t>
            </a:r>
            <a:r>
              <a:rPr kumimoji="0" lang="en-US" altLang="en-US" b="0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anniversary)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lang="en-US" alt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r>
              <a:rPr kumimoji="0" lang="en-US" b="1" i="1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ACS Macro Letters/Biomacromolecules/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r>
              <a:rPr kumimoji="0" lang="en-US" b="1" i="1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Macromolecules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Young Investigator Award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 </a:t>
            </a: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Zhukhovitskiy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UNC, Chapel Hill</a:t>
            </a:r>
            <a:b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Mingjiang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Zhong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Yale University</a:t>
            </a:r>
            <a:endParaRPr lang="en-US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endParaRPr kumimoji="0" lang="en-US" altLang="en-US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b="1" i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Henkel Award for Outstanding Graduate Excellence in Polymer Science &amp; Engineering</a:t>
            </a:r>
            <a:endParaRPr lang="en-US" b="1" u="sng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Robertson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University of S. Mississippi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endParaRPr lang="en-US" alt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341313" algn="l"/>
              </a:tabLst>
              <a:defRPr/>
            </a:pPr>
            <a:r>
              <a:rPr kumimoji="0" lang="en-US" b="1" i="1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Mark Scholar Awards (3)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fr-FR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 Scholar: 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Zhe Qiang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S. Mississippi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fr-FR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Scholar: 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William Dichtel, 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Northwestern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alt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Scholar: 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Timothy Long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Arizona State</a:t>
            </a:r>
            <a:endParaRPr lang="en-US" altLang="en-US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4" descr="C:\Users\KM\AppData\Local\Microsoft\Windows\Temporary Internet Files\Content.IE5\KJ6EIGHS\MC900433886[1].png">
            <a:extLst>
              <a:ext uri="{FF2B5EF4-FFF2-40B4-BE49-F238E27FC236}">
                <a16:creationId xmlns:a16="http://schemas.microsoft.com/office/drawing/2014/main" id="{35780E6E-74AB-482D-8B55-C1632A8E9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97" y="65758"/>
            <a:ext cx="866128" cy="86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33203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12172EC6-6FF9-449E-9795-91468F938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" y="6075947"/>
            <a:ext cx="500381" cy="7247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BD5A5-76A5-44F6-8730-EED87D26CBB7}"/>
              </a:ext>
            </a:extLst>
          </p:cNvPr>
          <p:cNvSpPr txBox="1"/>
          <p:nvPr/>
        </p:nvSpPr>
        <p:spPr>
          <a:xfrm>
            <a:off x="408161" y="6515191"/>
            <a:ext cx="568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American Chemical Society Division of Polymer Chemistry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6751B4-A041-43E5-94C1-ACFF02A994B8}"/>
              </a:ext>
            </a:extLst>
          </p:cNvPr>
          <p:cNvCxnSpPr>
            <a:cxnSpLocks/>
          </p:cNvCxnSpPr>
          <p:nvPr/>
        </p:nvCxnSpPr>
        <p:spPr>
          <a:xfrm>
            <a:off x="503651" y="6515191"/>
            <a:ext cx="1150050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Rectangle 22"/>
          <p:cNvSpPr>
            <a:spLocks noChangeArrowheads="1"/>
          </p:cNvSpPr>
          <p:nvPr/>
        </p:nvSpPr>
        <p:spPr bwMode="auto">
          <a:xfrm>
            <a:off x="408161" y="1196847"/>
            <a:ext cx="5641848" cy="4835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ACS Macro Letters/Biomacromolecules/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Macromolecules Young Invest. Award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12/2024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Sponsor: ACS Publications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Henkel Award for Outstanding Graduate Research in Polymer Science &amp; Eng.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1/23/2026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Sponsor: Henkel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Distinguished/Special Service Award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(ExCom Nomination Only)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1/31/2026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b="1" dirty="0">
                <a:solidFill>
                  <a:srgbClr val="000099"/>
                </a:solidFill>
                <a:latin typeface="Arial" panose="020B0604020202020204" pitchFamily="34" charset="0"/>
              </a:rPr>
              <a:t>General Topics Awards</a:t>
            </a:r>
            <a:endParaRPr lang="en-US" sz="1600" b="1" dirty="0">
              <a:solidFill>
                <a:srgbClr val="000099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Selected at Sci-Mix Poster Session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Sponsor: POLY Chair Fund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6216268" y="1395249"/>
            <a:ext cx="5638800" cy="507117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285750" algn="l"/>
                <a:tab pos="126047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Outstanding Poster Award​s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Selected at Sci-Mix Poster Session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Sponsor: </a:t>
            </a:r>
            <a:r>
              <a:rPr lang="en-US" altLang="en-US" sz="1600" i="1" dirty="0">
                <a:solidFill>
                  <a:schemeClr val="tx1"/>
                </a:solidFill>
                <a:latin typeface="Arial" panose="020B0604020202020204" pitchFamily="34" charset="0"/>
              </a:rPr>
              <a:t>Springer/MRS Communications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alt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b="1" dirty="0">
                <a:solidFill>
                  <a:srgbClr val="000099"/>
                </a:solidFill>
                <a:latin typeface="Arial" panose="020B0604020202020204" pitchFamily="34" charset="0"/>
              </a:rPr>
              <a:t>Carl S. Marvel Award for Creative Polymer Chemistry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Application Due: 7/1/2026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Young Industrial Polymer Scientist Award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</a:t>
            </a:r>
            <a:r>
              <a:rPr lang="en-US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10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/31/2026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lang="en-US" sz="16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lang="en-US" sz="1600" b="1" dirty="0">
                <a:solidFill>
                  <a:srgbClr val="000099"/>
                </a:solidFill>
                <a:latin typeface="Arial" panose="020B0604020202020204" pitchFamily="34" charset="0"/>
              </a:rPr>
              <a:t>Herman F. Mark Polymer Chemistry Award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11/1/2026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497A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POLY Fellows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 Due: 11/30/2026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>
                <a:tab pos="285750" algn="l"/>
                <a:tab pos="1260475" algn="l"/>
              </a:tabLst>
              <a:defRPr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b="1" dirty="0">
                <a:solidFill>
                  <a:srgbClr val="000099"/>
                </a:solidFill>
                <a:latin typeface="Arial" panose="020B0604020202020204" pitchFamily="34" charset="0"/>
              </a:rPr>
              <a:t>Graduate Student Travel Award​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Application Due: one month before MAPS deadline 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</a:rPr>
              <a:t>Sponsor: IAB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None/>
              <a:defRPr/>
            </a:pPr>
            <a:endParaRPr lang="en-US" sz="1600" b="1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A463CEC-DB8F-4439-9103-ED3A39D2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443" y="127001"/>
            <a:ext cx="10451261" cy="729962"/>
          </a:xfrm>
        </p:spPr>
        <p:txBody>
          <a:bodyPr/>
          <a:lstStyle/>
          <a:p>
            <a:r>
              <a:rPr lang="en-US" dirty="0">
                <a:solidFill>
                  <a:srgbClr val="000099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2026 Awards Deadlines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DCC6D7-6400-4E45-882D-8AE565C5F7C8}"/>
              </a:ext>
            </a:extLst>
          </p:cNvPr>
          <p:cNvCxnSpPr>
            <a:cxnSpLocks/>
          </p:cNvCxnSpPr>
          <p:nvPr/>
        </p:nvCxnSpPr>
        <p:spPr>
          <a:xfrm>
            <a:off x="243840" y="736600"/>
            <a:ext cx="1170432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6EE8A291-6361-46D7-AC6F-76EC270B8B51}"/>
              </a:ext>
            </a:extLst>
          </p:cNvPr>
          <p:cNvSpPr/>
          <p:nvPr/>
        </p:nvSpPr>
        <p:spPr>
          <a:xfrm>
            <a:off x="5890049" y="2440391"/>
            <a:ext cx="369324" cy="369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813C8B0B-E170-4EB6-A604-ECD6DBF6CEDF}"/>
              </a:ext>
            </a:extLst>
          </p:cNvPr>
          <p:cNvSpPr/>
          <p:nvPr/>
        </p:nvSpPr>
        <p:spPr>
          <a:xfrm>
            <a:off x="5872934" y="3144355"/>
            <a:ext cx="369324" cy="369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8CB08D-242E-45E5-82A5-7171BD8A5F77}"/>
              </a:ext>
            </a:extLst>
          </p:cNvPr>
          <p:cNvSpPr/>
          <p:nvPr/>
        </p:nvSpPr>
        <p:spPr>
          <a:xfrm>
            <a:off x="6458250" y="121719"/>
            <a:ext cx="5638800" cy="12470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2026 Awards Committee Reviews: </a:t>
            </a:r>
          </a:p>
          <a:p>
            <a:pPr marL="3429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Toby Nelson (Chair), Chuanbing Tang (Chair Elect)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Dawanne Poree, </a:t>
            </a: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Kapil Dev Sayala, Mike Sims, Hayley Brown</a:t>
            </a:r>
            <a:endParaRPr lang="en-US" altLang="en-US" sz="1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16793B99-4EA4-4A22-83AD-16EE045FFA6C}"/>
              </a:ext>
            </a:extLst>
          </p:cNvPr>
          <p:cNvSpPr/>
          <p:nvPr/>
        </p:nvSpPr>
        <p:spPr>
          <a:xfrm>
            <a:off x="6502185" y="460879"/>
            <a:ext cx="369324" cy="369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4" descr="C:\Users\KM\AppData\Local\Microsoft\Windows\Temporary Internet Files\Content.IE5\KJ6EIGHS\MC900433886[1].png">
            <a:extLst>
              <a:ext uri="{FF2B5EF4-FFF2-40B4-BE49-F238E27FC236}">
                <a16:creationId xmlns:a16="http://schemas.microsoft.com/office/drawing/2014/main" id="{63C78D2D-46EA-4B07-8A1D-FC9EB3399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97" y="65758"/>
            <a:ext cx="866128" cy="86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CC00DD-5A13-4B38-920E-D3FC069048BF}"/>
              </a:ext>
            </a:extLst>
          </p:cNvPr>
          <p:cNvSpPr/>
          <p:nvPr/>
        </p:nvSpPr>
        <p:spPr>
          <a:xfrm rot="20245901">
            <a:off x="1722555" y="1607694"/>
            <a:ext cx="1223412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300" b="1" cap="none" spc="0" dirty="0">
                <a:ln/>
                <a:solidFill>
                  <a:schemeClr val="accent4"/>
                </a:solidFill>
                <a:effectLst/>
              </a:rPr>
              <a:t>DONE</a:t>
            </a: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703B8688-F956-4517-B846-E2529AB4A024}"/>
              </a:ext>
            </a:extLst>
          </p:cNvPr>
          <p:cNvSpPr/>
          <p:nvPr/>
        </p:nvSpPr>
        <p:spPr>
          <a:xfrm>
            <a:off x="5888538" y="3930836"/>
            <a:ext cx="369324" cy="369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060F3-39FE-1EE4-AE3F-609F13F0F4DF}"/>
              </a:ext>
            </a:extLst>
          </p:cNvPr>
          <p:cNvSpPr/>
          <p:nvPr/>
        </p:nvSpPr>
        <p:spPr>
          <a:xfrm rot="20245901">
            <a:off x="1789800" y="2802718"/>
            <a:ext cx="1223412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300" b="1" cap="none" spc="0" dirty="0">
                <a:ln/>
                <a:solidFill>
                  <a:schemeClr val="accent4"/>
                </a:solidFill>
                <a:effectLst/>
              </a:rPr>
              <a:t>DONE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99037F-6176-4745-4450-409D7C64C0C7}"/>
              </a:ext>
            </a:extLst>
          </p:cNvPr>
          <p:cNvSpPr/>
          <p:nvPr/>
        </p:nvSpPr>
        <p:spPr>
          <a:xfrm rot="20245901">
            <a:off x="1623540" y="3753828"/>
            <a:ext cx="1223412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300" b="1" cap="none" spc="0" dirty="0">
                <a:ln/>
                <a:solidFill>
                  <a:schemeClr val="accent4"/>
                </a:solidFill>
                <a:effectLst/>
              </a:rPr>
              <a:t>DONE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3C8B2E-6B51-335C-47B6-D966D9B623C2}"/>
              </a:ext>
            </a:extLst>
          </p:cNvPr>
          <p:cNvSpPr/>
          <p:nvPr/>
        </p:nvSpPr>
        <p:spPr>
          <a:xfrm rot="20245901">
            <a:off x="7642656" y="2341033"/>
            <a:ext cx="1223412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300" b="1" cap="none" spc="0" dirty="0">
                <a:ln/>
                <a:solidFill>
                  <a:schemeClr val="accent4"/>
                </a:solidFill>
                <a:effectLst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176154774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106D48-A319-4618-80D1-1D2087BBAC4B}"/>
              </a:ext>
            </a:extLst>
          </p:cNvPr>
          <p:cNvSpPr/>
          <p:nvPr/>
        </p:nvSpPr>
        <p:spPr>
          <a:xfrm>
            <a:off x="1841499" y="4813300"/>
            <a:ext cx="8508999" cy="12463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 anchorCtr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</a:rPr>
              <a:t>Will Past-Chairs serve again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</a:rPr>
              <a:t>as an awards promotion committee?</a:t>
            </a:r>
            <a:endParaRPr lang="en-US" sz="2800" b="1" i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6" name="Picture 2" descr="5,626 Nomination Stock Photos, Pictures &amp; Royalty-Free Images - iStock">
            <a:extLst>
              <a:ext uri="{FF2B5EF4-FFF2-40B4-BE49-F238E27FC236}">
                <a16:creationId xmlns:a16="http://schemas.microsoft.com/office/drawing/2014/main" id="{5B7CFBD9-E420-41F6-BBED-1A6597D29E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3" r="9763" b="10696"/>
          <a:stretch/>
        </p:blipFill>
        <p:spPr bwMode="auto">
          <a:xfrm>
            <a:off x="-1" y="24766"/>
            <a:ext cx="3191301" cy="204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D4A519-5E0B-460E-A659-8D72653A93C5}"/>
              </a:ext>
            </a:extLst>
          </p:cNvPr>
          <p:cNvSpPr/>
          <p:nvPr/>
        </p:nvSpPr>
        <p:spPr>
          <a:xfrm>
            <a:off x="1841500" y="1943101"/>
            <a:ext cx="8508999" cy="22895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 anchorCtr="0">
            <a:no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</a:rPr>
              <a:t>Please submit award nominations or encourage other individuals to nominate a colleague 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</a:rPr>
              <a:t>to promote a healthy </a:t>
            </a:r>
            <a:r>
              <a:rPr lang="en-US" altLang="en-US" sz="2800" b="1" i="1">
                <a:solidFill>
                  <a:srgbClr val="000000"/>
                </a:solidFill>
              </a:rPr>
              <a:t>awards program.</a:t>
            </a:r>
            <a:endParaRPr lang="en-US" sz="2800" b="1" i="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825815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itle of Presentation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404</Words>
  <Application>Microsoft Office PowerPoint</Application>
  <PresentationFormat>Widescreen</PresentationFormat>
  <Paragraphs>90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72 Black</vt:lpstr>
      <vt:lpstr>Arial</vt:lpstr>
      <vt:lpstr>Calibri</vt:lpstr>
      <vt:lpstr>Calibri Light</vt:lpstr>
      <vt:lpstr>Wingdings</vt:lpstr>
      <vt:lpstr>Wingdings 3</vt:lpstr>
      <vt:lpstr>Title of Presentation</vt:lpstr>
      <vt:lpstr>Office Theme</vt:lpstr>
      <vt:lpstr>PowerPoint Presentation</vt:lpstr>
      <vt:lpstr>2026 Awards Deadlines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Black, Carlee</dc:creator>
  <cp:lastModifiedBy>Nelson, Toby</cp:lastModifiedBy>
  <cp:revision>74</cp:revision>
  <dcterms:created xsi:type="dcterms:W3CDTF">2022-01-05T19:55:31Z</dcterms:created>
  <dcterms:modified xsi:type="dcterms:W3CDTF">2026-08-21T18:52:54Z</dcterms:modified>
</cp:coreProperties>
</file>