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04" d="100"/>
          <a:sy n="104" d="100"/>
        </p:scale>
        <p:origin x="232" y="5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317C8-6018-F212-F0C5-AD1D96D4AA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FB7893-D7F2-1A1E-8009-6D5F8D1704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B2DD1-A5C8-831A-2BEC-4F851237A92A}"/>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5" name="Footer Placeholder 4">
            <a:extLst>
              <a:ext uri="{FF2B5EF4-FFF2-40B4-BE49-F238E27FC236}">
                <a16:creationId xmlns:a16="http://schemas.microsoft.com/office/drawing/2014/main" id="{3BD230BD-EF03-4C71-E359-7BBDDF23D6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3F311A-84FB-3E62-BEB6-C406CC478BC7}"/>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3790987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A8FFD-A4A3-D78D-63A8-23D7021494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3BDC76-1A15-E6B2-4D9A-A4DEE11C31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A50E59-5592-5A82-BBD5-D328FC9A4273}"/>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5" name="Footer Placeholder 4">
            <a:extLst>
              <a:ext uri="{FF2B5EF4-FFF2-40B4-BE49-F238E27FC236}">
                <a16:creationId xmlns:a16="http://schemas.microsoft.com/office/drawing/2014/main" id="{673CAE77-C650-A8B0-86EA-5F1EBB027B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E61C45-A0FC-9EEB-BF38-25DC846ABBC1}"/>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1273852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2EEC30-E337-6ECB-0C8E-CF82BB3CBF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212869-0B87-72B7-E3DA-39744FB442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EE86E1-C518-B56C-41CF-66646F2B16FB}"/>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5" name="Footer Placeholder 4">
            <a:extLst>
              <a:ext uri="{FF2B5EF4-FFF2-40B4-BE49-F238E27FC236}">
                <a16:creationId xmlns:a16="http://schemas.microsoft.com/office/drawing/2014/main" id="{9786D80B-907F-0435-EEAB-14C22BA66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6A130A-C42D-379B-C42A-8F8CEE2C930E}"/>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119982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0ACD7-542E-C9DF-0A5A-3945CF823B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6A327F-7C64-A54F-D0BD-75AAD95AB1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E2B101-51E2-7DCD-0E2C-67981C27650E}"/>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5" name="Footer Placeholder 4">
            <a:extLst>
              <a:ext uri="{FF2B5EF4-FFF2-40B4-BE49-F238E27FC236}">
                <a16:creationId xmlns:a16="http://schemas.microsoft.com/office/drawing/2014/main" id="{80FA132F-1956-35EE-6288-7907F72BAE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891535-AE75-6047-3726-2BFEC927FAF1}"/>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2237408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8F900-435A-C90F-AF28-882E345194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227CFB-68A3-C511-286A-6065762AB51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C974E8-3100-26CB-F850-D7BA96B558A2}"/>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5" name="Footer Placeholder 4">
            <a:extLst>
              <a:ext uri="{FF2B5EF4-FFF2-40B4-BE49-F238E27FC236}">
                <a16:creationId xmlns:a16="http://schemas.microsoft.com/office/drawing/2014/main" id="{A65AE747-3A52-3585-B093-509A5C1739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08632-2DB5-877E-C891-B196F4621EEE}"/>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3379191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3F4AD-B995-C241-8F07-53BC6B91C1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64E75-518C-4AB9-C665-9289126575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3BEE53-7FBB-96CF-B1C4-CBC563A2D0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13B5BC-4EDC-BFA1-0C04-ECAE39586F3A}"/>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6" name="Footer Placeholder 5">
            <a:extLst>
              <a:ext uri="{FF2B5EF4-FFF2-40B4-BE49-F238E27FC236}">
                <a16:creationId xmlns:a16="http://schemas.microsoft.com/office/drawing/2014/main" id="{41F23E58-68EF-6488-128B-FF262DC0B9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ECCC6-0B71-1B11-C5F3-16655E438170}"/>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4127659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8F1E9-1BBA-1935-038F-1F34AD24CD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520D22-3D21-9463-C539-87053D209C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BD0087-5E28-0C58-376B-5B70370A84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78FFAD-6C10-3EA0-0757-729A893854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DEC16D-9FAB-2352-2A2C-190949145A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200A1AA-6271-64AA-9B80-6330230882FE}"/>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8" name="Footer Placeholder 7">
            <a:extLst>
              <a:ext uri="{FF2B5EF4-FFF2-40B4-BE49-F238E27FC236}">
                <a16:creationId xmlns:a16="http://schemas.microsoft.com/office/drawing/2014/main" id="{76D8E6C8-DCA2-B907-4BF6-7A3F46C859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241EA00-6BCB-6592-D9AE-1D83CF9AB076}"/>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4103694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22AE-F285-D53A-D67D-4FAD2A2B04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A6076D-542D-0F43-3A60-B0302CE4A4C4}"/>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4" name="Footer Placeholder 3">
            <a:extLst>
              <a:ext uri="{FF2B5EF4-FFF2-40B4-BE49-F238E27FC236}">
                <a16:creationId xmlns:a16="http://schemas.microsoft.com/office/drawing/2014/main" id="{E80A19F7-2A17-15BC-7A1E-1A0B64ED75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4319A5-42B7-073C-DEF0-739A44D1AF0A}"/>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411562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AD62B7-C03A-7FC7-1AA4-09F3F8C6E3AC}"/>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3" name="Footer Placeholder 2">
            <a:extLst>
              <a:ext uri="{FF2B5EF4-FFF2-40B4-BE49-F238E27FC236}">
                <a16:creationId xmlns:a16="http://schemas.microsoft.com/office/drawing/2014/main" id="{A382BADA-D963-29FE-4606-5BFE29A705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76DE5D-1F3A-3B06-69BB-3ED7A281E044}"/>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244396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735B3-8CD8-D837-447C-80B8F584F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BABB9B-3D07-A1ED-9688-757EC32F89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608A93-CC5A-4578-A23A-F52D558E61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E58666-58D9-C82D-1DDD-AF7AFCC94A7B}"/>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6" name="Footer Placeholder 5">
            <a:extLst>
              <a:ext uri="{FF2B5EF4-FFF2-40B4-BE49-F238E27FC236}">
                <a16:creationId xmlns:a16="http://schemas.microsoft.com/office/drawing/2014/main" id="{310732A7-81D5-3DDB-A6FA-CBC7446050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2A5992-EE09-CA2F-90F8-6031E4F03D24}"/>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345284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C71A5-714B-4F2B-28D6-F442F15C3F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0DC7C4-BFE5-1370-804D-765A649B70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510EA6-8D87-333D-2120-28DCB3E92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67FF31-9BAC-2FE3-23BE-3A50837DAAE7}"/>
              </a:ext>
            </a:extLst>
          </p:cNvPr>
          <p:cNvSpPr>
            <a:spLocks noGrp="1"/>
          </p:cNvSpPr>
          <p:nvPr>
            <p:ph type="dt" sz="half" idx="10"/>
          </p:nvPr>
        </p:nvSpPr>
        <p:spPr/>
        <p:txBody>
          <a:bodyPr/>
          <a:lstStyle/>
          <a:p>
            <a:fld id="{F6DD7C93-E9B7-8945-8922-9835D0844858}" type="datetimeFigureOut">
              <a:rPr lang="en-US" smtClean="0"/>
              <a:t>8/23/26</a:t>
            </a:fld>
            <a:endParaRPr lang="en-US"/>
          </a:p>
        </p:txBody>
      </p:sp>
      <p:sp>
        <p:nvSpPr>
          <p:cNvPr id="6" name="Footer Placeholder 5">
            <a:extLst>
              <a:ext uri="{FF2B5EF4-FFF2-40B4-BE49-F238E27FC236}">
                <a16:creationId xmlns:a16="http://schemas.microsoft.com/office/drawing/2014/main" id="{9C5BA227-17DE-DEA3-BCC7-492491097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A270EB-59F0-E260-5BEB-C77C72216504}"/>
              </a:ext>
            </a:extLst>
          </p:cNvPr>
          <p:cNvSpPr>
            <a:spLocks noGrp="1"/>
          </p:cNvSpPr>
          <p:nvPr>
            <p:ph type="sldNum" sz="quarter" idx="12"/>
          </p:nvPr>
        </p:nvSpPr>
        <p:spPr/>
        <p:txBody>
          <a:bodyPr/>
          <a:lstStyle/>
          <a:p>
            <a:fld id="{8CABEA04-B494-B043-ACB3-9983826D7732}" type="slidenum">
              <a:rPr lang="en-US" smtClean="0"/>
              <a:t>‹#›</a:t>
            </a:fld>
            <a:endParaRPr lang="en-US"/>
          </a:p>
        </p:txBody>
      </p:sp>
    </p:spTree>
    <p:extLst>
      <p:ext uri="{BB962C8B-B14F-4D97-AF65-F5344CB8AC3E}">
        <p14:creationId xmlns:p14="http://schemas.microsoft.com/office/powerpoint/2010/main" val="3039896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962DD3-EC26-902D-60A0-A273B970C1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7E3084-DAE5-040D-AAA7-1E04629B8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76CD87-1BB5-FE36-2BCF-DB6181A630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DD7C93-E9B7-8945-8922-9835D0844858}" type="datetimeFigureOut">
              <a:rPr lang="en-US" smtClean="0"/>
              <a:t>8/23/26</a:t>
            </a:fld>
            <a:endParaRPr lang="en-US"/>
          </a:p>
        </p:txBody>
      </p:sp>
      <p:sp>
        <p:nvSpPr>
          <p:cNvPr id="5" name="Footer Placeholder 4">
            <a:extLst>
              <a:ext uri="{FF2B5EF4-FFF2-40B4-BE49-F238E27FC236}">
                <a16:creationId xmlns:a16="http://schemas.microsoft.com/office/drawing/2014/main" id="{9CB005DA-9603-8797-9E25-D840842EEF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B6566A-2911-60DD-344D-EB53687646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ABEA04-B494-B043-ACB3-9983826D7732}" type="slidenum">
              <a:rPr lang="en-US" smtClean="0"/>
              <a:t>‹#›</a:t>
            </a:fld>
            <a:endParaRPr lang="en-US"/>
          </a:p>
        </p:txBody>
      </p:sp>
    </p:spTree>
    <p:extLst>
      <p:ext uri="{BB962C8B-B14F-4D97-AF65-F5344CB8AC3E}">
        <p14:creationId xmlns:p14="http://schemas.microsoft.com/office/powerpoint/2010/main" val="725493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hyperlink" Target="https://macromex2026.com.mx/" TargetMode="Externa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A21CE-5F67-BE53-4AF3-8C14B2F2B847}"/>
              </a:ext>
            </a:extLst>
          </p:cNvPr>
          <p:cNvSpPr>
            <a:spLocks noGrp="1"/>
          </p:cNvSpPr>
          <p:nvPr>
            <p:ph type="ctrTitle"/>
          </p:nvPr>
        </p:nvSpPr>
        <p:spPr/>
        <p:txBody>
          <a:bodyPr>
            <a:normAutofit fontScale="90000"/>
          </a:bodyPr>
          <a:lstStyle/>
          <a:p>
            <a:r>
              <a:rPr lang="en-US" dirty="0"/>
              <a:t>International Committee Update</a:t>
            </a:r>
            <a:br>
              <a:rPr lang="en-US" dirty="0"/>
            </a:br>
            <a:br>
              <a:rPr lang="en-US" dirty="0"/>
            </a:br>
            <a:r>
              <a:rPr lang="en-US" sz="4000" dirty="0"/>
              <a:t>ACS Polymer Chemistry Division</a:t>
            </a:r>
            <a:br>
              <a:rPr lang="en-US" dirty="0"/>
            </a:br>
            <a:endParaRPr lang="en-US" dirty="0"/>
          </a:p>
        </p:txBody>
      </p:sp>
      <p:sp>
        <p:nvSpPr>
          <p:cNvPr id="3" name="Subtitle 2">
            <a:extLst>
              <a:ext uri="{FF2B5EF4-FFF2-40B4-BE49-F238E27FC236}">
                <a16:creationId xmlns:a16="http://schemas.microsoft.com/office/drawing/2014/main" id="{471DC618-F62E-D1CF-2C81-DBE812C91781}"/>
              </a:ext>
            </a:extLst>
          </p:cNvPr>
          <p:cNvSpPr>
            <a:spLocks noGrp="1"/>
          </p:cNvSpPr>
          <p:nvPr>
            <p:ph type="subTitle" idx="1"/>
          </p:nvPr>
        </p:nvSpPr>
        <p:spPr/>
        <p:txBody>
          <a:bodyPr/>
          <a:lstStyle/>
          <a:p>
            <a:r>
              <a:rPr lang="en-US" dirty="0"/>
              <a:t>Gobet Advincula, Kris Matyjaszewski, Tim Lodge</a:t>
            </a:r>
          </a:p>
          <a:p>
            <a:r>
              <a:rPr lang="en-US" dirty="0"/>
              <a:t>Peter </a:t>
            </a:r>
            <a:r>
              <a:rPr lang="en-US" dirty="0" err="1"/>
              <a:t>Zarras</a:t>
            </a:r>
            <a:r>
              <a:rPr lang="en-US" dirty="0"/>
              <a:t>, Allan Guymon</a:t>
            </a:r>
          </a:p>
          <a:p>
            <a:endParaRPr lang="en-US" dirty="0"/>
          </a:p>
        </p:txBody>
      </p:sp>
      <p:pic>
        <p:nvPicPr>
          <p:cNvPr id="1028" name="Picture 4">
            <a:extLst>
              <a:ext uri="{FF2B5EF4-FFF2-40B4-BE49-F238E27FC236}">
                <a16:creationId xmlns:a16="http://schemas.microsoft.com/office/drawing/2014/main" id="{1059B932-E694-92DA-5F8E-CB9EA1A7CB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503" y="2468368"/>
            <a:ext cx="2128838" cy="5366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embership – Division of Polymer Chemistry, Inc.">
            <a:extLst>
              <a:ext uri="{FF2B5EF4-FFF2-40B4-BE49-F238E27FC236}">
                <a16:creationId xmlns:a16="http://schemas.microsoft.com/office/drawing/2014/main" id="{F7A938E5-9724-C0A0-BB92-B5CEFCBC51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3082"/>
          <a:stretch/>
        </p:blipFill>
        <p:spPr bwMode="auto">
          <a:xfrm>
            <a:off x="9852587" y="1946276"/>
            <a:ext cx="1164330" cy="165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837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A834C0-49CD-2EFF-41AD-C6E7AE9AAB09}"/>
              </a:ext>
            </a:extLst>
          </p:cNvPr>
          <p:cNvSpPr txBox="1"/>
          <p:nvPr/>
        </p:nvSpPr>
        <p:spPr>
          <a:xfrm>
            <a:off x="396660" y="4019679"/>
            <a:ext cx="6098058" cy="1600438"/>
          </a:xfrm>
          <a:prstGeom prst="rect">
            <a:avLst/>
          </a:prstGeom>
          <a:noFill/>
        </p:spPr>
        <p:txBody>
          <a:bodyPr wrap="square">
            <a:spAutoFit/>
          </a:bodyPr>
          <a:lstStyle/>
          <a:p>
            <a:r>
              <a:rPr lang="en-US" sz="1400" dirty="0">
                <a:hlinkClick r:id="rId2"/>
              </a:rPr>
              <a:t>https://macromex2026.com.mx/</a:t>
            </a:r>
            <a:endParaRPr lang="en-US" sz="1400" dirty="0"/>
          </a:p>
          <a:p>
            <a:r>
              <a:rPr lang="en-US" sz="1400" dirty="0"/>
              <a:t>Great lineup of Speakers and Session</a:t>
            </a:r>
          </a:p>
          <a:p>
            <a:r>
              <a:rPr lang="en-US" sz="1400" dirty="0"/>
              <a:t>Cancun, Riviera Maya, Mexico</a:t>
            </a:r>
          </a:p>
          <a:p>
            <a:endParaRPr lang="en-US" sz="1400" dirty="0"/>
          </a:p>
          <a:p>
            <a:r>
              <a:rPr lang="en-US" sz="1400" dirty="0"/>
              <a:t>Co-Organizers</a:t>
            </a:r>
          </a:p>
          <a:p>
            <a:endParaRPr lang="en-US" sz="1400" dirty="0"/>
          </a:p>
          <a:p>
            <a:r>
              <a:rPr lang="en-US" sz="1400" dirty="0"/>
              <a:t>August 31, 2026: Abstract Deadline</a:t>
            </a:r>
          </a:p>
        </p:txBody>
      </p:sp>
      <p:pic>
        <p:nvPicPr>
          <p:cNvPr id="2050" name="Picture 2">
            <a:extLst>
              <a:ext uri="{FF2B5EF4-FFF2-40B4-BE49-F238E27FC236}">
                <a16:creationId xmlns:a16="http://schemas.microsoft.com/office/drawing/2014/main" id="{CC75116D-0AAC-C5DF-D4EC-C2577C89ED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279" y="920905"/>
            <a:ext cx="8433227" cy="26880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Membership – Division of Polymer Chemistry, Inc.">
            <a:extLst>
              <a:ext uri="{FF2B5EF4-FFF2-40B4-BE49-F238E27FC236}">
                <a16:creationId xmlns:a16="http://schemas.microsoft.com/office/drawing/2014/main" id="{7E61CDD4-0A73-9444-23C2-D103698E73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3082"/>
          <a:stretch/>
        </p:blipFill>
        <p:spPr bwMode="auto">
          <a:xfrm>
            <a:off x="10334501" y="508678"/>
            <a:ext cx="1164330" cy="16557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2B0972A2-06B8-0FB5-77FF-DD668EDE700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913" t="37947" r="24112" b="38815"/>
          <a:stretch/>
        </p:blipFill>
        <p:spPr bwMode="auto">
          <a:xfrm>
            <a:off x="149471" y="259818"/>
            <a:ext cx="3113903" cy="13221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rson and person smiling&#10;&#10;Description automatically generated">
            <a:extLst>
              <a:ext uri="{FF2B5EF4-FFF2-40B4-BE49-F238E27FC236}">
                <a16:creationId xmlns:a16="http://schemas.microsoft.com/office/drawing/2014/main" id="{A09BB84C-728A-BA9F-FF41-65E0137AB6B6}"/>
              </a:ext>
            </a:extLst>
          </p:cNvPr>
          <p:cNvPicPr>
            <a:picLocks noChangeAspect="1"/>
          </p:cNvPicPr>
          <p:nvPr/>
        </p:nvPicPr>
        <p:blipFill>
          <a:blip r:embed="rId6"/>
          <a:stretch>
            <a:fillRect/>
          </a:stretch>
        </p:blipFill>
        <p:spPr>
          <a:xfrm>
            <a:off x="3728718" y="3737924"/>
            <a:ext cx="3397296" cy="2778856"/>
          </a:xfrm>
          <a:prstGeom prst="rect">
            <a:avLst/>
          </a:prstGeom>
        </p:spPr>
      </p:pic>
      <p:pic>
        <p:nvPicPr>
          <p:cNvPr id="2054" name="Picture 6">
            <a:extLst>
              <a:ext uri="{FF2B5EF4-FFF2-40B4-BE49-F238E27FC236}">
                <a16:creationId xmlns:a16="http://schemas.microsoft.com/office/drawing/2014/main" id="{AAFBC4D5-32EC-7FB9-B805-4994AA622B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1123" y="3943243"/>
            <a:ext cx="4344217" cy="1918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721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A8AAA-4C7D-7CC7-167D-EE0CCB39F1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524F175-D3D8-A394-9092-4CF2AC74504A}"/>
              </a:ext>
            </a:extLst>
          </p:cNvPr>
          <p:cNvSpPr txBox="1"/>
          <p:nvPr/>
        </p:nvSpPr>
        <p:spPr>
          <a:xfrm>
            <a:off x="662152" y="1460707"/>
            <a:ext cx="5623034" cy="3293209"/>
          </a:xfrm>
          <a:prstGeom prst="rect">
            <a:avLst/>
          </a:prstGeom>
          <a:noFill/>
        </p:spPr>
        <p:txBody>
          <a:bodyPr wrap="square">
            <a:spAutoFit/>
          </a:bodyPr>
          <a:lstStyle/>
          <a:p>
            <a:r>
              <a:rPr lang="en-US" sz="1600" b="0" u="none" strike="noStrike" dirty="0">
                <a:effectLst/>
                <a:latin typeface="Google Sans"/>
              </a:rPr>
              <a:t>The 20th Pacific Polymer Conference (PPC20) is scheduled for November 2027 in Busan, South Korea, and will be hosted by the Polymer Society of Korea and the Pacific Polymer Federation (PPF).  </a:t>
            </a:r>
            <a:r>
              <a:rPr lang="en-US" sz="1600" b="0" i="1" u="none" strike="noStrike" dirty="0">
                <a:effectLst/>
                <a:latin typeface="Google Sans"/>
              </a:rPr>
              <a:t>ACS Polymer Chemistry Division is a founding member of the PPF.</a:t>
            </a:r>
            <a:endParaRPr lang="en-US" sz="1600" i="1" dirty="0">
              <a:latin typeface="Google Sans"/>
            </a:endParaRPr>
          </a:p>
          <a:p>
            <a:endParaRPr lang="en-US" sz="1600" b="0" u="none" strike="noStrike" dirty="0">
              <a:effectLst/>
              <a:latin typeface="Google Sans"/>
            </a:endParaRPr>
          </a:p>
          <a:p>
            <a:r>
              <a:rPr lang="en-US" sz="1600" b="1" u="none" strike="noStrike" dirty="0">
                <a:effectLst/>
                <a:latin typeface="Google Sans"/>
              </a:rPr>
              <a:t>Conference Details</a:t>
            </a:r>
          </a:p>
          <a:p>
            <a:r>
              <a:rPr lang="en-US" sz="1600" b="1" u="none" strike="noStrike" dirty="0">
                <a:effectLst/>
                <a:latin typeface="Google Sans"/>
              </a:rPr>
              <a:t>Event:</a:t>
            </a:r>
            <a:r>
              <a:rPr lang="en-US" sz="1600" b="0" u="none" strike="noStrike" dirty="0">
                <a:effectLst/>
                <a:latin typeface="Google Sans"/>
              </a:rPr>
              <a:t> 20th Pacific Polymer Conference (PPC20)</a:t>
            </a:r>
          </a:p>
          <a:p>
            <a:r>
              <a:rPr lang="en-US" sz="1600" b="1" u="none" strike="noStrike" dirty="0">
                <a:effectLst/>
                <a:latin typeface="Google Sans"/>
              </a:rPr>
              <a:t>Location:</a:t>
            </a:r>
            <a:r>
              <a:rPr lang="en-US" sz="1600" b="0" u="none" strike="noStrike" dirty="0">
                <a:effectLst/>
                <a:latin typeface="Google Sans"/>
              </a:rPr>
              <a:t> Busan, South Korea</a:t>
            </a:r>
          </a:p>
          <a:p>
            <a:r>
              <a:rPr lang="en-US" sz="1600" b="1" u="none" strike="noStrike" dirty="0">
                <a:effectLst/>
                <a:latin typeface="Google Sans"/>
              </a:rPr>
              <a:t>Date:</a:t>
            </a:r>
            <a:r>
              <a:rPr lang="en-US" sz="1600" b="0" u="none" strike="noStrike" dirty="0">
                <a:effectLst/>
                <a:latin typeface="Google Sans"/>
              </a:rPr>
              <a:t> November 2027 (Exact dates to be announced)</a:t>
            </a:r>
          </a:p>
          <a:p>
            <a:r>
              <a:rPr lang="en-US" sz="1600" b="1" u="none" strike="noStrike" dirty="0">
                <a:effectLst/>
                <a:latin typeface="Google Sans"/>
              </a:rPr>
              <a:t>Conference Chair:</a:t>
            </a:r>
            <a:r>
              <a:rPr lang="en-US" sz="1600" b="0" u="none" strike="noStrike" dirty="0">
                <a:effectLst/>
                <a:latin typeface="Google Sans"/>
              </a:rPr>
              <a:t> Prof. Dong June Ahn (Korea University, also serving as PPF President)</a:t>
            </a:r>
          </a:p>
          <a:p>
            <a:r>
              <a:rPr lang="en-US" sz="1600" b="1" u="none" strike="noStrike" dirty="0">
                <a:effectLst/>
                <a:latin typeface="Google Sans"/>
              </a:rPr>
              <a:t>Secretary-Treasurer:</a:t>
            </a:r>
            <a:r>
              <a:rPr lang="en-US" sz="1600" b="0" u="none" strike="noStrike" dirty="0">
                <a:effectLst/>
                <a:latin typeface="Google Sans"/>
              </a:rPr>
              <a:t> Prof. </a:t>
            </a:r>
            <a:r>
              <a:rPr lang="en-US" sz="1600" b="0" u="none" strike="noStrike" dirty="0" err="1">
                <a:effectLst/>
                <a:latin typeface="Google Sans"/>
              </a:rPr>
              <a:t>Pil</a:t>
            </a:r>
            <a:r>
              <a:rPr lang="en-US" sz="1600" b="0" u="none" strike="noStrike" dirty="0">
                <a:effectLst/>
                <a:latin typeface="Google Sans"/>
              </a:rPr>
              <a:t> J. Yoo (Sungkyunkwan University)</a:t>
            </a:r>
          </a:p>
        </p:txBody>
      </p:sp>
      <p:sp>
        <p:nvSpPr>
          <p:cNvPr id="7" name="Title 1">
            <a:extLst>
              <a:ext uri="{FF2B5EF4-FFF2-40B4-BE49-F238E27FC236}">
                <a16:creationId xmlns:a16="http://schemas.microsoft.com/office/drawing/2014/main" id="{BA18712C-0028-82EE-B738-9C92D77DF55F}"/>
              </a:ext>
            </a:extLst>
          </p:cNvPr>
          <p:cNvSpPr txBox="1">
            <a:spLocks/>
          </p:cNvSpPr>
          <p:nvPr/>
        </p:nvSpPr>
        <p:spPr>
          <a:xfrm>
            <a:off x="662152" y="663788"/>
            <a:ext cx="9144000" cy="23876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Pacific Polymer Conference (PPC20) </a:t>
            </a:r>
          </a:p>
          <a:p>
            <a:r>
              <a:rPr lang="en-US" sz="2400" dirty="0"/>
              <a:t>Next year, November 2027</a:t>
            </a:r>
            <a:br>
              <a:rPr lang="en-US" sz="2400" dirty="0"/>
            </a:br>
            <a:endParaRPr lang="en-US" sz="2400" dirty="0"/>
          </a:p>
        </p:txBody>
      </p:sp>
      <p:pic>
        <p:nvPicPr>
          <p:cNvPr id="9" name="Picture 8" descr="A blue and black text&#10;&#10;Description automatically generated">
            <a:extLst>
              <a:ext uri="{FF2B5EF4-FFF2-40B4-BE49-F238E27FC236}">
                <a16:creationId xmlns:a16="http://schemas.microsoft.com/office/drawing/2014/main" id="{0669AA5C-38E2-3F90-7BC2-7BBA9390959A}"/>
              </a:ext>
            </a:extLst>
          </p:cNvPr>
          <p:cNvPicPr>
            <a:picLocks noChangeAspect="1"/>
          </p:cNvPicPr>
          <p:nvPr/>
        </p:nvPicPr>
        <p:blipFill>
          <a:blip r:embed="rId2"/>
          <a:stretch>
            <a:fillRect/>
          </a:stretch>
        </p:blipFill>
        <p:spPr>
          <a:xfrm>
            <a:off x="662152" y="5216312"/>
            <a:ext cx="3581400" cy="977900"/>
          </a:xfrm>
          <a:prstGeom prst="rect">
            <a:avLst/>
          </a:prstGeom>
        </p:spPr>
      </p:pic>
      <p:pic>
        <p:nvPicPr>
          <p:cNvPr id="11" name="Picture 10" descr="A blue and orange text and green leaves&#10;&#10;Description automatically generated">
            <a:extLst>
              <a:ext uri="{FF2B5EF4-FFF2-40B4-BE49-F238E27FC236}">
                <a16:creationId xmlns:a16="http://schemas.microsoft.com/office/drawing/2014/main" id="{23426B5B-98E9-B2D7-74E8-A757635EA74A}"/>
              </a:ext>
            </a:extLst>
          </p:cNvPr>
          <p:cNvPicPr>
            <a:picLocks noChangeAspect="1"/>
          </p:cNvPicPr>
          <p:nvPr/>
        </p:nvPicPr>
        <p:blipFill>
          <a:blip r:embed="rId3"/>
          <a:stretch>
            <a:fillRect/>
          </a:stretch>
        </p:blipFill>
        <p:spPr>
          <a:xfrm>
            <a:off x="7376984" y="1405973"/>
            <a:ext cx="3229378" cy="1501727"/>
          </a:xfrm>
          <a:prstGeom prst="rect">
            <a:avLst/>
          </a:prstGeom>
        </p:spPr>
      </p:pic>
      <p:sp>
        <p:nvSpPr>
          <p:cNvPr id="13" name="TextBox 12">
            <a:extLst>
              <a:ext uri="{FF2B5EF4-FFF2-40B4-BE49-F238E27FC236}">
                <a16:creationId xmlns:a16="http://schemas.microsoft.com/office/drawing/2014/main" id="{D507B705-0F1E-72F4-36AA-D5AEA11D74F7}"/>
              </a:ext>
            </a:extLst>
          </p:cNvPr>
          <p:cNvSpPr txBox="1"/>
          <p:nvPr/>
        </p:nvSpPr>
        <p:spPr>
          <a:xfrm>
            <a:off x="7263678" y="426720"/>
            <a:ext cx="6098058" cy="923330"/>
          </a:xfrm>
          <a:prstGeom prst="rect">
            <a:avLst/>
          </a:prstGeom>
          <a:noFill/>
        </p:spPr>
        <p:txBody>
          <a:bodyPr wrap="square">
            <a:spAutoFit/>
          </a:bodyPr>
          <a:lstStyle/>
          <a:p>
            <a:r>
              <a:rPr lang="en-US" sz="1800" b="1" dirty="0"/>
              <a:t>Recent Conferences held:</a:t>
            </a:r>
            <a:endParaRPr lang="en-US" dirty="0"/>
          </a:p>
          <a:p>
            <a:r>
              <a:rPr lang="en-US" dirty="0"/>
              <a:t>June 2026 In Sarawak, Malaysia</a:t>
            </a:r>
          </a:p>
          <a:p>
            <a:r>
              <a:rPr lang="en-US" dirty="0"/>
              <a:t>Bordeaux Polymer Conference (BPC)</a:t>
            </a:r>
          </a:p>
        </p:txBody>
      </p:sp>
      <p:pic>
        <p:nvPicPr>
          <p:cNvPr id="3074" name="Picture 2" descr="BPC 2026">
            <a:extLst>
              <a:ext uri="{FF2B5EF4-FFF2-40B4-BE49-F238E27FC236}">
                <a16:creationId xmlns:a16="http://schemas.microsoft.com/office/drawing/2014/main" id="{E34CCB32-DD58-1EE6-566D-95BEAC729C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6984" y="3161373"/>
            <a:ext cx="2197940" cy="129047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06924A3E-4090-DFEC-D129-20AA59357C40}"/>
              </a:ext>
            </a:extLst>
          </p:cNvPr>
          <p:cNvSpPr txBox="1"/>
          <p:nvPr/>
        </p:nvSpPr>
        <p:spPr>
          <a:xfrm>
            <a:off x="7316230" y="4714940"/>
            <a:ext cx="6098058" cy="923330"/>
          </a:xfrm>
          <a:prstGeom prst="rect">
            <a:avLst/>
          </a:prstGeom>
          <a:noFill/>
        </p:spPr>
        <p:txBody>
          <a:bodyPr wrap="square">
            <a:spAutoFit/>
          </a:bodyPr>
          <a:lstStyle/>
          <a:p>
            <a:r>
              <a:rPr lang="en-US" sz="1800" b="1" dirty="0"/>
              <a:t>Future Conference:</a:t>
            </a:r>
            <a:endParaRPr lang="en-US" dirty="0"/>
          </a:p>
          <a:p>
            <a:r>
              <a:rPr lang="en-US" dirty="0"/>
              <a:t>European Polymer Federation (EPF 2027)</a:t>
            </a:r>
          </a:p>
          <a:p>
            <a:r>
              <a:rPr lang="en-US" dirty="0"/>
              <a:t>Riga, Latvia</a:t>
            </a:r>
          </a:p>
        </p:txBody>
      </p:sp>
      <p:sp>
        <p:nvSpPr>
          <p:cNvPr id="16" name="TextBox 15">
            <a:extLst>
              <a:ext uri="{FF2B5EF4-FFF2-40B4-BE49-F238E27FC236}">
                <a16:creationId xmlns:a16="http://schemas.microsoft.com/office/drawing/2014/main" id="{0C0C5DAA-2C44-BA7E-9FAA-60F1A15CC07F}"/>
              </a:ext>
            </a:extLst>
          </p:cNvPr>
          <p:cNvSpPr txBox="1"/>
          <p:nvPr/>
        </p:nvSpPr>
        <p:spPr>
          <a:xfrm>
            <a:off x="7263678" y="5705262"/>
            <a:ext cx="6710854" cy="369332"/>
          </a:xfrm>
          <a:prstGeom prst="rect">
            <a:avLst/>
          </a:prstGeom>
          <a:noFill/>
        </p:spPr>
        <p:txBody>
          <a:bodyPr wrap="square">
            <a:spAutoFit/>
          </a:bodyPr>
          <a:lstStyle/>
          <a:p>
            <a:r>
              <a:rPr lang="en-US" dirty="0"/>
              <a:t>https://epf2027.org/</a:t>
            </a:r>
          </a:p>
        </p:txBody>
      </p:sp>
      <p:pic>
        <p:nvPicPr>
          <p:cNvPr id="18" name="Picture 17" descr="A logo with buildings and text&#10;&#10;Description automatically generated">
            <a:extLst>
              <a:ext uri="{FF2B5EF4-FFF2-40B4-BE49-F238E27FC236}">
                <a16:creationId xmlns:a16="http://schemas.microsoft.com/office/drawing/2014/main" id="{3BA140E9-20E6-F2BE-5B39-821555AEE830}"/>
              </a:ext>
            </a:extLst>
          </p:cNvPr>
          <p:cNvPicPr>
            <a:picLocks noChangeAspect="1"/>
          </p:cNvPicPr>
          <p:nvPr/>
        </p:nvPicPr>
        <p:blipFill>
          <a:blip r:embed="rId5"/>
          <a:stretch>
            <a:fillRect/>
          </a:stretch>
        </p:blipFill>
        <p:spPr>
          <a:xfrm>
            <a:off x="9574048" y="5336208"/>
            <a:ext cx="1955800" cy="1130300"/>
          </a:xfrm>
          <a:prstGeom prst="rect">
            <a:avLst/>
          </a:prstGeom>
        </p:spPr>
      </p:pic>
    </p:spTree>
    <p:extLst>
      <p:ext uri="{BB962C8B-B14F-4D97-AF65-F5344CB8AC3E}">
        <p14:creationId xmlns:p14="http://schemas.microsoft.com/office/powerpoint/2010/main" val="6355847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TotalTime>
  <Words>205</Words>
  <Application>Microsoft Macintosh PowerPoint</Application>
  <PresentationFormat>Widescreen</PresentationFormat>
  <Paragraphs>27</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Aptos</vt:lpstr>
      <vt:lpstr>Aptos Display</vt:lpstr>
      <vt:lpstr>Arial</vt:lpstr>
      <vt:lpstr>Google Sans</vt:lpstr>
      <vt:lpstr>Office Theme</vt:lpstr>
      <vt:lpstr>International Committee Update  ACS Polymer Chemistry Division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Advincula, Rigoberto</dc:creator>
  <cp:lastModifiedBy>Advincula, Rigoberto</cp:lastModifiedBy>
  <cp:revision>1</cp:revision>
  <dcterms:created xsi:type="dcterms:W3CDTF">2026-08-23T20:35:42Z</dcterms:created>
  <dcterms:modified xsi:type="dcterms:W3CDTF">2026-08-23T21:00:58Z</dcterms:modified>
</cp:coreProperties>
</file>