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31"/>
  </p:notesMasterIdLst>
  <p:sldIdLst>
    <p:sldId id="375" r:id="rId5"/>
    <p:sldId id="376" r:id="rId6"/>
    <p:sldId id="316" r:id="rId7"/>
    <p:sldId id="295" r:id="rId8"/>
    <p:sldId id="460" r:id="rId9"/>
    <p:sldId id="465" r:id="rId10"/>
    <p:sldId id="454" r:id="rId11"/>
    <p:sldId id="466" r:id="rId12"/>
    <p:sldId id="467" r:id="rId13"/>
    <p:sldId id="458" r:id="rId14"/>
    <p:sldId id="457" r:id="rId15"/>
    <p:sldId id="456" r:id="rId16"/>
    <p:sldId id="468" r:id="rId17"/>
    <p:sldId id="469" r:id="rId18"/>
    <p:sldId id="396" r:id="rId19"/>
    <p:sldId id="397" r:id="rId20"/>
    <p:sldId id="459" r:id="rId21"/>
    <p:sldId id="424" r:id="rId22"/>
    <p:sldId id="336" r:id="rId23"/>
    <p:sldId id="401" r:id="rId24"/>
    <p:sldId id="403" r:id="rId25"/>
    <p:sldId id="399" r:id="rId26"/>
    <p:sldId id="362" r:id="rId27"/>
    <p:sldId id="258" r:id="rId28"/>
    <p:sldId id="404" r:id="rId29"/>
    <p:sldId id="387" r:id="rId30"/>
  </p:sldIdLst>
  <p:sldSz cx="12192000" cy="6858000"/>
  <p:notesSz cx="7010400" cy="9236075"/>
  <p:embeddedFontLst>
    <p:embeddedFont>
      <p:font typeface="Cabin" panose="020B060402020202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53" roundtripDataSignature="AMtx7mgzzydvbKanw6oBA3xZsvgdG3fyO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rski, Sara V. (Fed)" initials="OSV(" lastIdx="1" clrIdx="0">
    <p:extLst>
      <p:ext uri="{19B8F6BF-5375-455C-9EA6-DF929625EA0E}">
        <p15:presenceInfo xmlns:p15="http://schemas.microsoft.com/office/powerpoint/2012/main" userId="S::svo@NIST.GOV::1b827ce9-8435-4a9a-8058-5bbed1d097d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1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8EEA687-8B89-4C8B-AE1C-786DD35E4617}">
  <a:tblStyle styleId="{F8EEA687-8B89-4C8B-AE1C-786DD35E461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6C8055C4-107D-4AEF-9727-B3737E90AF1D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  <a:fill>
          <a:solidFill>
            <a:schemeClr val="dk1">
              <a:alpha val="20000"/>
            </a:schemeClr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chemeClr val="dk1">
              <a:alpha val="20000"/>
            </a:schemeClr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/>
      <a:tcStyle>
        <a:tcBdr>
          <a:bottom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41802004-E942-4B59-A5EE-B7501E085518}" styleName="Table_2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05"/>
    <p:restoredTop sz="95493" autoAdjust="0"/>
  </p:normalViewPr>
  <p:slideViewPr>
    <p:cSldViewPr snapToGrid="0">
      <p:cViewPr varScale="1">
        <p:scale>
          <a:sx n="113" d="100"/>
          <a:sy n="113" d="100"/>
        </p:scale>
        <p:origin x="29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font" Target="fonts/font3.fntdata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54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1.fntdata"/><Relationship Id="rId53" Type="http://customschemas.google.com/relationships/presentationmetadata" Target="metadata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4.fntdata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2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G:\My%20Drive\professional%20service\POLY%20Programming\Reference%20Materials\POLY%20-%20ACS%20national%20meeting%20contributions%202007-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00810229746801"/>
          <c:y val="3.95398993529835E-2"/>
          <c:w val="0.77981376300268801"/>
          <c:h val="0.69361134854548701"/>
        </c:manualLayout>
      </c:layout>
      <c:barChart>
        <c:barDir val="col"/>
        <c:grouping val="clustered"/>
        <c:varyColors val="0"/>
        <c:ser>
          <c:idx val="1"/>
          <c:order val="1"/>
          <c:spPr>
            <a:gradFill flip="none" rotWithShape="1">
              <a:gsLst>
                <a:gs pos="0">
                  <a:schemeClr val="accent2"/>
                </a:gs>
                <a:gs pos="75000">
                  <a:schemeClr val="accent2">
                    <a:lumMod val="60000"/>
                    <a:lumOff val="40000"/>
                  </a:schemeClr>
                </a:gs>
                <a:gs pos="51000">
                  <a:schemeClr val="accent2">
                    <a:alpha val="75000"/>
                  </a:schemeClr>
                </a:gs>
                <a:gs pos="100000">
                  <a:schemeClr val="accent2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'POLY Stats'!$A$4:$A$34</c:f>
              <c:strCache>
                <c:ptCount val="31"/>
                <c:pt idx="0">
                  <c:v>New Orleans 2008</c:v>
                </c:pt>
                <c:pt idx="1">
                  <c:v>Philadelphia 2008</c:v>
                </c:pt>
                <c:pt idx="2">
                  <c:v>Salt Lake City 2009</c:v>
                </c:pt>
                <c:pt idx="3">
                  <c:v>Washington 2009</c:v>
                </c:pt>
                <c:pt idx="4">
                  <c:v>San Francisco 2010</c:v>
                </c:pt>
                <c:pt idx="5">
                  <c:v>Boston 2010</c:v>
                </c:pt>
                <c:pt idx="6">
                  <c:v>Anaheim 2011</c:v>
                </c:pt>
                <c:pt idx="7">
                  <c:v>Denver 2011</c:v>
                </c:pt>
                <c:pt idx="8">
                  <c:v>San Diego 2012</c:v>
                </c:pt>
                <c:pt idx="9">
                  <c:v>Philadelphia 2012</c:v>
                </c:pt>
                <c:pt idx="10">
                  <c:v>New Orleans 2013</c:v>
                </c:pt>
                <c:pt idx="11">
                  <c:v>Indianapolis 2013</c:v>
                </c:pt>
                <c:pt idx="12">
                  <c:v>Dallas 2014</c:v>
                </c:pt>
                <c:pt idx="13">
                  <c:v>San Francisco 2014</c:v>
                </c:pt>
                <c:pt idx="14">
                  <c:v>Denver 2015</c:v>
                </c:pt>
                <c:pt idx="15">
                  <c:v>Boston 2015</c:v>
                </c:pt>
                <c:pt idx="16">
                  <c:v>San Diego 2016</c:v>
                </c:pt>
                <c:pt idx="17">
                  <c:v>Philadelphia 2016</c:v>
                </c:pt>
                <c:pt idx="18">
                  <c:v>San Francisco 2017</c:v>
                </c:pt>
                <c:pt idx="19">
                  <c:v>Washington DC 2017</c:v>
                </c:pt>
                <c:pt idx="20">
                  <c:v>New Orleans 2018</c:v>
                </c:pt>
                <c:pt idx="21">
                  <c:v>Boston 2018</c:v>
                </c:pt>
                <c:pt idx="22">
                  <c:v>Orlando 2019</c:v>
                </c:pt>
                <c:pt idx="23">
                  <c:v>San Diego 2019</c:v>
                </c:pt>
                <c:pt idx="24">
                  <c:v>(cancelled) Philadelphia 2020</c:v>
                </c:pt>
                <c:pt idx="25">
                  <c:v>Virtual Fall 2020</c:v>
                </c:pt>
                <c:pt idx="26">
                  <c:v>Virtual Spring 2021</c:v>
                </c:pt>
                <c:pt idx="27">
                  <c:v>Atlanta (Hybrid) 2021</c:v>
                </c:pt>
                <c:pt idx="28">
                  <c:v>San Diego 2022</c:v>
                </c:pt>
                <c:pt idx="29">
                  <c:v>Chicago 2022</c:v>
                </c:pt>
                <c:pt idx="30">
                  <c:v>Indianapolis 2023</c:v>
                </c:pt>
              </c:strCache>
            </c:strRef>
          </c:cat>
          <c:val>
            <c:numRef>
              <c:f>'POLY Stats'!$D$4:$D$34</c:f>
              <c:numCache>
                <c:formatCode>General</c:formatCode>
                <c:ptCount val="31"/>
                <c:pt idx="0">
                  <c:v>710</c:v>
                </c:pt>
                <c:pt idx="1">
                  <c:v>652</c:v>
                </c:pt>
                <c:pt idx="2">
                  <c:v>415</c:v>
                </c:pt>
                <c:pt idx="3">
                  <c:v>596</c:v>
                </c:pt>
                <c:pt idx="4">
                  <c:v>562</c:v>
                </c:pt>
                <c:pt idx="5">
                  <c:v>481</c:v>
                </c:pt>
                <c:pt idx="6">
                  <c:v>423</c:v>
                </c:pt>
                <c:pt idx="7">
                  <c:v>633</c:v>
                </c:pt>
                <c:pt idx="8">
                  <c:v>497</c:v>
                </c:pt>
                <c:pt idx="9">
                  <c:v>404</c:v>
                </c:pt>
                <c:pt idx="10">
                  <c:v>634</c:v>
                </c:pt>
                <c:pt idx="11">
                  <c:v>360</c:v>
                </c:pt>
                <c:pt idx="12">
                  <c:v>698</c:v>
                </c:pt>
                <c:pt idx="13">
                  <c:v>754</c:v>
                </c:pt>
                <c:pt idx="14">
                  <c:v>518</c:v>
                </c:pt>
                <c:pt idx="15">
                  <c:v>502</c:v>
                </c:pt>
                <c:pt idx="16">
                  <c:v>603</c:v>
                </c:pt>
                <c:pt idx="17">
                  <c:v>592</c:v>
                </c:pt>
                <c:pt idx="18">
                  <c:v>650</c:v>
                </c:pt>
                <c:pt idx="19">
                  <c:v>779</c:v>
                </c:pt>
                <c:pt idx="20">
                  <c:v>671</c:v>
                </c:pt>
                <c:pt idx="21">
                  <c:v>482</c:v>
                </c:pt>
                <c:pt idx="22">
                  <c:v>605</c:v>
                </c:pt>
                <c:pt idx="23">
                  <c:v>383</c:v>
                </c:pt>
                <c:pt idx="25">
                  <c:v>217</c:v>
                </c:pt>
                <c:pt idx="27">
                  <c:v>240</c:v>
                </c:pt>
                <c:pt idx="28">
                  <c:v>463</c:v>
                </c:pt>
                <c:pt idx="29">
                  <c:v>537</c:v>
                </c:pt>
                <c:pt idx="30">
                  <c:v>541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68-44EC-8441-E97347846B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axId val="-1033546240"/>
        <c:axId val="-1025168032"/>
      </c:barChar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'POLY Stats'!$A$4:$A$34</c:f>
              <c:strCache>
                <c:ptCount val="31"/>
                <c:pt idx="0">
                  <c:v>New Orleans 2008</c:v>
                </c:pt>
                <c:pt idx="1">
                  <c:v>Philadelphia 2008</c:v>
                </c:pt>
                <c:pt idx="2">
                  <c:v>Salt Lake City 2009</c:v>
                </c:pt>
                <c:pt idx="3">
                  <c:v>Washington 2009</c:v>
                </c:pt>
                <c:pt idx="4">
                  <c:v>San Francisco 2010</c:v>
                </c:pt>
                <c:pt idx="5">
                  <c:v>Boston 2010</c:v>
                </c:pt>
                <c:pt idx="6">
                  <c:v>Anaheim 2011</c:v>
                </c:pt>
                <c:pt idx="7">
                  <c:v>Denver 2011</c:v>
                </c:pt>
                <c:pt idx="8">
                  <c:v>San Diego 2012</c:v>
                </c:pt>
                <c:pt idx="9">
                  <c:v>Philadelphia 2012</c:v>
                </c:pt>
                <c:pt idx="10">
                  <c:v>New Orleans 2013</c:v>
                </c:pt>
                <c:pt idx="11">
                  <c:v>Indianapolis 2013</c:v>
                </c:pt>
                <c:pt idx="12">
                  <c:v>Dallas 2014</c:v>
                </c:pt>
                <c:pt idx="13">
                  <c:v>San Francisco 2014</c:v>
                </c:pt>
                <c:pt idx="14">
                  <c:v>Denver 2015</c:v>
                </c:pt>
                <c:pt idx="15">
                  <c:v>Boston 2015</c:v>
                </c:pt>
                <c:pt idx="16">
                  <c:v>San Diego 2016</c:v>
                </c:pt>
                <c:pt idx="17">
                  <c:v>Philadelphia 2016</c:v>
                </c:pt>
                <c:pt idx="18">
                  <c:v>San Francisco 2017</c:v>
                </c:pt>
                <c:pt idx="19">
                  <c:v>Washington DC 2017</c:v>
                </c:pt>
                <c:pt idx="20">
                  <c:v>New Orleans 2018</c:v>
                </c:pt>
                <c:pt idx="21">
                  <c:v>Boston 2018</c:v>
                </c:pt>
                <c:pt idx="22">
                  <c:v>Orlando 2019</c:v>
                </c:pt>
                <c:pt idx="23">
                  <c:v>San Diego 2019</c:v>
                </c:pt>
                <c:pt idx="24">
                  <c:v>(cancelled) Philadelphia 2020</c:v>
                </c:pt>
                <c:pt idx="25">
                  <c:v>Virtual Fall 2020</c:v>
                </c:pt>
                <c:pt idx="26">
                  <c:v>Virtual Spring 2021</c:v>
                </c:pt>
                <c:pt idx="27">
                  <c:v>Atlanta (Hybrid) 2021</c:v>
                </c:pt>
                <c:pt idx="28">
                  <c:v>San Diego 2022</c:v>
                </c:pt>
                <c:pt idx="29">
                  <c:v>Chicago 2022</c:v>
                </c:pt>
                <c:pt idx="30">
                  <c:v>Indianapolis 2023</c:v>
                </c:pt>
              </c:strCache>
            </c:strRef>
          </c:cat>
          <c:val>
            <c:numRef>
              <c:f>'POLY Stats'!$E$4:$E$34</c:f>
              <c:numCache>
                <c:formatCode>General</c:formatCode>
                <c:ptCount val="31"/>
                <c:pt idx="0">
                  <c:v>13795</c:v>
                </c:pt>
                <c:pt idx="1">
                  <c:v>13997</c:v>
                </c:pt>
                <c:pt idx="2">
                  <c:v>10606</c:v>
                </c:pt>
                <c:pt idx="3">
                  <c:v>14193</c:v>
                </c:pt>
                <c:pt idx="4">
                  <c:v>18067</c:v>
                </c:pt>
                <c:pt idx="5">
                  <c:v>14072</c:v>
                </c:pt>
                <c:pt idx="6">
                  <c:v>14022</c:v>
                </c:pt>
                <c:pt idx="7">
                  <c:v>10453</c:v>
                </c:pt>
                <c:pt idx="8">
                  <c:v>16756</c:v>
                </c:pt>
                <c:pt idx="9">
                  <c:v>13228</c:v>
                </c:pt>
                <c:pt idx="10">
                  <c:v>15473</c:v>
                </c:pt>
                <c:pt idx="11">
                  <c:v>10803</c:v>
                </c:pt>
                <c:pt idx="12">
                  <c:v>13498</c:v>
                </c:pt>
                <c:pt idx="13">
                  <c:v>15774</c:v>
                </c:pt>
                <c:pt idx="14">
                  <c:v>13958</c:v>
                </c:pt>
                <c:pt idx="15" formatCode="#,##0">
                  <c:v>13928</c:v>
                </c:pt>
                <c:pt idx="16" formatCode="#,##0">
                  <c:v>16310</c:v>
                </c:pt>
                <c:pt idx="17" formatCode="#,##0">
                  <c:v>12989</c:v>
                </c:pt>
                <c:pt idx="18" formatCode="#,##0">
                  <c:v>18917</c:v>
                </c:pt>
                <c:pt idx="19" formatCode="#,##0">
                  <c:v>12944</c:v>
                </c:pt>
                <c:pt idx="20" formatCode="#,##0">
                  <c:v>16752</c:v>
                </c:pt>
                <c:pt idx="21" formatCode="#,##0">
                  <c:v>14463</c:v>
                </c:pt>
                <c:pt idx="22" formatCode="#,##0">
                  <c:v>15754</c:v>
                </c:pt>
                <c:pt idx="23" formatCode="#,##0">
                  <c:v>12551</c:v>
                </c:pt>
                <c:pt idx="25" formatCode="#,##0">
                  <c:v>6534</c:v>
                </c:pt>
                <c:pt idx="26" formatCode="#,##0">
                  <c:v>12525</c:v>
                </c:pt>
                <c:pt idx="27" formatCode="#,##0">
                  <c:v>8267</c:v>
                </c:pt>
                <c:pt idx="28" formatCode="#,##0">
                  <c:v>12977</c:v>
                </c:pt>
                <c:pt idx="29" formatCode="#,##0">
                  <c:v>12064</c:v>
                </c:pt>
                <c:pt idx="30" formatCode="#,##0">
                  <c:v>11597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268-44EC-8441-E97347846B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025181120"/>
        <c:axId val="-1025176560"/>
      </c:lineChart>
      <c:catAx>
        <c:axId val="-102518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025176560"/>
        <c:crosses val="autoZero"/>
        <c:auto val="1"/>
        <c:lblAlgn val="ctr"/>
        <c:lblOffset val="100"/>
        <c:noMultiLvlLbl val="0"/>
      </c:catAx>
      <c:valAx>
        <c:axId val="-1025176560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cap="all" baseline="0">
                    <a:solidFill>
                      <a:srgbClr val="4F81BD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>
                    <a:solidFill>
                      <a:srgbClr val="4F81BD"/>
                    </a:solidFill>
                  </a:rPr>
                  <a:t>Total</a:t>
                </a:r>
                <a:r>
                  <a:rPr lang="en-US" sz="2400" baseline="0">
                    <a:solidFill>
                      <a:srgbClr val="4F81BD"/>
                    </a:solidFill>
                  </a:rPr>
                  <a:t> ACS Attendance</a:t>
                </a:r>
                <a:endParaRPr lang="en-US" sz="2400">
                  <a:solidFill>
                    <a:srgbClr val="4F81BD"/>
                  </a:solidFill>
                </a:endParaRPr>
              </a:p>
            </c:rich>
          </c:tx>
          <c:layout>
            <c:manualLayout>
              <c:xMode val="edge"/>
              <c:yMode val="edge"/>
              <c:x val="1.8246568648040327E-2"/>
              <c:y val="2.7377777777777761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cap="all" baseline="0">
                  <a:solidFill>
                    <a:srgbClr val="4F81BD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025181120"/>
        <c:crosses val="autoZero"/>
        <c:crossBetween val="between"/>
      </c:valAx>
      <c:valAx>
        <c:axId val="-1025168032"/>
        <c:scaling>
          <c:orientation val="minMax"/>
        </c:scaling>
        <c:delete val="0"/>
        <c:axPos val="r"/>
        <c:title>
          <c:tx>
            <c:rich>
              <a:bodyPr rot="5400000" spcFirstLastPara="1" vertOverflow="ellipsis" wrap="square" anchor="ctr" anchorCtr="1"/>
              <a:lstStyle/>
              <a:p>
                <a:pPr>
                  <a:defRPr sz="2400" b="0" i="0" u="none" strike="noStrike" kern="1200" cap="all" baseline="0">
                    <a:solidFill>
                      <a:srgbClr val="C45C5A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>
                    <a:solidFill>
                      <a:srgbClr val="C45C5A"/>
                    </a:solidFill>
                  </a:rPr>
                  <a:t>POLY</a:t>
                </a:r>
                <a:r>
                  <a:rPr lang="en-US" sz="2400" baseline="0">
                    <a:solidFill>
                      <a:srgbClr val="C45C5A"/>
                    </a:solidFill>
                  </a:rPr>
                  <a:t> Contributions</a:t>
                </a:r>
                <a:endParaRPr lang="en-US" sz="2400">
                  <a:solidFill>
                    <a:srgbClr val="C45C5A"/>
                  </a:solidFill>
                </a:endParaRPr>
              </a:p>
            </c:rich>
          </c:tx>
          <c:layout>
            <c:manualLayout>
              <c:xMode val="edge"/>
              <c:yMode val="edge"/>
              <c:x val="0.96075246396638747"/>
              <c:y val="7.8384601924759392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5400000" spcFirstLastPara="1" vertOverflow="ellipsis" wrap="square" anchor="ctr" anchorCtr="1"/>
            <a:lstStyle/>
            <a:p>
              <a:pPr>
                <a:defRPr sz="2400" b="0" i="0" u="none" strike="noStrike" kern="1200" cap="all" baseline="0">
                  <a:solidFill>
                    <a:srgbClr val="C45C5A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033546240"/>
        <c:crosses val="max"/>
        <c:crossBetween val="between"/>
      </c:valAx>
      <c:catAx>
        <c:axId val="-10335462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02516803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3038649" cy="462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0134" y="0"/>
            <a:ext cx="3038648" cy="462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7038" y="692150"/>
            <a:ext cx="6157912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849" y="4387768"/>
            <a:ext cx="5608320" cy="4155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8772378"/>
            <a:ext cx="3038649" cy="462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0134" y="8772378"/>
            <a:ext cx="3038648" cy="462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390473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2805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Issue with student chapter symposium—confusion over who the winner 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61960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56733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56733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a 1-pager advertisement for Carlee/Tayler/Nick to post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61960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83166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10101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5BF87-898B-7CBD-FF3E-C889F96DA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ABCB97-31E7-174A-2F4C-979E697CDB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1283DE-82A8-5834-7BCE-6D1A12D589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F755A3-0D4E-BD64-385F-68FB8EF5C08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092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 txBox="1">
            <a:spLocks noGrp="1"/>
          </p:cNvSpPr>
          <p:nvPr>
            <p:ph type="body" idx="1"/>
          </p:nvPr>
        </p:nvSpPr>
        <p:spPr>
          <a:xfrm>
            <a:off x="701675" y="4387850"/>
            <a:ext cx="5608638" cy="41560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15" name="Shape 415"/>
          <p:cNvSpPr>
            <a:spLocks noGrp="1" noRot="1" noChangeAspect="1"/>
          </p:cNvSpPr>
          <p:nvPr>
            <p:ph type="sldImg" idx="2"/>
          </p:nvPr>
        </p:nvSpPr>
        <p:spPr>
          <a:xfrm>
            <a:off x="427038" y="692150"/>
            <a:ext cx="6157912" cy="34639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8388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31856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PMSE same as us; Org up to $4K and works out to the same; Coll -  Info from Allan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6773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04815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30252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>
            <a:spLocks noGrp="1"/>
          </p:cNvSpPr>
          <p:nvPr>
            <p:ph type="body" idx="1"/>
          </p:nvPr>
        </p:nvSpPr>
        <p:spPr>
          <a:xfrm>
            <a:off x="701675" y="4387850"/>
            <a:ext cx="5608638" cy="41560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427038" y="692150"/>
            <a:ext cx="6157912" cy="34639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396664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$12k penciled into Christine’s budget</a:t>
            </a:r>
          </a:p>
          <a:p>
            <a:r>
              <a:rPr lang="en-US" dirty="0"/>
              <a:t>(no postage if in person,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4941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Josh Blair </a:t>
            </a:r>
            <a:r>
              <a:rPr lang="en-US" dirty="0" err="1"/>
              <a:t>J_Blair@acs.org</a:t>
            </a:r>
            <a:r>
              <a:rPr lang="en-US" dirty="0"/>
              <a:t> got all these data!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3001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l" fontAlgn="base"/>
            <a:r>
              <a:rPr lang="en-US" sz="1800" b="1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POLY Presentations Fall 2025</a:t>
            </a:r>
            <a:endParaRPr lang="en-US" sz="1800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algn="l" fontAlgn="base"/>
            <a:r>
              <a:rPr lang="en-US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Oral - Digital: 38</a:t>
            </a:r>
          </a:p>
          <a:p>
            <a:pPr algn="l" fontAlgn="base"/>
            <a:r>
              <a:rPr lang="en-US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Oral - In-Person: 355</a:t>
            </a:r>
          </a:p>
          <a:p>
            <a:pPr algn="l" fontAlgn="base"/>
            <a:r>
              <a:rPr lang="en-US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Poster: 113</a:t>
            </a:r>
          </a:p>
          <a:p>
            <a:pPr algn="l" fontAlgn="base"/>
            <a:r>
              <a:rPr lang="en-US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Total Unique Abstracts: 506</a:t>
            </a:r>
          </a:p>
          <a:p>
            <a:pPr algn="l" fontAlgn="base"/>
            <a:r>
              <a:rPr lang="en-US" sz="1800" b="0" i="1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(note the above are not additive due to abstracts appearing in more than one format)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</a:t>
            </a:r>
          </a:p>
          <a:p>
            <a:pPr algn="l" fontAlgn="base"/>
            <a:br>
              <a:rPr lang="en-US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</a:br>
            <a:endParaRPr lang="en-US" sz="1800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algn="l" fontAlgn="base"/>
            <a:r>
              <a:rPr lang="en-US" sz="1800" b="1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POLY Presentations Spring 2026</a:t>
            </a:r>
            <a:endParaRPr lang="en-US" sz="1800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algn="l" fontAlgn="base"/>
            <a:r>
              <a:rPr lang="en-US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Oral - Digital: 35</a:t>
            </a:r>
          </a:p>
          <a:p>
            <a:pPr algn="l" fontAlgn="base"/>
            <a:r>
              <a:rPr lang="en-US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Oral - In-Person: 616</a:t>
            </a:r>
          </a:p>
          <a:p>
            <a:pPr algn="l" fontAlgn="base"/>
            <a:r>
              <a:rPr lang="en-US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Poster: 115 </a:t>
            </a:r>
          </a:p>
          <a:p>
            <a:pPr algn="l" fontAlgn="base"/>
            <a:r>
              <a:rPr lang="en-US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Total Unique Abstracts: 766</a:t>
            </a:r>
          </a:p>
          <a:p>
            <a:pPr algn="l" fontAlgn="base"/>
            <a:r>
              <a:rPr lang="en-US" sz="1800" b="0" i="1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(note the above are not additive due to abstracts appearing in more than one format)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3001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C0E96-1593-EF99-38E7-B7ED55812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691CCC-F325-D03C-F73B-B64A146AFD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16E01B-7B17-6DF9-24D9-E73C3EDC01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8A92ED-043E-4FF6-D640-437AA2FD31C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78627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1745F-B306-6523-C85C-F5DF33B74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1E7A80-9FAF-1422-346A-79CA656057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85B0B6-CDD4-BA6B-29F2-1963EF917F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POLY posters TBD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08B02B-55C9-4482-15B2-0C0F3E6652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7346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2551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8B9BB-672E-DC49-E14A-E7D33043D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292666-F131-C208-2610-E80C731827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9FC1BD-E804-659B-5A8D-3AB81D2D2E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7C552-510B-CCDE-E3A0-515F92071D1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48160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6E2BB-CC35-51B8-3091-5004335B0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11A3AD-622F-1E90-87D9-0B9DB2A19D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26F81C-D3A4-A672-F0B7-D2D78AEA71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2A21BB-21C7-57CD-E506-57061CCDB36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0268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1" name="Google Shape;21;p3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3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2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2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4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4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9" name="Google Shape;39;p4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4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9" name="Google Shape;49;p44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0" name="Google Shape;50;p4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1" name="Google Shape;51;p4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2" name="Google Shape;52;p4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6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6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5" name="Google Shape;65;p46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6" name="Google Shape;66;p4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4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8" name="Google Shape;68;p4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8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9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4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0" name="Google Shape;80;p4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1" name="Google Shape;81;p4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9"/>
          <p:cNvSpPr txBox="1">
            <a:spLocks noGrp="1"/>
          </p:cNvSpPr>
          <p:nvPr>
            <p:ph type="title"/>
          </p:nvPr>
        </p:nvSpPr>
        <p:spPr>
          <a:xfrm rot="5400000">
            <a:off x="7285038" y="1828800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9"/>
          <p:cNvSpPr txBox="1">
            <a:spLocks noGrp="1"/>
          </p:cNvSpPr>
          <p:nvPr>
            <p:ph type="body" idx="1"/>
          </p:nvPr>
        </p:nvSpPr>
        <p:spPr>
          <a:xfrm rot="5400000">
            <a:off x="1697039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4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6" name="Google Shape;86;p4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7" name="Google Shape;87;p4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fld id="{00000000-1234-1234-1234-123412341234}" type="slidenum">
              <a:rPr lang="en-US" smtClean="0">
                <a:latin typeface="Cabin"/>
                <a:ea typeface="Cabin"/>
                <a:cs typeface="Cabin"/>
                <a:sym typeface="Cabin"/>
              </a:rPr>
              <a:pPr/>
              <a:t>‹#›</a:t>
            </a:fld>
            <a:endParaRPr lang="en-US" dirty="0">
              <a:latin typeface="Cabin"/>
              <a:ea typeface="Cabin"/>
              <a:cs typeface="Cabin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5775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8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3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4" name="Google Shape;14;p3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Google Shape;15;p3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65289" y="111124"/>
            <a:ext cx="688622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3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255022" y="136524"/>
            <a:ext cx="8128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A59B4D-61C2-0691-E956-62B92FB99BF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657025" y="6642100"/>
            <a:ext cx="906462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General Business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4" r:id="rId3"/>
    <p:sldLayoutId id="2147483656" r:id="rId4"/>
    <p:sldLayoutId id="2147483658" r:id="rId5"/>
    <p:sldLayoutId id="2147483659" r:id="rId6"/>
    <p:sldLayoutId id="214748366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8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E7AAE0E-9753-5542-A8BA-ABEE0CD178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522"/>
          <a:stretch>
            <a:fillRect/>
          </a:stretch>
        </p:blipFill>
        <p:spPr>
          <a:xfrm>
            <a:off x="3583130" y="2149408"/>
            <a:ext cx="5025740" cy="26242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F296B3-6A37-4E7F-A221-594F478D9A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679383"/>
            <a:ext cx="10363200" cy="1470025"/>
          </a:xfrm>
        </p:spPr>
        <p:txBody>
          <a:bodyPr>
            <a:normAutofit/>
          </a:bodyPr>
          <a:lstStyle/>
          <a:p>
            <a:r>
              <a:rPr lang="en-US" dirty="0"/>
              <a:t>POLY Programming Team</a:t>
            </a:r>
            <a:br>
              <a:rPr lang="en-US" dirty="0"/>
            </a:br>
            <a:r>
              <a:rPr lang="en-US" dirty="0"/>
              <a:t>ACS Fall 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D06C4D-5D56-4D6F-AFD6-53D8780B1A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399" y="4886325"/>
            <a:ext cx="10498666" cy="1470025"/>
          </a:xfrm>
        </p:spPr>
        <p:txBody>
          <a:bodyPr>
            <a:normAutofit fontScale="92500" lnSpcReduction="20000"/>
          </a:bodyPr>
          <a:lstStyle/>
          <a:p>
            <a:pPr marL="114300" indent="0"/>
            <a:r>
              <a:rPr lang="en-US" i="1" dirty="0"/>
              <a:t>Julia Kalow, Graham Collier, Alice Savage, Michael Petr</a:t>
            </a:r>
          </a:p>
          <a:p>
            <a:pPr marL="114300" indent="0"/>
            <a:r>
              <a:rPr lang="en-US" i="1" dirty="0"/>
              <a:t>Kathy Mitchem (POLY Business Liaison), </a:t>
            </a:r>
          </a:p>
          <a:p>
            <a:pPr marL="114300" indent="0"/>
            <a:r>
              <a:rPr lang="en-US" i="1" dirty="0"/>
              <a:t>and Hayley Brown (2026 </a:t>
            </a:r>
            <a:r>
              <a:rPr lang="en-US" i="1" dirty="0" err="1"/>
              <a:t>ExComm</a:t>
            </a:r>
            <a:r>
              <a:rPr lang="en-US" i="1" dirty="0"/>
              <a:t>. Liaison)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B73F1D-FE02-46F1-945F-701BA730E30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E5A379-A2AE-647D-4572-2579963F7B90}"/>
              </a:ext>
            </a:extLst>
          </p:cNvPr>
          <p:cNvSpPr txBox="1"/>
          <p:nvPr/>
        </p:nvSpPr>
        <p:spPr>
          <a:xfrm>
            <a:off x="3583130" y="4477768"/>
            <a:ext cx="58345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Spring 2026 ACS</a:t>
            </a:r>
          </a:p>
        </p:txBody>
      </p:sp>
    </p:spTree>
    <p:extLst>
      <p:ext uri="{BB962C8B-B14F-4D97-AF65-F5344CB8AC3E}">
        <p14:creationId xmlns:p14="http://schemas.microsoft.com/office/powerpoint/2010/main" val="332229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58B16-657A-F18D-B722-881B2E757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EA2BC-F3ED-BADE-BD1E-6EA6931C3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Relevant Featured Programming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BA6BEF-5B5E-3909-81CD-E465A7559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309" y="1729922"/>
            <a:ext cx="11637381" cy="4230204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B77FE59-BD06-59E3-B5CA-E17A2BCAF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309" y="5489156"/>
            <a:ext cx="1331154" cy="470970"/>
          </a:xfrm>
        </p:spPr>
        <p:txBody>
          <a:bodyPr>
            <a:normAutofit fontScale="77500" lnSpcReduction="20000"/>
          </a:bodyPr>
          <a:lstStyle/>
          <a:p>
            <a:pPr marL="114300" indent="0">
              <a:buNone/>
            </a:pPr>
            <a:r>
              <a:rPr lang="en-US" dirty="0"/>
              <a:t>W190b</a:t>
            </a:r>
          </a:p>
        </p:txBody>
      </p:sp>
    </p:spTree>
    <p:extLst>
      <p:ext uri="{BB962C8B-B14F-4D97-AF65-F5344CB8AC3E}">
        <p14:creationId xmlns:p14="http://schemas.microsoft.com/office/powerpoint/2010/main" val="1948154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35">
            <a:extLst>
              <a:ext uri="{FF2B5EF4-FFF2-40B4-BE49-F238E27FC236}">
                <a16:creationId xmlns:a16="http://schemas.microsoft.com/office/drawing/2014/main" id="{9072F9A6-FDE8-4656-9DBC-E06F012AA8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596546" y="67220"/>
            <a:ext cx="12192000" cy="75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4600" b="1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New Orleans – Spring 2027</a:t>
            </a:r>
            <a:endParaRPr sz="4600" b="1" dirty="0">
              <a:latin typeface="Calibri" panose="020F0502020204030204" pitchFamily="34" charset="0"/>
              <a:ea typeface="Calibri" charset="0"/>
              <a:cs typeface="Calibri" panose="020F0502020204030204" pitchFamily="34" charset="0"/>
            </a:endParaRPr>
          </a:p>
        </p:txBody>
      </p:sp>
      <p:graphicFrame>
        <p:nvGraphicFramePr>
          <p:cNvPr id="7" name="Shape 336">
            <a:extLst>
              <a:ext uri="{FF2B5EF4-FFF2-40B4-BE49-F238E27FC236}">
                <a16:creationId xmlns:a16="http://schemas.microsoft.com/office/drawing/2014/main" id="{E8ABE410-40E9-4C87-BF88-0BE7EFC394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3667537"/>
              </p:ext>
            </p:extLst>
          </p:nvPr>
        </p:nvGraphicFramePr>
        <p:xfrm>
          <a:off x="386975" y="1167887"/>
          <a:ext cx="11418050" cy="4660112"/>
        </p:xfrm>
        <a:graphic>
          <a:graphicData uri="http://schemas.openxmlformats.org/drawingml/2006/table">
            <a:tbl>
              <a:tblPr>
                <a:gradFill>
                  <a:gsLst>
                    <a:gs pos="0">
                      <a:srgbClr val="9FC3FF"/>
                    </a:gs>
                    <a:gs pos="35000">
                      <a:srgbClr val="BDD5FF"/>
                    </a:gs>
                    <a:gs pos="100000">
                      <a:srgbClr val="E4EEFF"/>
                    </a:gs>
                  </a:gsLst>
                  <a:lin ang="16200000" scaled="0"/>
                </a:gradFill>
              </a:tblPr>
              <a:tblGrid>
                <a:gridCol w="9160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7613">
                  <a:extLst>
                    <a:ext uri="{9D8B030D-6E8A-4147-A177-3AD203B41FA5}">
                      <a16:colId xmlns:a16="http://schemas.microsoft.com/office/drawing/2014/main" val="920081240"/>
                    </a:ext>
                  </a:extLst>
                </a:gridCol>
              </a:tblGrid>
              <a:tr h="38338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charset="0"/>
                          <a:cs typeface="Calibri" panose="020F0502020204030204" pitchFamily="34" charset="0"/>
                          <a:sym typeface="Questrial"/>
                        </a:rPr>
                        <a:t>Symposium Title (Co-Organizing Divisions)</a:t>
                      </a:r>
                      <a:endParaRPr lang="en-US" sz="1600" b="1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  <a:sym typeface="Questrial"/>
                      </a:endParaRPr>
                    </a:p>
                  </a:txBody>
                  <a:tcPr marL="6075" marR="6075" marT="607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charset="0"/>
                          <a:cs typeface="Calibri" panose="020F0502020204030204" pitchFamily="34" charset="0"/>
                          <a:sym typeface="Questrial"/>
                        </a:rPr>
                        <a:t>Collaborating divisions</a:t>
                      </a:r>
                      <a:endParaRPr sz="1600" b="1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  <a:sym typeface="Questrial"/>
                      </a:endParaRPr>
                    </a:p>
                  </a:txBody>
                  <a:tcPr marL="6075" marR="6075" marT="607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Calibri"/>
                        <a:buNone/>
                        <a:tabLst/>
                        <a:defRPr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POLY-PMSE Student Chapter Organized Symposium</a:t>
                      </a:r>
                    </a:p>
                  </a:txBody>
                  <a:tcPr marL="7625" marR="7625" marT="76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POLY (1), PMSE (1)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2801707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Advances in Renewable Materials: Functional Macromolecular Architectures from Sustainable Feedstocks</a:t>
                      </a:r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CELL (3), POLY (4)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294889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Precise Polymers for Targeted Microstructures: Synthesis, Structure, and Application</a:t>
                      </a:r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POLY (3), PMSE (1)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384078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Plastics Recycling and Upcycling</a:t>
                      </a:r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POLY (3), PMSE (2)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510688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Physics of Polymers and Charged Macromolecules: A Symposium in Honor of Professor M. Muthukumar (on his 75th birthday).</a:t>
                      </a:r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POLY (1), PMSE (1)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636200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Modern Organic Methods in Polymer Chemistry</a:t>
                      </a:r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POLY (2) ORGN (1)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501999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Advances in Branched Polymers: From Precision Synthesis and Characterization to Emerging Applications</a:t>
                      </a:r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PMSE (3), POLY (1)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778456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Molecularly Engineered Polymers: Tailored Architectures for Delivery, Therapy, and Imaging</a:t>
                      </a:r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POLY (2), PMSE (2)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242945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Polymers in the Spotlight: Photochemical Tools from Molecular Mechanisms to Manufacturing</a:t>
                      </a:r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POLY (2), PMSE (1)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588106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AI/ML in Chemistry and Polymers: Data, Circularity, and Agentic Systems</a:t>
                      </a:r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POLY (3), I&amp;EC (2), CELL (1)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5683351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Incorporating Polymer Science in the Classroom</a:t>
                      </a:r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POLY (1), CHEMED (1)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124695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Microplastics and </a:t>
                      </a:r>
                      <a:r>
                        <a:rPr lang="en-US" sz="1600" b="0" i="0" u="none" strike="noStrike" cap="none" dirty="0" err="1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Nanoplastics</a:t>
                      </a: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 in the Environment: Methods, Modeling, Fate, and Toxicity Studies for an Emerging Contaminant</a:t>
                      </a:r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ENVR (2), POLY (1), PMSE (1), TOXI (1)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7561428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Addressing Societal Needs through Community-Informed Design of Responsible Chemical Systems</a:t>
                      </a:r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POLY (1), CELL (1), ENVR (1), PMSE (1)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5346432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Women Transforming Polymer Science and Engineering: Leadership, Innovation, and Impact (Invited)</a:t>
                      </a:r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PMSE (1), POLY (1)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224272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55915FD8-29BB-BBBB-0889-C90481109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35" y="0"/>
            <a:ext cx="733778" cy="11006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63F353-A099-1DA1-071C-498E6DD38E49}"/>
              </a:ext>
            </a:extLst>
          </p:cNvPr>
          <p:cNvSpPr txBox="1"/>
          <p:nvPr/>
        </p:nvSpPr>
        <p:spPr>
          <a:xfrm>
            <a:off x="2604187" y="819060"/>
            <a:ext cx="6394620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-1651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Joint Symposia</a:t>
            </a:r>
            <a:endParaRPr lang="en-US" sz="16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315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35">
            <a:extLst>
              <a:ext uri="{FF2B5EF4-FFF2-40B4-BE49-F238E27FC236}">
                <a16:creationId xmlns:a16="http://schemas.microsoft.com/office/drawing/2014/main" id="{9072F9A6-FDE8-4656-9DBC-E06F012AA8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596546" y="67220"/>
            <a:ext cx="12192000" cy="75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4600" b="1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New Orleans – Spring 2027</a:t>
            </a:r>
            <a:endParaRPr sz="4600" b="1" dirty="0">
              <a:latin typeface="Calibri" panose="020F0502020204030204" pitchFamily="34" charset="0"/>
              <a:ea typeface="Calibri" charset="0"/>
              <a:cs typeface="Calibri" panose="020F0502020204030204" pitchFamily="34" charset="0"/>
            </a:endParaRPr>
          </a:p>
        </p:txBody>
      </p:sp>
      <p:graphicFrame>
        <p:nvGraphicFramePr>
          <p:cNvPr id="7" name="Shape 336">
            <a:extLst>
              <a:ext uri="{FF2B5EF4-FFF2-40B4-BE49-F238E27FC236}">
                <a16:creationId xmlns:a16="http://schemas.microsoft.com/office/drawing/2014/main" id="{E8ABE410-40E9-4C87-BF88-0BE7EFC394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8662350"/>
              </p:ext>
            </p:extLst>
          </p:nvPr>
        </p:nvGraphicFramePr>
        <p:xfrm>
          <a:off x="694198" y="1700333"/>
          <a:ext cx="10803604" cy="1958691"/>
        </p:xfrm>
        <a:graphic>
          <a:graphicData uri="http://schemas.openxmlformats.org/drawingml/2006/table">
            <a:tbl>
              <a:tblPr>
                <a:gradFill>
                  <a:gsLst>
                    <a:gs pos="0">
                      <a:srgbClr val="9FC3FF"/>
                    </a:gs>
                    <a:gs pos="35000">
                      <a:srgbClr val="BDD5FF"/>
                    </a:gs>
                    <a:gs pos="100000">
                      <a:srgbClr val="E4EEFF"/>
                    </a:gs>
                  </a:gsLst>
                  <a:lin ang="16200000" scaled="0"/>
                </a:gradFill>
              </a:tblPr>
              <a:tblGrid>
                <a:gridCol w="86230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0534">
                  <a:extLst>
                    <a:ext uri="{9D8B030D-6E8A-4147-A177-3AD203B41FA5}">
                      <a16:colId xmlns:a16="http://schemas.microsoft.com/office/drawing/2014/main" val="3448082159"/>
                    </a:ext>
                  </a:extLst>
                </a:gridCol>
              </a:tblGrid>
              <a:tr h="38338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charset="0"/>
                          <a:cs typeface="Calibri" panose="020F0502020204030204" pitchFamily="34" charset="0"/>
                          <a:sym typeface="Questrial"/>
                        </a:rPr>
                        <a:t>Symposium Title (Co-Organizing Divisions)</a:t>
                      </a:r>
                      <a:endParaRPr sz="1600" b="1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  <a:sym typeface="Questrial"/>
                      </a:endParaRPr>
                    </a:p>
                  </a:txBody>
                  <a:tcPr marL="6075" marR="6075" marT="607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charset="0"/>
                          <a:cs typeface="Calibri" panose="020F0502020204030204" pitchFamily="34" charset="0"/>
                          <a:sym typeface="Questrial"/>
                        </a:rPr>
                        <a:t>POLY HDS</a:t>
                      </a:r>
                      <a:endParaRPr sz="1600" b="1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  <a:sym typeface="Questrial"/>
                      </a:endParaRPr>
                    </a:p>
                  </a:txBody>
                  <a:tcPr marL="6075" marR="6075" marT="6075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3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General Topics</a:t>
                      </a:r>
                    </a:p>
                  </a:txBody>
                  <a:tcPr marL="9525" marR="9525" marT="9525" marB="0" anchor="b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Industrial Innovations in Polymer Science </a:t>
                      </a:r>
                    </a:p>
                  </a:txBody>
                  <a:tcPr marL="9525" marR="9525" marT="9525" marB="0" anchor="b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067214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Undergraduate Research in Polymer Science</a:t>
                      </a:r>
                    </a:p>
                  </a:txBody>
                  <a:tcPr marL="9525" marR="9525" marT="9525" marB="0" anchor="b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288716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Carl S. Marvel Award for Creative Polymer Chemistry Award </a:t>
                      </a:r>
                    </a:p>
                  </a:txBody>
                  <a:tcPr marL="9525" marR="9525" marT="9525" marB="0" anchor="b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1572813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Calibri"/>
                        <a:buNone/>
                        <a:tabLst/>
                        <a:defRPr/>
                      </a:pPr>
                      <a:r>
                        <a:rPr lang="en-US" sz="1600" b="0" i="0" u="none" strike="noStrike" cap="non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Excellence in Polymer Graduate Research</a:t>
                      </a:r>
                    </a:p>
                  </a:txBody>
                  <a:tcPr marL="7625" marR="7625" marT="76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0" i="0" u="none" strike="noStrike" cap="non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578590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Synthetic and Natural Polymer Biomaterials</a:t>
                      </a:r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6462149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3A2242C4-928C-56EB-176A-D18B69212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35" y="0"/>
            <a:ext cx="733778" cy="11006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02581C-F505-9195-E287-37C3DE8BF02B}"/>
              </a:ext>
            </a:extLst>
          </p:cNvPr>
          <p:cNvSpPr txBox="1"/>
          <p:nvPr/>
        </p:nvSpPr>
        <p:spPr>
          <a:xfrm>
            <a:off x="2604187" y="1363702"/>
            <a:ext cx="6394620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-1651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POLY Symposia</a:t>
            </a:r>
            <a:endParaRPr lang="en-US" sz="16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299953-F1D7-BF86-FDC8-37276C4C0335}"/>
              </a:ext>
            </a:extLst>
          </p:cNvPr>
          <p:cNvSpPr txBox="1"/>
          <p:nvPr/>
        </p:nvSpPr>
        <p:spPr>
          <a:xfrm>
            <a:off x="903113" y="5826519"/>
            <a:ext cx="107796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Calibri"/>
              <a:buNone/>
              <a:tabLst/>
              <a:defRPr/>
            </a:pPr>
            <a:r>
              <a:rPr lang="en-US" sz="2000" b="1" i="0" u="none" strike="noStrike" cap="none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Allotted: 44 (6 Joint); </a:t>
            </a:r>
            <a:r>
              <a:rPr lang="en-US" sz="2000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Scheduled: POLY 16, Joint 26 (hold 2 for National Awards)</a:t>
            </a:r>
            <a:endParaRPr lang="en-US" sz="2000" b="1" i="0" u="none" strike="noStrike" cap="none" dirty="0">
              <a:solidFill>
                <a:schemeClr val="tx1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1956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35">
            <a:extLst>
              <a:ext uri="{FF2B5EF4-FFF2-40B4-BE49-F238E27FC236}">
                <a16:creationId xmlns:a16="http://schemas.microsoft.com/office/drawing/2014/main" id="{9072F9A6-FDE8-4656-9DBC-E06F012AA8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596546" y="67220"/>
            <a:ext cx="12192000" cy="75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4600" b="1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San Diego – Fall 2027</a:t>
            </a:r>
            <a:endParaRPr sz="4600" b="1" dirty="0">
              <a:latin typeface="Calibri" panose="020F0502020204030204" pitchFamily="34" charset="0"/>
              <a:ea typeface="Calibri" charset="0"/>
              <a:cs typeface="Calibri" panose="020F0502020204030204" pitchFamily="34" charset="0"/>
            </a:endParaRPr>
          </a:p>
        </p:txBody>
      </p:sp>
      <p:graphicFrame>
        <p:nvGraphicFramePr>
          <p:cNvPr id="7" name="Shape 336">
            <a:extLst>
              <a:ext uri="{FF2B5EF4-FFF2-40B4-BE49-F238E27FC236}">
                <a16:creationId xmlns:a16="http://schemas.microsoft.com/office/drawing/2014/main" id="{E8ABE410-40E9-4C87-BF88-0BE7EFC394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2348988"/>
              </p:ext>
            </p:extLst>
          </p:nvPr>
        </p:nvGraphicFramePr>
        <p:xfrm>
          <a:off x="230984" y="1397319"/>
          <a:ext cx="11765291" cy="2941686"/>
        </p:xfrm>
        <a:graphic>
          <a:graphicData uri="http://schemas.openxmlformats.org/drawingml/2006/table">
            <a:tbl>
              <a:tblPr>
                <a:gradFill>
                  <a:gsLst>
                    <a:gs pos="0">
                      <a:srgbClr val="9FC3FF"/>
                    </a:gs>
                    <a:gs pos="35000">
                      <a:srgbClr val="BDD5FF"/>
                    </a:gs>
                    <a:gs pos="100000">
                      <a:srgbClr val="E4EEFF"/>
                    </a:gs>
                  </a:gsLst>
                  <a:lin ang="16200000" scaled="0"/>
                </a:gradFill>
              </a:tblPr>
              <a:tblGrid>
                <a:gridCol w="6474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3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7250">
                  <a:extLst>
                    <a:ext uri="{9D8B030D-6E8A-4147-A177-3AD203B41FA5}">
                      <a16:colId xmlns:a16="http://schemas.microsoft.com/office/drawing/2014/main" val="3448082159"/>
                    </a:ext>
                  </a:extLst>
                </a:gridCol>
              </a:tblGrid>
              <a:tr h="38338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charset="0"/>
                          <a:cs typeface="Calibri" panose="020F0502020204030204" pitchFamily="34" charset="0"/>
                          <a:sym typeface="Questrial"/>
                        </a:rPr>
                        <a:t>Symposium Title (Co-Organizing Divisions)</a:t>
                      </a:r>
                      <a:endParaRPr sz="1600" b="1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  <a:sym typeface="Questrial"/>
                      </a:endParaRPr>
                    </a:p>
                  </a:txBody>
                  <a:tcPr marL="6075" marR="6075" marT="607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charset="0"/>
                          <a:cs typeface="Calibri" panose="020F0502020204030204" pitchFamily="34" charset="0"/>
                          <a:sym typeface="Questrial"/>
                        </a:rPr>
                        <a:t>Symposium Organizers</a:t>
                      </a:r>
                      <a:endParaRPr sz="1600" b="1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  <a:sym typeface="Questrial"/>
                      </a:endParaRPr>
                    </a:p>
                  </a:txBody>
                  <a:tcPr marL="6075" marR="6075" marT="607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charset="0"/>
                          <a:cs typeface="Calibri" panose="020F0502020204030204" pitchFamily="34" charset="0"/>
                          <a:sym typeface="Questrial"/>
                        </a:rPr>
                        <a:t>POLY HDS</a:t>
                      </a:r>
                      <a:endParaRPr sz="1600" b="1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  <a:sym typeface="Questrial"/>
                      </a:endParaRPr>
                    </a:p>
                  </a:txBody>
                  <a:tcPr marL="6075" marR="6075" marT="607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3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charset="0"/>
                          <a:cs typeface="Calibri" panose="020F0502020204030204" pitchFamily="34" charset="0"/>
                        </a:rPr>
                        <a:t>Industrial Innovations in Polymer Science</a:t>
                      </a:r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600" b="0" u="none" strike="noStrike" cap="none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Herman Mark Award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u="none" strike="noStrike" cap="none" dirty="0">
                        <a:solidFill>
                          <a:schemeClr val="accen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cap="non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067214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Calibri"/>
                        <a:buNone/>
                        <a:tabLst/>
                        <a:defRPr/>
                      </a:pPr>
                      <a:r>
                        <a:rPr lang="en-US" sz="1600" b="0" i="0" u="none" strike="noStrike" cap="non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Overberger International Prize</a:t>
                      </a:r>
                    </a:p>
                  </a:txBody>
                  <a:tcPr marL="7625" marR="7625" marT="76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u="none" strike="noStrike" cap="none" dirty="0">
                        <a:solidFill>
                          <a:schemeClr val="accen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cap="non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288716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Calibri"/>
                        <a:buNone/>
                        <a:tabLst/>
                        <a:defRPr/>
                      </a:pPr>
                      <a:r>
                        <a:rPr lang="en-US" sz="1600" b="0" i="0" u="none" strike="noStrike" kern="1200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The Young Industrial Polymer Scientist Award</a:t>
                      </a:r>
                    </a:p>
                  </a:txBody>
                  <a:tcPr marL="7625" marR="7625" marT="76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u="none" strike="noStrike" cap="none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cap="none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1572813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Calibri"/>
                        <a:buNone/>
                        <a:tabLst/>
                        <a:defRPr/>
                      </a:pPr>
                      <a:r>
                        <a:rPr lang="en-US" sz="1600" b="0" i="0" u="none" strike="noStrike" cap="non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Henkel Award for Outstanding Graduate Research in Polymer Science &amp; Engineering</a:t>
                      </a:r>
                      <a:endParaRPr lang="en-US" sz="16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5" marR="7625" marT="76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u="none" strike="noStrike" cap="none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cap="none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270683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Calibri"/>
                        <a:buNone/>
                        <a:tabLst/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ACS Macro Letters/Biomacromolecules/Macromolecules Young Investigator Award</a:t>
                      </a:r>
                    </a:p>
                  </a:txBody>
                  <a:tcPr marL="7625" marR="7625" marT="76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cap="none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7009792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>
                          <a:tab pos="2171700" algn="l"/>
                          <a:tab pos="3600450" algn="l"/>
                          <a:tab pos="4686300" algn="l"/>
                          <a:tab pos="5943600" algn="l"/>
                          <a:tab pos="7372350" algn="l"/>
                        </a:tabLst>
                        <a:defRPr/>
                      </a:pPr>
                      <a:r>
                        <a:rPr lang="en-US" sz="16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charset="0"/>
                          <a:cs typeface="Calibri" panose="020F0502020204030204" pitchFamily="34" charset="0"/>
                        </a:rPr>
                        <a:t>General Topics: New Synthesis and Characterization of Polymers</a:t>
                      </a:r>
                    </a:p>
                  </a:txBody>
                  <a:tcPr marL="68580" marR="68580" marT="0" marB="0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u="none" strike="noStrike" cap="none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cap="none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TBD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8726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>
                          <a:tab pos="2171700" algn="l"/>
                          <a:tab pos="3600450" algn="l"/>
                          <a:tab pos="4686300" algn="l"/>
                          <a:tab pos="5943600" algn="l"/>
                          <a:tab pos="7372350" algn="l"/>
                        </a:tabLst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CME/NASA Symposium</a:t>
                      </a:r>
                      <a:endParaRPr lang="en-US" sz="1600" b="0" i="0" u="none" strike="noStrike" cap="non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u="none" strike="noStrike" cap="none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TBD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393276"/>
                  </a:ext>
                </a:extLst>
              </a:tr>
            </a:tbl>
          </a:graphicData>
        </a:graphic>
      </p:graphicFrame>
      <p:sp>
        <p:nvSpPr>
          <p:cNvPr id="3" name="Star: 16 Points 1">
            <a:extLst>
              <a:ext uri="{FF2B5EF4-FFF2-40B4-BE49-F238E27FC236}">
                <a16:creationId xmlns:a16="http://schemas.microsoft.com/office/drawing/2014/main" id="{10F33CAD-04DC-0AA7-0BA3-841E3201780D}"/>
              </a:ext>
            </a:extLst>
          </p:cNvPr>
          <p:cNvSpPr/>
          <p:nvPr/>
        </p:nvSpPr>
        <p:spPr>
          <a:xfrm>
            <a:off x="8746240" y="42168"/>
            <a:ext cx="2653910" cy="1228957"/>
          </a:xfrm>
          <a:prstGeom prst="star16">
            <a:avLst>
              <a:gd name="adj" fmla="val 3467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FC7087-238B-C316-FE89-643B60FC2018}"/>
              </a:ext>
            </a:extLst>
          </p:cNvPr>
          <p:cNvSpPr txBox="1"/>
          <p:nvPr/>
        </p:nvSpPr>
        <p:spPr>
          <a:xfrm>
            <a:off x="9074008" y="193414"/>
            <a:ext cx="1960149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Recruiting Symposia &amp; Organizers!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104DFE-DF3D-E769-9DC0-53748A319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70" y="42168"/>
            <a:ext cx="596125" cy="1029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495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35">
            <a:extLst>
              <a:ext uri="{FF2B5EF4-FFF2-40B4-BE49-F238E27FC236}">
                <a16:creationId xmlns:a16="http://schemas.microsoft.com/office/drawing/2014/main" id="{9072F9A6-FDE8-4656-9DBC-E06F012AA8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596546" y="67220"/>
            <a:ext cx="12192000" cy="75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4600" b="1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San Diego – Fall 2027</a:t>
            </a:r>
            <a:endParaRPr sz="4600" b="1" dirty="0">
              <a:latin typeface="Calibri" panose="020F0502020204030204" pitchFamily="34" charset="0"/>
              <a:ea typeface="Calibri" charset="0"/>
              <a:cs typeface="Calibri" panose="020F0502020204030204" pitchFamily="34" charset="0"/>
            </a:endParaRPr>
          </a:p>
        </p:txBody>
      </p:sp>
      <p:graphicFrame>
        <p:nvGraphicFramePr>
          <p:cNvPr id="7" name="Shape 336">
            <a:extLst>
              <a:ext uri="{FF2B5EF4-FFF2-40B4-BE49-F238E27FC236}">
                <a16:creationId xmlns:a16="http://schemas.microsoft.com/office/drawing/2014/main" id="{E8ABE410-40E9-4C87-BF88-0BE7EFC394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8876639"/>
              </p:ext>
            </p:extLst>
          </p:nvPr>
        </p:nvGraphicFramePr>
        <p:xfrm>
          <a:off x="177404" y="1426455"/>
          <a:ext cx="11837191" cy="2238750"/>
        </p:xfrm>
        <a:graphic>
          <a:graphicData uri="http://schemas.openxmlformats.org/drawingml/2006/table">
            <a:tbl>
              <a:tblPr>
                <a:gradFill>
                  <a:gsLst>
                    <a:gs pos="0">
                      <a:srgbClr val="9FC3FF"/>
                    </a:gs>
                    <a:gs pos="35000">
                      <a:srgbClr val="BDD5FF"/>
                    </a:gs>
                    <a:gs pos="100000">
                      <a:srgbClr val="E4EEFF"/>
                    </a:gs>
                  </a:gsLst>
                  <a:lin ang="16200000" scaled="0"/>
                </a:gradFill>
              </a:tblPr>
              <a:tblGrid>
                <a:gridCol w="5225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8341">
                  <a:extLst>
                    <a:ext uri="{9D8B030D-6E8A-4147-A177-3AD203B41FA5}">
                      <a16:colId xmlns:a16="http://schemas.microsoft.com/office/drawing/2014/main" val="920081240"/>
                    </a:ext>
                  </a:extLst>
                </a:gridCol>
                <a:gridCol w="4543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338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alibri" charset="0"/>
                          <a:cs typeface="Arial" panose="020B0604020202020204" pitchFamily="34" charset="0"/>
                          <a:sym typeface="Questrial"/>
                        </a:rPr>
                        <a:t>Symposium Title (Co-Organizing Divisions)</a:t>
                      </a:r>
                      <a:endParaRPr lang="en-US" sz="1600" b="1" i="0" u="none" strike="noStrike" cap="none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  <a:sym typeface="Questrial"/>
                      </a:endParaRPr>
                    </a:p>
                  </a:txBody>
                  <a:tcPr marL="6075" marR="6075" marT="607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alibri" charset="0"/>
                          <a:cs typeface="Arial" panose="020B0604020202020204" pitchFamily="34" charset="0"/>
                          <a:sym typeface="Questrial"/>
                        </a:rPr>
                        <a:t>Collaborating divisions</a:t>
                      </a:r>
                      <a:endParaRPr sz="1600" b="1" i="0" u="none" strike="noStrike" cap="none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  <a:sym typeface="Questrial"/>
                      </a:endParaRPr>
                    </a:p>
                  </a:txBody>
                  <a:tcPr marL="6075" marR="6075" marT="607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alibri" charset="0"/>
                          <a:cs typeface="Arial" panose="020B0604020202020204" pitchFamily="34" charset="0"/>
                          <a:sym typeface="Questrial"/>
                        </a:rPr>
                        <a:t>Symposium Organizers</a:t>
                      </a:r>
                      <a:endParaRPr sz="1600" b="1" i="0" u="none" strike="noStrike" cap="none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Calibri" charset="0"/>
                        <a:cs typeface="Arial" panose="020B0604020202020204" pitchFamily="34" charset="0"/>
                        <a:sym typeface="Questrial"/>
                      </a:endParaRPr>
                    </a:p>
                  </a:txBody>
                  <a:tcPr marL="6075" marR="6075" marT="6075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Calibri"/>
                        <a:buNone/>
                        <a:tabLst/>
                        <a:defRPr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Food packaging (AGFD)</a:t>
                      </a:r>
                    </a:p>
                  </a:txBody>
                  <a:tcPr marL="7625" marR="7625" marT="76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CELL, ENVR, PMSE, POLY, RUBB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2801707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Calibri"/>
                        <a:buNone/>
                        <a:tabLst/>
                        <a:defRPr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Chemistry and Physics of Foams (COLL)</a:t>
                      </a:r>
                    </a:p>
                  </a:txBody>
                  <a:tcPr marL="7625" marR="7625" marT="76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PMSE, POLY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2496392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Calibri"/>
                        <a:buNone/>
                        <a:tabLst/>
                        <a:defRPr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Additives for PFAS Remediation (COLL)</a:t>
                      </a:r>
                    </a:p>
                  </a:txBody>
                  <a:tcPr marL="7625" marR="7625" marT="76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ANYL, CELL, ENVR, I&amp;EC, PMSE, POLY, TOXI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294889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Calibri"/>
                        <a:buNone/>
                        <a:tabLst/>
                        <a:defRPr/>
                      </a:pPr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Colloidal Suspensions of Renewable Polymers*</a:t>
                      </a:r>
                    </a:p>
                  </a:txBody>
                  <a:tcPr marL="7625" marR="7625" marT="76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cap="none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CELL, ENVR, PMSE, POLY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384078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Calibri"/>
                        <a:buNone/>
                        <a:tabLst/>
                        <a:defRPr/>
                      </a:pPr>
                      <a:endParaRPr lang="en-US" sz="1600" b="0" i="0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7625" marR="7625" marT="7625" marB="0" anchor="ctr">
                    <a:lnL w="12700" cap="flat" cmpd="sng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u="none" strike="noStrike" cap="none" dirty="0">
                        <a:solidFill>
                          <a:schemeClr val="bg1">
                            <a:lumMod val="5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38C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909838"/>
                  </a:ext>
                </a:extLst>
              </a:tr>
            </a:tbl>
          </a:graphicData>
        </a:graphic>
      </p:graphicFrame>
      <p:sp>
        <p:nvSpPr>
          <p:cNvPr id="6" name="Star: 16 Points 1">
            <a:extLst>
              <a:ext uri="{FF2B5EF4-FFF2-40B4-BE49-F238E27FC236}">
                <a16:creationId xmlns:a16="http://schemas.microsoft.com/office/drawing/2014/main" id="{EDBA00C5-3065-C574-6646-B396A84BE13E}"/>
              </a:ext>
            </a:extLst>
          </p:cNvPr>
          <p:cNvSpPr/>
          <p:nvPr/>
        </p:nvSpPr>
        <p:spPr>
          <a:xfrm>
            <a:off x="8558871" y="1948578"/>
            <a:ext cx="2653910" cy="1228957"/>
          </a:xfrm>
          <a:prstGeom prst="star16">
            <a:avLst>
              <a:gd name="adj" fmla="val 3467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727A2-56B2-7D51-4845-0C21C548C43A}"/>
              </a:ext>
            </a:extLst>
          </p:cNvPr>
          <p:cNvSpPr txBox="1"/>
          <p:nvPr/>
        </p:nvSpPr>
        <p:spPr>
          <a:xfrm>
            <a:off x="8886639" y="2232572"/>
            <a:ext cx="196014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Recruiting Organizers!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825C6718-8886-6405-48BB-3C018EF6009F}"/>
              </a:ext>
            </a:extLst>
          </p:cNvPr>
          <p:cNvSpPr txBox="1">
            <a:spLocks/>
          </p:cNvSpPr>
          <p:nvPr/>
        </p:nvSpPr>
        <p:spPr>
          <a:xfrm>
            <a:off x="555871" y="4600866"/>
            <a:ext cx="11209671" cy="1139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Joint symposia proposed during the ACS Leadership Institute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Seeking POLY co-organizers who can collaborate with other divisions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571500" lvl="1" indent="0">
              <a:buFont typeface="Arial"/>
              <a:buNone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D84280-041B-29E4-28CC-AB705B29EAB8}"/>
              </a:ext>
            </a:extLst>
          </p:cNvPr>
          <p:cNvSpPr txBox="1"/>
          <p:nvPr/>
        </p:nvSpPr>
        <p:spPr>
          <a:xfrm>
            <a:off x="230984" y="3964823"/>
            <a:ext cx="22926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*Carryover from Spring 2027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5B83DE-33CD-199E-E54A-4A304270C338}"/>
              </a:ext>
            </a:extLst>
          </p:cNvPr>
          <p:cNvSpPr txBox="1"/>
          <p:nvPr/>
        </p:nvSpPr>
        <p:spPr>
          <a:xfrm>
            <a:off x="230984" y="3684013"/>
            <a:ext cx="58384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Proposed symposia; will be evaluated based on symposium selection rubric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089E60-F84A-C63F-E11C-15BC4107F0D2}"/>
              </a:ext>
            </a:extLst>
          </p:cNvPr>
          <p:cNvSpPr txBox="1"/>
          <p:nvPr/>
        </p:nvSpPr>
        <p:spPr>
          <a:xfrm>
            <a:off x="2604187" y="1063810"/>
            <a:ext cx="6394620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-1651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6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Joint Symposia</a:t>
            </a:r>
            <a:endParaRPr lang="en-US" sz="16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7C5826B-F6E0-C7F7-6EA4-418E1586C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70" y="42168"/>
            <a:ext cx="596125" cy="1029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7305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6736F-A71A-CB6B-9910-0E5293B87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Ongoing challenges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2007A57-0B9B-B555-FAD0-02255B38BA7B}"/>
              </a:ext>
            </a:extLst>
          </p:cNvPr>
          <p:cNvSpPr txBox="1">
            <a:spLocks/>
          </p:cNvSpPr>
          <p:nvPr/>
        </p:nvSpPr>
        <p:spPr>
          <a:xfrm>
            <a:off x="372729" y="1417638"/>
            <a:ext cx="11209671" cy="504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Joint POLY/PMSE poster sessions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Despite our best efforts, ACS would not do a collocated poster session for POLY/PMSE at the Fall meeting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We will continue to campaign for collocated poster sessions, but it will depend on the venue and ACS priorities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General Topics judging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Challenging to recruit judges and get their scores on time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We’d like to announce the winners at the Awards &amp; Plenary, but Monday/Tuesday are popular and General Topics sessions get pushed to end of the conference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Is continuous funding feasible? Or keep the award without money?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Move responsibility to Awards committee?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Naming POLY/PMSE chapter awardee before the symposium selection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Early registration deadline: difficult for many industry/government/international speakers; ACS eventually walked it back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Future ACS requirement: being a member of a division to present in that division?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571500" lvl="1" indent="0">
              <a:buFont typeface="Arial"/>
              <a:buNone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268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E6794-E85D-F8FA-9468-F09CBD64B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C43D4-6610-6F45-10AD-482900394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2026 Programming Goals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9B1EE6-8928-C084-6BA9-6941B31B9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417638"/>
            <a:ext cx="11142133" cy="5265384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Intentionally plan joint programming</a:t>
            </a:r>
          </a:p>
          <a:p>
            <a:pPr lvl="1"/>
            <a:r>
              <a:rPr lang="en-US" dirty="0"/>
              <a:t>Maximize POLY impact within smaller ACS footprint</a:t>
            </a:r>
          </a:p>
          <a:p>
            <a:pPr lvl="1"/>
            <a:r>
              <a:rPr lang="en-US" dirty="0"/>
              <a:t>Develop ideas with other divisions and recruit experienced organizers</a:t>
            </a:r>
          </a:p>
          <a:p>
            <a:pPr lvl="1"/>
            <a:r>
              <a:rPr lang="en-US" dirty="0"/>
              <a:t>Suggest/contribute to Innovative Programming</a:t>
            </a:r>
          </a:p>
          <a:p>
            <a:r>
              <a:rPr lang="en-US" dirty="0"/>
              <a:t>Organizer recruiting, outreach, and training</a:t>
            </a:r>
          </a:p>
          <a:p>
            <a:pPr lvl="1"/>
            <a:r>
              <a:rPr lang="en-US" dirty="0"/>
              <a:t>Develop policies around HDS utilization</a:t>
            </a:r>
          </a:p>
          <a:p>
            <a:pPr lvl="1"/>
            <a:r>
              <a:rPr lang="en-US" dirty="0"/>
              <a:t>Best practices for abstract rejection/conversion to poster</a:t>
            </a:r>
          </a:p>
          <a:p>
            <a:r>
              <a:rPr lang="en-US" dirty="0"/>
              <a:t>Elevate poster sessions</a:t>
            </a:r>
          </a:p>
          <a:p>
            <a:pPr lvl="1"/>
            <a:r>
              <a:rPr lang="en-US" dirty="0"/>
              <a:t>Continue advocating for collocated poster sessions with PMSE</a:t>
            </a:r>
          </a:p>
          <a:p>
            <a:pPr lvl="1"/>
            <a:r>
              <a:rPr lang="en-US" b="1" dirty="0"/>
              <a:t>Fall 2026: Piloting an invited poster session (“POLY/PMSE Heroes of Polymer Science”)</a:t>
            </a:r>
          </a:p>
          <a:p>
            <a:r>
              <a:rPr lang="en-US" dirty="0"/>
              <a:t>Develop new virtual programming</a:t>
            </a:r>
          </a:p>
          <a:p>
            <a:pPr lvl="1"/>
            <a:r>
              <a:rPr lang="en-US" dirty="0"/>
              <a:t>Recruit a virtual programming chair</a:t>
            </a:r>
          </a:p>
          <a:p>
            <a:pPr lvl="1"/>
            <a:r>
              <a:rPr lang="en-US" dirty="0"/>
              <a:t>Use lessons from the pandemic to create engaging virtual programming</a:t>
            </a:r>
          </a:p>
          <a:p>
            <a:pPr lvl="1"/>
            <a:r>
              <a:rPr lang="en-US" dirty="0"/>
              <a:t>Collaborate with Global Engagement committee</a:t>
            </a:r>
          </a:p>
          <a:p>
            <a:pPr lvl="1"/>
            <a:r>
              <a:rPr lang="en-US" b="1" dirty="0"/>
              <a:t>Fall 2026: Piloting a panel on graduate admissions aimed at international audience, and a Thursday morning session for speakers with last-minute travel cancellations</a:t>
            </a:r>
          </a:p>
        </p:txBody>
      </p:sp>
    </p:spTree>
    <p:extLst>
      <p:ext uri="{BB962C8B-B14F-4D97-AF65-F5344CB8AC3E}">
        <p14:creationId xmlns:p14="http://schemas.microsoft.com/office/powerpoint/2010/main" val="1006940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6C57C-14F8-992F-EE30-BA8A119E2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76124-DDED-30E9-F459-172CB6E44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HDS Allocations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7C461-731B-9853-DA3B-BC4CB9322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417638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/>
              <a:t>2027 allocations are higher than the previous 2 years!</a:t>
            </a:r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70A88A2-0878-3CB9-66DA-76FAB2638A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071647"/>
              </p:ext>
            </p:extLst>
          </p:nvPr>
        </p:nvGraphicFramePr>
        <p:xfrm>
          <a:off x="7680966" y="3333577"/>
          <a:ext cx="4249531" cy="2773680"/>
        </p:xfrm>
        <a:graphic>
          <a:graphicData uri="http://schemas.openxmlformats.org/drawingml/2006/table">
            <a:tbl>
              <a:tblPr firstRow="1" bandRow="1">
                <a:tableStyleId>{41802004-E942-4B59-A5EE-B7501E085518}</a:tableStyleId>
              </a:tblPr>
              <a:tblGrid>
                <a:gridCol w="1645110">
                  <a:extLst>
                    <a:ext uri="{9D8B030D-6E8A-4147-A177-3AD203B41FA5}">
                      <a16:colId xmlns:a16="http://schemas.microsoft.com/office/drawing/2014/main" val="2338089844"/>
                    </a:ext>
                  </a:extLst>
                </a:gridCol>
                <a:gridCol w="1371968">
                  <a:extLst>
                    <a:ext uri="{9D8B030D-6E8A-4147-A177-3AD203B41FA5}">
                      <a16:colId xmlns:a16="http://schemas.microsoft.com/office/drawing/2014/main" val="1402177525"/>
                    </a:ext>
                  </a:extLst>
                </a:gridCol>
                <a:gridCol w="1232453">
                  <a:extLst>
                    <a:ext uri="{9D8B030D-6E8A-4147-A177-3AD203B41FA5}">
                      <a16:colId xmlns:a16="http://schemas.microsoft.com/office/drawing/2014/main" val="12281012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Meeting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Joint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6129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Spring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509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Fall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602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Spring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0562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Fall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01898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Spring 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399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Fall 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802683"/>
                  </a:ext>
                </a:extLst>
              </a:tr>
            </a:tbl>
          </a:graphicData>
        </a:graphic>
      </p:graphicFrame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AEA589A-5185-DFCD-F19A-DF6D7C11207D}"/>
              </a:ext>
            </a:extLst>
          </p:cNvPr>
          <p:cNvSpPr txBox="1">
            <a:spLocks/>
          </p:cNvSpPr>
          <p:nvPr/>
        </p:nvSpPr>
        <p:spPr>
          <a:xfrm>
            <a:off x="609599" y="2176917"/>
            <a:ext cx="6723269" cy="4020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New ACS formula for determining allocations</a:t>
            </a:r>
          </a:p>
          <a:p>
            <a:pPr lvl="1"/>
            <a:r>
              <a:rPr lang="en-US" dirty="0"/>
              <a:t>Start with 2 base HDS/division</a:t>
            </a:r>
          </a:p>
          <a:p>
            <a:pPr lvl="1"/>
            <a:r>
              <a:rPr lang="en-US" dirty="0"/>
              <a:t>Net change by season capped at 20% </a:t>
            </a:r>
          </a:p>
          <a:p>
            <a:pPr lvl="1"/>
            <a:r>
              <a:rPr lang="en-US" dirty="0"/>
              <a:t>Factors weighted by 25% each, based on average of past 2 years of data:</a:t>
            </a:r>
          </a:p>
          <a:p>
            <a:pPr marL="1485900" lvl="2" indent="-457200">
              <a:buFont typeface="+mj-lt"/>
              <a:buAutoNum type="arabicPeriod"/>
            </a:pPr>
            <a:r>
              <a:rPr lang="en-US" dirty="0"/>
              <a:t>Demand (division attendance)</a:t>
            </a:r>
          </a:p>
          <a:p>
            <a:pPr marL="1485900" lvl="2" indent="-457200">
              <a:buFont typeface="+mj-lt"/>
              <a:buAutoNum type="arabicPeriod"/>
            </a:pPr>
            <a:r>
              <a:rPr lang="en-US" dirty="0"/>
              <a:t>Utilization (session attendance)</a:t>
            </a:r>
          </a:p>
          <a:p>
            <a:pPr marL="1485900" lvl="2" indent="-457200">
              <a:buFont typeface="+mj-lt"/>
              <a:buAutoNum type="arabicPeriod"/>
            </a:pPr>
            <a:r>
              <a:rPr lang="en-US" b="1" dirty="0"/>
              <a:t>Quality (oral session rejection rate)</a:t>
            </a:r>
          </a:p>
          <a:p>
            <a:pPr marL="1485900" lvl="2" indent="-457200">
              <a:buFont typeface="+mj-lt"/>
              <a:buAutoNum type="arabicPeriod"/>
            </a:pPr>
            <a:r>
              <a:rPr lang="en-US" dirty="0"/>
              <a:t>Collaboration (use of joint session allocation)</a:t>
            </a:r>
          </a:p>
        </p:txBody>
      </p:sp>
    </p:spTree>
    <p:extLst>
      <p:ext uri="{BB962C8B-B14F-4D97-AF65-F5344CB8AC3E}">
        <p14:creationId xmlns:p14="http://schemas.microsoft.com/office/powerpoint/2010/main" val="31556480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6BCE1-525E-E532-289A-5610B9F57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POLY Symposium Selection Guidelines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095D55-DC22-5E0B-A746-28C1859A10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11430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Used for Fall 2026 and Spring 2027</a:t>
            </a:r>
          </a:p>
          <a:p>
            <a:r>
              <a:rPr lang="en-US" dirty="0"/>
              <a:t>Overlapping symposia were asked to choose between moving to future meeting, combining, or differentiating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2999CD-BB7E-898B-3849-2F53DA115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056" y="2868447"/>
            <a:ext cx="11417887" cy="325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59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7" name="Shape 417"/>
          <p:cNvGraphicFramePr/>
          <p:nvPr>
            <p:extLst>
              <p:ext uri="{D42A27DB-BD31-4B8C-83A1-F6EECF244321}">
                <p14:modId xmlns:p14="http://schemas.microsoft.com/office/powerpoint/2010/main" val="2969714677"/>
              </p:ext>
            </p:extLst>
          </p:nvPr>
        </p:nvGraphicFramePr>
        <p:xfrm>
          <a:off x="0" y="1531966"/>
          <a:ext cx="12053589" cy="5151258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750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0717">
                  <a:extLst>
                    <a:ext uri="{9D8B030D-6E8A-4147-A177-3AD203B41FA5}">
                      <a16:colId xmlns:a16="http://schemas.microsoft.com/office/drawing/2014/main" val="3169250072"/>
                    </a:ext>
                  </a:extLst>
                </a:gridCol>
                <a:gridCol w="1860717">
                  <a:extLst>
                    <a:ext uri="{9D8B030D-6E8A-4147-A177-3AD203B41FA5}">
                      <a16:colId xmlns:a16="http://schemas.microsoft.com/office/drawing/2014/main" val="3484442015"/>
                    </a:ext>
                  </a:extLst>
                </a:gridCol>
                <a:gridCol w="1860717">
                  <a:extLst>
                    <a:ext uri="{9D8B030D-6E8A-4147-A177-3AD203B41FA5}">
                      <a16:colId xmlns:a16="http://schemas.microsoft.com/office/drawing/2014/main" val="1830616510"/>
                    </a:ext>
                  </a:extLst>
                </a:gridCol>
                <a:gridCol w="1860717">
                  <a:extLst>
                    <a:ext uri="{9D8B030D-6E8A-4147-A177-3AD203B41FA5}">
                      <a16:colId xmlns:a16="http://schemas.microsoft.com/office/drawing/2014/main" val="745689301"/>
                    </a:ext>
                  </a:extLst>
                </a:gridCol>
                <a:gridCol w="1860717">
                  <a:extLst>
                    <a:ext uri="{9D8B030D-6E8A-4147-A177-3AD203B41FA5}">
                      <a16:colId xmlns:a16="http://schemas.microsoft.com/office/drawing/2014/main" val="1032907969"/>
                    </a:ext>
                  </a:extLst>
                </a:gridCol>
              </a:tblGrid>
              <a:tr h="5622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sng" strike="noStrike" cap="none" dirty="0">
                          <a:latin typeface="Calibri" charset="0"/>
                          <a:ea typeface="Calibri" charset="0"/>
                          <a:cs typeface="Calibri" charset="0"/>
                        </a:rPr>
                        <a:t>Date (Location)</a:t>
                      </a:r>
                      <a:endParaRPr sz="1800" u="sng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dirty="0">
                          <a:latin typeface="Calibri" charset="0"/>
                          <a:ea typeface="Calibri" charset="0"/>
                          <a:cs typeface="Calibri" charset="0"/>
                        </a:rPr>
                        <a:t>Julia Kalow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i="1" dirty="0">
                          <a:latin typeface="Calibri" charset="0"/>
                          <a:ea typeface="Calibri" charset="0"/>
                          <a:cs typeface="Calibri" charset="0"/>
                        </a:rPr>
                        <a:t>Northwestern </a:t>
                      </a: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alibri" charset="0"/>
                          <a:ea typeface="Calibri" charset="0"/>
                          <a:cs typeface="Calibri" charset="0"/>
                        </a:rPr>
                        <a:t>Graham Collier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i="1" dirty="0">
                          <a:latin typeface="Calibri" charset="0"/>
                          <a:ea typeface="Calibri" charset="0"/>
                          <a:cs typeface="Calibri" charset="0"/>
                        </a:rPr>
                        <a:t>Southern Miss</a:t>
                      </a:r>
                      <a:endParaRPr sz="1800" i="1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latin typeface="Calibri" charset="0"/>
                          <a:ea typeface="Calibri" charset="0"/>
                          <a:cs typeface="Calibri" charset="0"/>
                        </a:rPr>
                        <a:t>Alice Savage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i="1" dirty="0">
                          <a:latin typeface="Calibri" charset="0"/>
                          <a:ea typeface="Calibri" charset="0"/>
                          <a:cs typeface="Calibri" charset="0"/>
                        </a:rPr>
                        <a:t>Aerospace</a:t>
                      </a:r>
                      <a:endParaRPr sz="1800" i="1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dirty="0">
                          <a:latin typeface="Calibri" charset="0"/>
                          <a:ea typeface="Calibri" charset="0"/>
                          <a:cs typeface="Calibri" charset="0"/>
                        </a:rPr>
                        <a:t>Michael Petr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i="1" dirty="0">
                          <a:latin typeface="Calibri" charset="0"/>
                          <a:ea typeface="Calibri" charset="0"/>
                          <a:cs typeface="Calibri" charset="0"/>
                        </a:rPr>
                        <a:t> Dow</a:t>
                      </a: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dirty="0">
                          <a:latin typeface="Calibri" charset="0"/>
                          <a:ea typeface="Calibri" charset="0"/>
                          <a:cs typeface="Calibri" charset="0"/>
                        </a:rPr>
                        <a:t>TBN</a:t>
                      </a:r>
                      <a:endParaRPr lang="en-US" sz="1800" b="0" i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1" dirty="0">
                          <a:latin typeface="Calibri" charset="0"/>
                          <a:ea typeface="Calibri" charset="0"/>
                          <a:cs typeface="Calibri" charset="0"/>
                        </a:rPr>
                        <a:t>Government?</a:t>
                      </a:r>
                      <a:endParaRPr lang="en-US" sz="1800" b="1" i="1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2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Spring 2025 (San Diego)</a:t>
                      </a:r>
                      <a:endParaRPr sz="1800" dirty="0">
                        <a:solidFill>
                          <a:srgbClr val="FF000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cap="none" dirty="0">
                          <a:solidFill>
                            <a:srgbClr val="FF0000"/>
                          </a:solidFill>
                          <a:latin typeface="Calibri" charset="0"/>
                          <a:ea typeface="Calibri" charset="0"/>
                          <a:cs typeface="Calibri" charset="0"/>
                          <a:sym typeface="Arial"/>
                        </a:rPr>
                        <a:t>LEAD</a:t>
                      </a:r>
                      <a:endParaRPr sz="1800" b="0" i="0" u="none" strike="noStrike" cap="none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  <a:sym typeface="Arial"/>
                      </a:endParaRPr>
                    </a:p>
                  </a:txBody>
                  <a:tcPr marL="105002" marR="105002" marT="52501" marB="52501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alibri" charset="0"/>
                          <a:ea typeface="Calibri" charset="0"/>
                          <a:cs typeface="Calibri" charset="0"/>
                        </a:rPr>
                        <a:t>SUPPORT</a:t>
                      </a:r>
                      <a:endParaRPr sz="1800" b="0" i="0" u="none" strike="noStrike" cap="none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  <a:sym typeface="Arial"/>
                      </a:endParaRPr>
                    </a:p>
                  </a:txBody>
                  <a:tcPr marL="105002" marR="105002" marT="52501" marB="52501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  <a:sym typeface="Arial"/>
                        </a:rPr>
                        <a:t>SHADOW</a:t>
                      </a:r>
                      <a:endParaRPr sz="1800" b="0" i="0" u="none" strike="noStrike" cap="none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  <a:sym typeface="Arial"/>
                      </a:endParaRPr>
                    </a:p>
                  </a:txBody>
                  <a:tcPr marL="105002" marR="105002" marT="52501" marB="52501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  <a:sym typeface="Arial"/>
                      </a:endParaRPr>
                    </a:p>
                  </a:txBody>
                  <a:tcPr marL="105002" marR="105002" marT="52501" marB="52501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  <a:sym typeface="Arial"/>
                      </a:endParaRPr>
                    </a:p>
                  </a:txBody>
                  <a:tcPr marL="105002" marR="105002" marT="52501" marB="52501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22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Fall 2025 (DC)</a:t>
                      </a:r>
                      <a:endParaRPr sz="1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  <a:sym typeface="Arial"/>
                        </a:rPr>
                        <a:t>SUPPORT</a:t>
                      </a:r>
                      <a:endParaRPr sz="1800" b="0" i="0" u="none" strike="noStrike" cap="none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  <a:sym typeface="Arial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LEAD</a:t>
                      </a: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  <a:sym typeface="Arial"/>
                        </a:rPr>
                        <a:t>SUPPORT</a:t>
                      </a:r>
                      <a:endParaRPr sz="1800" b="0" i="0" u="none" strike="noStrike" cap="none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  <a:sym typeface="Arial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  <a:sym typeface="Arial"/>
                      </a:endParaRPr>
                    </a:p>
                  </a:txBody>
                  <a:tcPr marL="105002" marR="105002" marT="52501" marB="52501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0" i="0" u="none" strike="noStrike" cap="none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  <a:sym typeface="Arial"/>
                      </a:endParaRPr>
                    </a:p>
                  </a:txBody>
                  <a:tcPr marL="105002" marR="105002" marT="52501" marB="52501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22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Spring 2026 (Atlanta)</a:t>
                      </a:r>
                      <a:endParaRPr sz="1800" dirty="0">
                        <a:solidFill>
                          <a:srgbClr val="00B05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  <a:sym typeface="Arial"/>
                        </a:rPr>
                        <a:t>SUPPORT/CHAIR</a:t>
                      </a:r>
                      <a:endParaRPr sz="1800" b="0" i="0" u="none" strike="noStrike" cap="none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  <a:sym typeface="Arial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  <a:sym typeface="Arial"/>
                        </a:rPr>
                        <a:t>SUPPORT</a:t>
                      </a:r>
                      <a:endParaRPr sz="1800" b="0" i="0" u="none" strike="noStrike" cap="none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  <a:sym typeface="Arial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rgbClr val="00B050"/>
                          </a:solidFill>
                          <a:latin typeface="Calibri" charset="0"/>
                          <a:ea typeface="Calibri" charset="0"/>
                          <a:cs typeface="Calibri" charset="0"/>
                          <a:sym typeface="Arial"/>
                        </a:rPr>
                        <a:t>LEAD</a:t>
                      </a:r>
                      <a:endParaRPr sz="1800" b="1" i="0" u="none" strike="noStrike" cap="none" dirty="0">
                        <a:solidFill>
                          <a:srgbClr val="00B050"/>
                        </a:solidFill>
                        <a:latin typeface="Calibri" charset="0"/>
                        <a:ea typeface="Calibri" charset="0"/>
                        <a:cs typeface="Calibri" charset="0"/>
                        <a:sym typeface="Arial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  <a:sym typeface="Arial"/>
                        </a:rPr>
                        <a:t>SHADOW</a:t>
                      </a: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800" b="0" i="0" u="none" strike="noStrike" cap="none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  <a:sym typeface="Arial"/>
                      </a:endParaRPr>
                    </a:p>
                  </a:txBody>
                  <a:tcPr marL="105002" marR="105002" marT="52501" marB="52501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191241"/>
                  </a:ext>
                </a:extLst>
              </a:tr>
              <a:tr h="5622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solidFill>
                            <a:srgbClr val="0070C0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Fall 2026 (Chicago)</a:t>
                      </a:r>
                      <a:endParaRPr sz="1800" dirty="0">
                        <a:solidFill>
                          <a:srgbClr val="0070C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rgbClr val="0070C0"/>
                          </a:solidFill>
                          <a:latin typeface="Calibri" charset="0"/>
                          <a:ea typeface="Calibri" charset="0"/>
                          <a:cs typeface="Calibri" charset="0"/>
                          <a:sym typeface="Arial"/>
                        </a:rPr>
                        <a:t>LEAD</a:t>
                      </a: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  <a:sym typeface="Arial"/>
                        </a:rPr>
                        <a:t>/CHAIR</a:t>
                      </a: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SUPPORT</a:t>
                      </a:r>
                      <a:endParaRPr sz="1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SUPPORT</a:t>
                      </a:r>
                      <a:endParaRPr lang="en-US" sz="1800" b="1" dirty="0">
                        <a:solidFill>
                          <a:srgbClr val="7030A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  <a:sym typeface="Arial"/>
                        </a:rPr>
                        <a:t>SUPPORT</a:t>
                      </a: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800" b="0" i="0" u="none" strike="noStrike" cap="none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  <a:sym typeface="Arial"/>
                      </a:endParaRPr>
                    </a:p>
                  </a:txBody>
                  <a:tcPr marL="105002" marR="105002" marT="52501" marB="52501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978925"/>
                  </a:ext>
                </a:extLst>
              </a:tr>
              <a:tr h="5622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solidFill>
                            <a:srgbClr val="7030A0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Spring 2027 (New Orleans)</a:t>
                      </a:r>
                      <a:endParaRPr sz="1800" dirty="0">
                        <a:solidFill>
                          <a:srgbClr val="7030A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SUPPORT</a:t>
                      </a: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  <a:sym typeface="Arial"/>
                        </a:rPr>
                        <a:t>SUPPORT/CHAIR</a:t>
                      </a: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SUPPORT</a:t>
                      </a:r>
                      <a:endParaRPr lang="en-US" sz="1800" b="1" dirty="0">
                        <a:solidFill>
                          <a:srgbClr val="7030A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LEAD</a:t>
                      </a:r>
                      <a:endParaRPr lang="en-US" sz="1800" b="0" i="1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  <a:sym typeface="Arial"/>
                        </a:rPr>
                        <a:t>SHADOW</a:t>
                      </a:r>
                    </a:p>
                  </a:txBody>
                  <a:tcPr marL="105002" marR="105002" marT="52501" marB="52501" anchor="ctr"/>
                </a:tc>
                <a:extLst>
                  <a:ext uri="{0D108BD9-81ED-4DB2-BD59-A6C34878D82A}">
                    <a16:rowId xmlns:a16="http://schemas.microsoft.com/office/drawing/2014/main" val="1943216419"/>
                  </a:ext>
                </a:extLst>
              </a:tr>
              <a:tr h="5622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Fall 2027 (San Diego)</a:t>
                      </a:r>
                      <a:endParaRPr sz="1800" dirty="0">
                        <a:solidFill>
                          <a:srgbClr val="FF000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SUPPORT</a:t>
                      </a:r>
                      <a:endParaRPr lang="en-US" sz="1800" b="1" dirty="0">
                        <a:solidFill>
                          <a:srgbClr val="7030A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  <a:sym typeface="Arial"/>
                        </a:rPr>
                        <a:t>CHAIR</a:t>
                      </a:r>
                      <a:endParaRPr sz="1800" b="1" dirty="0">
                        <a:solidFill>
                          <a:srgbClr val="FF000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LEAD</a:t>
                      </a:r>
                      <a:endParaRPr sz="1800" b="1" dirty="0">
                        <a:solidFill>
                          <a:srgbClr val="7030A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SUPPORT</a:t>
                      </a:r>
                      <a:endParaRPr sz="1800" b="1" dirty="0">
                        <a:solidFill>
                          <a:srgbClr val="7030A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  <a:sym typeface="Arial"/>
                        </a:rPr>
                        <a:t>SUPPORT</a:t>
                      </a:r>
                    </a:p>
                  </a:txBody>
                  <a:tcPr marL="105002" marR="105002" marT="52501" marB="52501" anchor="ctr"/>
                </a:tc>
                <a:extLst>
                  <a:ext uri="{0D108BD9-81ED-4DB2-BD59-A6C34878D82A}">
                    <a16:rowId xmlns:a16="http://schemas.microsoft.com/office/drawing/2014/main" val="3892854192"/>
                  </a:ext>
                </a:extLst>
              </a:tr>
              <a:tr h="56220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Spring 2028 (Houston)</a:t>
                      </a:r>
                      <a:endParaRPr sz="18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0" i="1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CONSULT</a:t>
                      </a:r>
                    </a:p>
                  </a:txBody>
                  <a:tcPr marL="105002" marR="105002" marT="52501" marB="52501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LEAD</a:t>
                      </a:r>
                      <a:endParaRPr sz="1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  <a:sym typeface="Arial"/>
                        </a:rPr>
                        <a:t>CHAIR</a:t>
                      </a:r>
                      <a:endParaRPr lang="en-US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SUPPORT</a:t>
                      </a:r>
                      <a:endParaRPr lang="en-US" sz="1800" b="1" dirty="0">
                        <a:solidFill>
                          <a:srgbClr val="7030A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  <a:sym typeface="Arial"/>
                        </a:rPr>
                        <a:t>SUPPORT</a:t>
                      </a:r>
                    </a:p>
                  </a:txBody>
                  <a:tcPr marL="105002" marR="105002" marT="52501" marB="52501" anchor="ctr"/>
                </a:tc>
                <a:extLst>
                  <a:ext uri="{0D108BD9-81ED-4DB2-BD59-A6C34878D82A}">
                    <a16:rowId xmlns:a16="http://schemas.microsoft.com/office/drawing/2014/main" val="1279949357"/>
                  </a:ext>
                </a:extLst>
              </a:tr>
              <a:tr h="5622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00B050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Fall 2028 (TBN)</a:t>
                      </a: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800" b="0" i="1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CONSULT</a:t>
                      </a:r>
                      <a:endParaRPr sz="180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0" i="0" u="none" strike="noStrike" cap="none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  <a:sym typeface="Arial"/>
                        </a:rPr>
                        <a:t>SUPPORT/CHAIR</a:t>
                      </a: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SUPPORT</a:t>
                      </a:r>
                      <a:endParaRPr lang="en-US" sz="1800" b="1" dirty="0">
                        <a:solidFill>
                          <a:srgbClr val="7030A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5002" marR="105002" marT="52501" marB="525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i="0" u="none" strike="noStrike" cap="none" dirty="0">
                          <a:solidFill>
                            <a:srgbClr val="00B050"/>
                          </a:solidFill>
                          <a:latin typeface="Calibri" charset="0"/>
                          <a:ea typeface="Calibri" charset="0"/>
                          <a:cs typeface="Calibri" charset="0"/>
                          <a:sym typeface="Arial"/>
                        </a:rPr>
                        <a:t>LEAD</a:t>
                      </a:r>
                    </a:p>
                  </a:txBody>
                  <a:tcPr marL="105002" marR="105002" marT="52501" marB="52501" anchor="ctr"/>
                </a:tc>
                <a:extLst>
                  <a:ext uri="{0D108BD9-81ED-4DB2-BD59-A6C34878D82A}">
                    <a16:rowId xmlns:a16="http://schemas.microsoft.com/office/drawing/2014/main" val="238193230"/>
                  </a:ext>
                </a:extLst>
              </a:tr>
            </a:tbl>
          </a:graphicData>
        </a:graphic>
      </p:graphicFrame>
      <p:sp>
        <p:nvSpPr>
          <p:cNvPr id="422" name="Shape 422"/>
          <p:cNvSpPr txBox="1"/>
          <p:nvPr/>
        </p:nvSpPr>
        <p:spPr>
          <a:xfrm>
            <a:off x="420279" y="191115"/>
            <a:ext cx="2836705" cy="530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Tx/>
              <a:defRPr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POLY Programming Team Rotation</a:t>
            </a:r>
            <a:endParaRPr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644FF9B5-D457-F002-8319-576205958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608" y="191115"/>
            <a:ext cx="983166" cy="1228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person in a suit smiling&#10;&#10;Description automatically generated">
            <a:extLst>
              <a:ext uri="{FF2B5EF4-FFF2-40B4-BE49-F238E27FC236}">
                <a16:creationId xmlns:a16="http://schemas.microsoft.com/office/drawing/2014/main" id="{18CF9A05-2645-095D-88F7-76061513B7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166" y="201658"/>
            <a:ext cx="991834" cy="12397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946146C-1CAF-A951-E111-399FDC82F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032" y="191946"/>
            <a:ext cx="711441" cy="1228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CBA74A-5005-16F4-2E8C-9F2DE5E020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1263" y="191115"/>
            <a:ext cx="819305" cy="122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039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9F0E186-3DA1-4EFF-A368-AF74B7028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1CA972-A32F-4369-B5F9-AC5EC4BAA9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1197205"/>
            <a:ext cx="8229600" cy="4928959"/>
          </a:xfrm>
        </p:spPr>
        <p:txBody>
          <a:bodyPr>
            <a:normAutofit/>
          </a:bodyPr>
          <a:lstStyle/>
          <a:p>
            <a:r>
              <a:rPr lang="en-US" sz="2400" dirty="0"/>
              <a:t>POLY at the ACS National Meeting Review</a:t>
            </a:r>
          </a:p>
          <a:p>
            <a:pPr lvl="1"/>
            <a:r>
              <a:rPr lang="en-US" sz="2000" dirty="0"/>
              <a:t>Review of POLY at recent ACS National Meetings</a:t>
            </a:r>
          </a:p>
          <a:p>
            <a:r>
              <a:rPr lang="en-US" sz="2400" dirty="0"/>
              <a:t>Upcoming National Meetings</a:t>
            </a:r>
          </a:p>
          <a:p>
            <a:pPr lvl="1"/>
            <a:r>
              <a:rPr lang="en-US" sz="2400" dirty="0"/>
              <a:t>Fall 2026 (Chicago) – Julia Kalow</a:t>
            </a:r>
          </a:p>
          <a:p>
            <a:pPr lvl="1"/>
            <a:r>
              <a:rPr lang="en-US" sz="2400" dirty="0"/>
              <a:t>Spring 2027 (New Orleans) – Michael Petr</a:t>
            </a:r>
          </a:p>
          <a:p>
            <a:pPr lvl="1"/>
            <a:r>
              <a:rPr lang="en-US" sz="2400" dirty="0"/>
              <a:t>Fall 2027 (San Diego) – Alice Savage</a:t>
            </a:r>
          </a:p>
          <a:p>
            <a:pPr lvl="1"/>
            <a:r>
              <a:rPr lang="en-US" sz="2400" dirty="0"/>
              <a:t>Spring 2028 (Houston) –  Graham Collier</a:t>
            </a:r>
          </a:p>
          <a:p>
            <a:r>
              <a:rPr lang="en-US" sz="2400" dirty="0"/>
              <a:t>Future of POLY Programming	</a:t>
            </a:r>
          </a:p>
          <a:p>
            <a:pPr lvl="1"/>
            <a:r>
              <a:rPr lang="en-US" sz="2400" dirty="0"/>
              <a:t>Ongoing challenges and 2026 programming goals</a:t>
            </a:r>
          </a:p>
          <a:p>
            <a:pPr lvl="1"/>
            <a:r>
              <a:rPr lang="en-US" sz="2400" dirty="0"/>
              <a:t>HDS allocation formula</a:t>
            </a:r>
          </a:p>
          <a:p>
            <a:pPr lvl="1"/>
            <a:r>
              <a:rPr lang="en-US" sz="2400" dirty="0"/>
              <a:t>Team composition and rotation</a:t>
            </a:r>
          </a:p>
          <a:p>
            <a:endParaRPr lang="en-US" sz="2400" dirty="0"/>
          </a:p>
          <a:p>
            <a:pPr lvl="1"/>
            <a:endParaRPr lang="en-US" sz="2400" dirty="0"/>
          </a:p>
          <a:p>
            <a:endParaRPr lang="en-US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B0205E-59BC-449B-9CD4-31FDEE3CABB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539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96301E4-F745-4EBA-A6A6-AE17C151A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Team Composition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FB9A94-7AC9-4821-86A1-24DF78E49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417639"/>
            <a:ext cx="9144000" cy="4708526"/>
          </a:xfrm>
        </p:spPr>
        <p:txBody>
          <a:bodyPr>
            <a:normAutofit/>
          </a:bodyPr>
          <a:lstStyle/>
          <a:p>
            <a:r>
              <a:rPr lang="en-US" dirty="0"/>
              <a:t>Balance of industry/academia/government</a:t>
            </a:r>
          </a:p>
          <a:p>
            <a:pPr lvl="1"/>
            <a:r>
              <a:rPr lang="en-US" dirty="0"/>
              <a:t>Julia will complete her term at the end of 2027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New programming chair named by Derek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POLY Program Committee Chair Rotation:</a:t>
            </a:r>
          </a:p>
          <a:p>
            <a:pPr lvl="2"/>
            <a:r>
              <a:rPr lang="en-US" i="1" dirty="0"/>
              <a:t>2026 – Julia</a:t>
            </a:r>
          </a:p>
          <a:p>
            <a:pPr lvl="2"/>
            <a:r>
              <a:rPr lang="en-US" i="1" dirty="0"/>
              <a:t>2027 – Graham</a:t>
            </a:r>
          </a:p>
          <a:p>
            <a:pPr lvl="2"/>
            <a:r>
              <a:rPr lang="en-US" i="1" dirty="0"/>
              <a:t>2028 – Alice</a:t>
            </a:r>
          </a:p>
          <a:p>
            <a:pPr lvl="2"/>
            <a:r>
              <a:rPr lang="en-US" i="1" dirty="0"/>
              <a:t>2029 - Michael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E708B6-BEE4-42C4-86A4-13F4F2648E2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9784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098D50E5-5165-646F-4578-0952DE93B6B5}"/>
              </a:ext>
            </a:extLst>
          </p:cNvPr>
          <p:cNvSpPr txBox="1">
            <a:spLocks/>
          </p:cNvSpPr>
          <p:nvPr/>
        </p:nvSpPr>
        <p:spPr>
          <a:xfrm>
            <a:off x="609600" y="1741488"/>
            <a:ext cx="10972800" cy="3763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6000" b="1" dirty="0"/>
              <a:t>Thank you!</a:t>
            </a:r>
            <a:endParaRPr lang="en-US" sz="6000" dirty="0"/>
          </a:p>
          <a:p>
            <a:endParaRPr lang="en-US" b="1" dirty="0"/>
          </a:p>
          <a:p>
            <a:r>
              <a:rPr lang="en-US" i="1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3513052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3E9E8-52C4-3500-1C71-5DD086401B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Back Up Slides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3E0DF4-4E4B-6642-A41B-BC01783A2D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9414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81BFB9A-BC08-4DBC-9579-F3B73F1D1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12994"/>
            <a:ext cx="10972800" cy="793875"/>
          </a:xfrm>
        </p:spPr>
        <p:txBody>
          <a:bodyPr/>
          <a:lstStyle/>
          <a:p>
            <a:r>
              <a:rPr lang="en-US" dirty="0"/>
              <a:t>New/Continuing Initiatives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68FFFA-66C2-477D-8049-88A3A6BAC0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068512"/>
            <a:ext cx="10972800" cy="5382391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Knowledge continuity in business office/ program chair liaison (Thanks Kathy!) &amp; with </a:t>
            </a:r>
            <a:r>
              <a:rPr lang="en-US" dirty="0" err="1"/>
              <a:t>ExComm</a:t>
            </a:r>
            <a:r>
              <a:rPr lang="en-US" dirty="0"/>
              <a:t> (2026, Hayley Brown)</a:t>
            </a:r>
          </a:p>
          <a:p>
            <a:endParaRPr lang="en-US" dirty="0"/>
          </a:p>
          <a:p>
            <a:r>
              <a:rPr lang="en-US" i="1" dirty="0">
                <a:solidFill>
                  <a:srgbClr val="0070C0"/>
                </a:solidFill>
              </a:rPr>
              <a:t>Continuing</a:t>
            </a:r>
            <a:r>
              <a:rPr lang="en-US" dirty="0"/>
              <a:t> – Programming event to thank current organizers, reporting out on Programming, and recruiting new organizers</a:t>
            </a:r>
          </a:p>
          <a:p>
            <a:pPr lvl="1"/>
            <a:r>
              <a:rPr lang="en-US" dirty="0"/>
              <a:t>Recognition paths</a:t>
            </a:r>
          </a:p>
          <a:p>
            <a:pPr lvl="1"/>
            <a:r>
              <a:rPr lang="en-US" dirty="0"/>
              <a:t>Reporting paths</a:t>
            </a:r>
          </a:p>
          <a:p>
            <a:pPr lvl="1"/>
            <a:r>
              <a:rPr lang="en-US" dirty="0"/>
              <a:t>Recruitment paths</a:t>
            </a:r>
          </a:p>
          <a:p>
            <a:pPr lvl="1"/>
            <a:endParaRPr lang="en-US" dirty="0"/>
          </a:p>
          <a:p>
            <a:r>
              <a:rPr lang="en-US" i="1" dirty="0">
                <a:solidFill>
                  <a:srgbClr val="0070C0"/>
                </a:solidFill>
              </a:rPr>
              <a:t>Continuing </a:t>
            </a:r>
            <a:r>
              <a:rPr lang="en-US" dirty="0"/>
              <a:t>– </a:t>
            </a:r>
            <a:r>
              <a:rPr lang="en-US" dirty="0">
                <a:solidFill>
                  <a:schemeClr val="tx1"/>
                </a:solidFill>
              </a:rPr>
              <a:t>Revising Programming Best Practices (</a:t>
            </a:r>
            <a:r>
              <a:rPr lang="en-US" dirty="0">
                <a:solidFill>
                  <a:srgbClr val="FF0000"/>
                </a:solidFill>
              </a:rPr>
              <a:t>In progress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i="1" dirty="0">
                <a:solidFill>
                  <a:srgbClr val="0070C0"/>
                </a:solidFill>
              </a:rPr>
              <a:t>Continuing </a:t>
            </a:r>
            <a:r>
              <a:rPr lang="en-US" dirty="0"/>
              <a:t>–</a:t>
            </a:r>
            <a:r>
              <a:rPr lang="en-US" dirty="0">
                <a:solidFill>
                  <a:schemeClr val="tx1"/>
                </a:solidFill>
              </a:rPr>
              <a:t> Discussions &amp; initiatives regarding DEIR in POLY Programming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i="1" dirty="0">
                <a:solidFill>
                  <a:srgbClr val="0070C0"/>
                </a:solidFill>
              </a:rPr>
              <a:t>Continuing </a:t>
            </a:r>
            <a:r>
              <a:rPr lang="en-US" dirty="0"/>
              <a:t>– Symposia Selection Guidelines Implementation with amendments as needed (</a:t>
            </a:r>
            <a:r>
              <a:rPr lang="en-US" dirty="0">
                <a:solidFill>
                  <a:srgbClr val="0070C0"/>
                </a:solidFill>
              </a:rPr>
              <a:t>2025 Focus</a:t>
            </a:r>
            <a:r>
              <a:rPr lang="en-US" dirty="0"/>
              <a:t>)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i="1" dirty="0">
                <a:solidFill>
                  <a:srgbClr val="00B050"/>
                </a:solidFill>
              </a:rPr>
              <a:t>New!</a:t>
            </a:r>
            <a:r>
              <a:rPr lang="en-US" dirty="0">
                <a:solidFill>
                  <a:schemeClr val="tx1"/>
                </a:solidFill>
              </a:rPr>
              <a:t> – Virtual Programming Chair &amp; Program Development (</a:t>
            </a:r>
            <a:r>
              <a:rPr lang="en-US" dirty="0">
                <a:solidFill>
                  <a:srgbClr val="00B050"/>
                </a:solidFill>
              </a:rPr>
              <a:t>2026 Focus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911727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000-000007000000}"/>
              </a:ext>
            </a:extLst>
          </p:cNvPr>
          <p:cNvGraphicFramePr>
            <a:graphicFrameLocks/>
          </p:cNvGraphicFramePr>
          <p:nvPr/>
        </p:nvGraphicFramePr>
        <p:xfrm>
          <a:off x="121604" y="964245"/>
          <a:ext cx="11999352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28" name="Shape 428"/>
          <p:cNvSpPr txBox="1"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  <a:sym typeface="Cabin"/>
              </a:rPr>
              <a:t>Historical Contributions</a:t>
            </a:r>
            <a:endParaRPr dirty="0">
              <a:latin typeface="Calibri" panose="020F0502020204030204" pitchFamily="34" charset="0"/>
              <a:ea typeface="Calibri" charset="0"/>
              <a:cs typeface="Calibri" panose="020F0502020204030204" pitchFamily="34" charset="0"/>
              <a:sym typeface="Cabin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E7E847-5764-41A3-B5C6-85A2FA00235B}"/>
              </a:ext>
            </a:extLst>
          </p:cNvPr>
          <p:cNvSpPr txBox="1"/>
          <p:nvPr/>
        </p:nvSpPr>
        <p:spPr>
          <a:xfrm>
            <a:off x="121603" y="6560776"/>
            <a:ext cx="118068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Philadelphia 2020- cancelled, Spring 2021 Virtual meeting did not collect division-level stats. </a:t>
            </a:r>
          </a:p>
        </p:txBody>
      </p:sp>
    </p:spTree>
    <p:extLst>
      <p:ext uri="{BB962C8B-B14F-4D97-AF65-F5344CB8AC3E}">
        <p14:creationId xmlns:p14="http://schemas.microsoft.com/office/powerpoint/2010/main" val="34423357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4947F-0CB1-BEFD-F519-6BE619D1E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POLY Programming Workshop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F3EBF4-5E7D-7D4C-3C73-B6D1CC9D9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417638"/>
            <a:ext cx="10972800" cy="4525963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en-US" sz="2600" u="sng" dirty="0"/>
              <a:t>Discussion Phase: </a:t>
            </a:r>
            <a:r>
              <a:rPr lang="en-US" sz="2600" dirty="0"/>
              <a:t>gather best practices of several past program chairs (PC)</a:t>
            </a:r>
          </a:p>
          <a:p>
            <a:pPr marL="114300" indent="0">
              <a:buNone/>
            </a:pPr>
            <a:r>
              <a:rPr lang="en-US" sz="2600" dirty="0"/>
              <a:t>Questions discussed at workshop:</a:t>
            </a:r>
          </a:p>
          <a:p>
            <a:pPr marL="114300" indent="0">
              <a:buNone/>
            </a:pPr>
            <a:endParaRPr lang="en-US" sz="1200" dirty="0"/>
          </a:p>
          <a:p>
            <a:pPr marL="800100" lv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works well in POLY programming?</a:t>
            </a:r>
          </a:p>
          <a:p>
            <a:pPr marL="800100" lv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can be improved? What’s not working?</a:t>
            </a:r>
          </a:p>
          <a:p>
            <a:pPr marL="800100" lv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are some ideas you have that would help POLY innovate with regards to programming? </a:t>
            </a:r>
          </a:p>
          <a:p>
            <a:pPr marL="800100" lv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would have been helpful for you to know as a new program chair that you’d want to share with future program chairs?</a:t>
            </a:r>
          </a:p>
          <a:p>
            <a:pPr marL="800100" lv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were some of the best technical symposia that you programmed?  Why were they successful?</a:t>
            </a:r>
          </a:p>
          <a:p>
            <a:pPr marL="800100" lv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have you observed makes the community eager to present in POLY?  What helps motivate you to present?  What helps students and early career chemists present?</a:t>
            </a:r>
          </a:p>
          <a:p>
            <a:pPr marL="800100" lv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1700" dirty="0"/>
              <a:t>Special topic on innovation within general topics symposia</a:t>
            </a:r>
          </a:p>
          <a:p>
            <a:pPr marL="571500" lvl="1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C35563-4681-C24F-8F54-94EF4047A8F9}"/>
              </a:ext>
            </a:extLst>
          </p:cNvPr>
          <p:cNvSpPr txBox="1"/>
          <p:nvPr/>
        </p:nvSpPr>
        <p:spPr>
          <a:xfrm>
            <a:off x="1342953" y="6043476"/>
            <a:ext cx="97490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Findings and best practices will be summarized in growing </a:t>
            </a:r>
            <a:r>
              <a:rPr lang="en-US" b="1" i="1" dirty="0">
                <a:solidFill>
                  <a:srgbClr val="FF0000"/>
                </a:solidFill>
              </a:rPr>
              <a:t>POLY </a:t>
            </a:r>
            <a:r>
              <a:rPr lang="en-US" sz="1400" b="1" i="1" dirty="0">
                <a:solidFill>
                  <a:srgbClr val="FF0000"/>
                </a:solidFill>
              </a:rPr>
              <a:t>Program Chair Guidebook </a:t>
            </a:r>
            <a:r>
              <a:rPr lang="en-US" sz="1400" b="1" dirty="0"/>
              <a:t>- an ongoing document summarizing findings of workshop and addition input by champions</a:t>
            </a:r>
          </a:p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97954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CF1E62-AD94-454B-860A-7D210DE52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Voting Items &amp; Items for Evaluation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1B05BC0-A191-4A44-8620-2BFDADCFD0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259" y="1417638"/>
            <a:ext cx="11323434" cy="5121275"/>
          </a:xfrm>
        </p:spPr>
        <p:txBody>
          <a:bodyPr>
            <a:normAutofit/>
          </a:bodyPr>
          <a:lstStyle/>
          <a:p>
            <a:pPr lvl="1"/>
            <a:r>
              <a:rPr lang="en-US" sz="3200" i="1" dirty="0">
                <a:solidFill>
                  <a:srgbClr val="FF0000"/>
                </a:solidFill>
              </a:rPr>
              <a:t>(Voting) </a:t>
            </a:r>
            <a:r>
              <a:rPr lang="en-US" sz="3200" dirty="0"/>
              <a:t>Organizer recognition/retention proposals:</a:t>
            </a:r>
          </a:p>
          <a:p>
            <a:pPr lvl="2"/>
            <a:r>
              <a:rPr lang="en-US" sz="2600" dirty="0"/>
              <a:t>Continuing Resolution on proposal to continue to produce and distribute “POLY National Meeting Symposium Organizer” recognition pins and organizational “care packages” to organizers as a method of recognition and retention</a:t>
            </a:r>
          </a:p>
          <a:p>
            <a:pPr lvl="1"/>
            <a:r>
              <a:rPr lang="en-US" sz="3000" i="1" dirty="0">
                <a:solidFill>
                  <a:srgbClr val="FF0000"/>
                </a:solidFill>
              </a:rPr>
              <a:t>(Consideration) </a:t>
            </a:r>
            <a:r>
              <a:rPr lang="en-US" sz="3000" dirty="0"/>
              <a:t>Programming Recruitment Funding: With a reduced meeting footprint, what is the appropriate level of financial support?</a:t>
            </a:r>
          </a:p>
          <a:p>
            <a:pPr lvl="3"/>
            <a:r>
              <a:rPr lang="en-US" sz="2200" dirty="0"/>
              <a:t>For pins, bags/supplies, and postage</a:t>
            </a:r>
          </a:p>
          <a:p>
            <a:pPr lvl="3"/>
            <a:r>
              <a:rPr lang="en-US" sz="2200" dirty="0"/>
              <a:t>Coffee/happy hour programming meetings to recruit organizers</a:t>
            </a:r>
          </a:p>
          <a:p>
            <a:pPr lvl="4"/>
            <a:r>
              <a:rPr lang="en-US" sz="2200" dirty="0"/>
              <a:t>ACS foresees virtual component to meetings long-term</a:t>
            </a:r>
          </a:p>
          <a:p>
            <a:pPr marL="1028700" lvl="2" indent="0">
              <a:buNone/>
            </a:pPr>
            <a:endParaRPr lang="en-US" sz="2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7C4435-C9C2-44A7-BD26-46747A39586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846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C1B704A-7011-45B2-BD71-1D4ED33AB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4" y="136525"/>
            <a:ext cx="8773886" cy="715314"/>
          </a:xfrm>
        </p:spPr>
        <p:txBody>
          <a:bodyPr>
            <a:normAutofit fontScale="90000"/>
          </a:bodyPr>
          <a:lstStyle/>
          <a:p>
            <a:r>
              <a:rPr lang="en-US" dirty="0"/>
              <a:t>Review and Report Summary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B8B180-28E8-42F9-8CDA-DE167D9754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1164" y="819934"/>
            <a:ext cx="11209671" cy="3175217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Spring 2026: POLY/PMSE at the Marriott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Overall successful, distance required shuttles between hotel and conference center (joint sessions and innovative programming)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Joint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</a:rPr>
              <a:t>colocated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 poster session was well-attended but loud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Programming meeting was not well attended; will try a new format in Chicago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571500" lvl="1" indent="0">
              <a:buNone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94B306-678B-4FE4-91A6-CB79D2998F9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8F3CBC6E-FB5F-63F6-5F62-4F2A84E8C6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8577"/>
              </p:ext>
            </p:extLst>
          </p:nvPr>
        </p:nvGraphicFramePr>
        <p:xfrm>
          <a:off x="12583058" y="2960791"/>
          <a:ext cx="5376941" cy="277368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856588">
                  <a:extLst>
                    <a:ext uri="{9D8B030D-6E8A-4147-A177-3AD203B41FA5}">
                      <a16:colId xmlns:a16="http://schemas.microsoft.com/office/drawing/2014/main" val="905181589"/>
                    </a:ext>
                  </a:extLst>
                </a:gridCol>
                <a:gridCol w="1818308">
                  <a:extLst>
                    <a:ext uri="{9D8B030D-6E8A-4147-A177-3AD203B41FA5}">
                      <a16:colId xmlns:a16="http://schemas.microsoft.com/office/drawing/2014/main" val="971311464"/>
                    </a:ext>
                  </a:extLst>
                </a:gridCol>
                <a:gridCol w="1702045">
                  <a:extLst>
                    <a:ext uri="{9D8B030D-6E8A-4147-A177-3AD203B41FA5}">
                      <a16:colId xmlns:a16="http://schemas.microsoft.com/office/drawing/2014/main" val="297176468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Total ACS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% POLY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35102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Spring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11,883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761328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Fall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11,786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1" dirty="0"/>
                        <a:t>TBD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19064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Spring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15,294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5.1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085206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Fall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10,591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4.6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267679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Spring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14,484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4.7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432289"/>
                  </a:ext>
                </a:extLst>
              </a:tr>
              <a:tr h="232601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Fall 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15,241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4.6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9622606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BA63738-107F-771F-1276-943D246869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169904"/>
              </p:ext>
            </p:extLst>
          </p:nvPr>
        </p:nvGraphicFramePr>
        <p:xfrm>
          <a:off x="3137807" y="3391588"/>
          <a:ext cx="5372100" cy="2590800"/>
        </p:xfrm>
        <a:graphic>
          <a:graphicData uri="http://schemas.openxmlformats.org/drawingml/2006/table">
            <a:tbl>
              <a:tblPr firstRow="1" bandRow="1">
                <a:tableStyleId>{41802004-E942-4B59-A5EE-B7501E085518}</a:tableStyleId>
              </a:tblPr>
              <a:tblGrid>
                <a:gridCol w="1343025">
                  <a:extLst>
                    <a:ext uri="{9D8B030D-6E8A-4147-A177-3AD203B41FA5}">
                      <a16:colId xmlns:a16="http://schemas.microsoft.com/office/drawing/2014/main" val="2786538782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val="2686789588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val="56244986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val="3465553639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</a:rPr>
                        <a:t>Meeting</a:t>
                      </a:r>
                      <a:endParaRPr lang="en-US" sz="16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</a:rPr>
                        <a:t>Total ACS Registered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</a:rPr>
                        <a:t>% POLY</a:t>
                      </a:r>
                      <a:br>
                        <a:rPr lang="en-US" sz="1600" b="1" dirty="0">
                          <a:solidFill>
                            <a:srgbClr val="000000"/>
                          </a:solidFill>
                          <a:effectLst/>
                        </a:rPr>
                      </a:b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</a:rPr>
                        <a:t># POLY Registered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74036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Spring 2026</a:t>
                      </a:r>
                      <a:endParaRPr lang="en-US" sz="1600">
                        <a:effectLst/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</a:rPr>
                        <a:t>13522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</a:rPr>
                        <a:t>3.2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438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016716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Fall 2025</a:t>
                      </a:r>
                      <a:endParaRPr lang="en-US" sz="1600">
                        <a:effectLst/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11664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</a:rPr>
                        <a:t>3.2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370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5697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Spring 2025</a:t>
                      </a:r>
                      <a:endParaRPr lang="en-US" sz="1600">
                        <a:effectLst/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15230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</a:rPr>
                        <a:t>2.8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433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087252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Fall 2024</a:t>
                      </a:r>
                      <a:endParaRPr lang="en-US" sz="1600">
                        <a:effectLst/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11897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</a:rPr>
                        <a:t>3.4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400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569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</a:rPr>
                        <a:t>Spring 2024</a:t>
                      </a:r>
                      <a:endParaRPr lang="en-US" sz="16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14391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</a:rPr>
                        <a:t>3.2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</a:rPr>
                        <a:t>466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58451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Fall 2023</a:t>
                      </a:r>
                      <a:endParaRPr lang="en-US" sz="1600">
                        <a:effectLst/>
                        <a:latin typeface="Aptos" panose="020B00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15242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</a:rPr>
                        <a:t>2.7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</a:rPr>
                        <a:t>415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6569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2382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C1B704A-7011-45B2-BD71-1D4ED33AB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914" y="228273"/>
            <a:ext cx="8773886" cy="776615"/>
          </a:xfrm>
        </p:spPr>
        <p:txBody>
          <a:bodyPr>
            <a:normAutofit fontScale="90000"/>
          </a:bodyPr>
          <a:lstStyle/>
          <a:p>
            <a:r>
              <a:rPr lang="en-US" dirty="0"/>
              <a:t>2026 Spring Review and Report Summary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B8B180-28E8-42F9-8CDA-DE167D9754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1164" y="1009933"/>
            <a:ext cx="11209671" cy="544742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/>
              <a:t>Overview of Spring POLY meeting presentations in Atlanta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766 abstracts presented at POLY and joint sessions (~7% of total ACS)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616 in-person oral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115 posters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35 virtual oral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96% acceptance rate (oral in-person only)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Average in-person session attendance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27.32 for sole POLY in-person sessions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58.00</a:t>
            </a: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for POLY virtual sessions</a:t>
            </a:r>
            <a:endParaRPr lang="en-US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28.86 for joint in-person sessions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Top sessions by attendance: ACS Award in Polymer Chemistry for Geoff Coates, Molecular Engineering of Stimuli-Responsive Polymers, Excellence in Polymer Graduate Research, Soft Polymer Networks, Polymers and Boron Nitride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94B306-678B-4FE4-91A6-CB79D2998F9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B21EA3-9C42-E571-782A-6EAA77DE6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8533" y="2318622"/>
            <a:ext cx="5244351" cy="235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43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84352-F113-23B4-526D-3A23C5770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35">
            <a:extLst>
              <a:ext uri="{FF2B5EF4-FFF2-40B4-BE49-F238E27FC236}">
                <a16:creationId xmlns:a16="http://schemas.microsoft.com/office/drawing/2014/main" id="{AB112949-D625-96A5-7AAB-B86655CD7A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1540" y="-62345"/>
            <a:ext cx="10703914" cy="75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4000" b="1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Chicago – Fall 2026</a:t>
            </a:r>
            <a:endParaRPr sz="4000" b="1" dirty="0">
              <a:latin typeface="Calibri" panose="020F0502020204030204" pitchFamily="34" charset="0"/>
              <a:ea typeface="Calibri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F08EB16-BABE-838B-CED7-A53400449EF7}"/>
              </a:ext>
            </a:extLst>
          </p:cNvPr>
          <p:cNvGraphicFramePr>
            <a:graphicFrameLocks noGrp="1"/>
          </p:cNvGraphicFramePr>
          <p:nvPr/>
        </p:nvGraphicFramePr>
        <p:xfrm>
          <a:off x="87083" y="596566"/>
          <a:ext cx="12010182" cy="6194214"/>
        </p:xfrm>
        <a:graphic>
          <a:graphicData uri="http://schemas.openxmlformats.org/drawingml/2006/table">
            <a:tbl>
              <a:tblPr firstRow="1" firstCol="1" bandRow="1">
                <a:tableStyleId>{F8EEA687-8B89-4C8B-AE1C-786DD35E4617}</a:tableStyleId>
              </a:tblPr>
              <a:tblGrid>
                <a:gridCol w="2661038">
                  <a:extLst>
                    <a:ext uri="{9D8B030D-6E8A-4147-A177-3AD203B41FA5}">
                      <a16:colId xmlns:a16="http://schemas.microsoft.com/office/drawing/2014/main" val="1273410093"/>
                    </a:ext>
                  </a:extLst>
                </a:gridCol>
                <a:gridCol w="3035542">
                  <a:extLst>
                    <a:ext uri="{9D8B030D-6E8A-4147-A177-3AD203B41FA5}">
                      <a16:colId xmlns:a16="http://schemas.microsoft.com/office/drawing/2014/main" val="3815214419"/>
                    </a:ext>
                  </a:extLst>
                </a:gridCol>
                <a:gridCol w="3023710">
                  <a:extLst>
                    <a:ext uri="{9D8B030D-6E8A-4147-A177-3AD203B41FA5}">
                      <a16:colId xmlns:a16="http://schemas.microsoft.com/office/drawing/2014/main" val="4161959034"/>
                    </a:ext>
                  </a:extLst>
                </a:gridCol>
                <a:gridCol w="3289892">
                  <a:extLst>
                    <a:ext uri="{9D8B030D-6E8A-4147-A177-3AD203B41FA5}">
                      <a16:colId xmlns:a16="http://schemas.microsoft.com/office/drawing/2014/main" val="917432603"/>
                    </a:ext>
                  </a:extLst>
                </a:gridCol>
              </a:tblGrid>
              <a:tr h="233270">
                <a:tc gridSpan="4">
                  <a:txBody>
                    <a:bodyPr/>
                    <a:lstStyle/>
                    <a:p>
                      <a:pPr marL="0" marR="0" lvl="0" indent="-1651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i="1" dirty="0">
                          <a:effectLst/>
                        </a:rPr>
                        <a:t>Joint Symposia</a:t>
                      </a:r>
                      <a:endParaRPr lang="en-US" sz="16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89048472"/>
                  </a:ext>
                </a:extLst>
              </a:tr>
              <a:tr h="233270">
                <a:tc>
                  <a:txBody>
                    <a:bodyPr/>
                    <a:lstStyle/>
                    <a:p>
                      <a:pPr marL="0" marR="0" lvl="0" indent="-1651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</a:rPr>
                        <a:t>MONDAY (Aug 24)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effectLst/>
                        </a:rPr>
                        <a:t>TUESDAY (Aug 25)</a:t>
                      </a:r>
                      <a:endParaRPr lang="en-US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effectLst/>
                        </a:rPr>
                        <a:t>WEDNSEDAY (Aug 26)</a:t>
                      </a:r>
                      <a:endParaRPr lang="en-US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651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</a:rPr>
                        <a:t>THURSDAY (Aug 27)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5635364"/>
                  </a:ext>
                </a:extLst>
              </a:tr>
              <a:tr h="478976">
                <a:tc gridSpan="2"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CME/NASA Symposium </a:t>
                      </a:r>
                      <a:r>
                        <a:rPr lang="en-US" sz="1400" i="1" dirty="0">
                          <a:effectLst/>
                        </a:rPr>
                        <a:t>(POLY, COMSCI, BIOT)</a:t>
                      </a:r>
                      <a:r>
                        <a:rPr lang="en-US" sz="1400" i="0" dirty="0">
                          <a:effectLst/>
                        </a:rPr>
                        <a:t>:</a:t>
                      </a:r>
                      <a:r>
                        <a:rPr lang="en-US" sz="1400" b="1" dirty="0">
                          <a:effectLst/>
                        </a:rPr>
                        <a:t> </a:t>
                      </a:r>
                      <a:r>
                        <a:rPr lang="en-US" sz="1400" b="0" dirty="0">
                          <a:effectLst/>
                        </a:rPr>
                        <a:t>MON</a:t>
                      </a:r>
                      <a:r>
                        <a:rPr lang="en-US" sz="1400" dirty="0">
                          <a:effectLst/>
                        </a:rPr>
                        <a:t> AM/PM &amp; TUES AM/PM, </a:t>
                      </a: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</a:rPr>
                        <a:t>W194b</a:t>
                      </a:r>
                      <a:endParaRPr lang="en-US" sz="1400" i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Polyzwitterions </a:t>
                      </a:r>
                      <a:r>
                        <a:rPr lang="en-US" sz="1400" b="0" i="1" dirty="0">
                          <a:effectLst/>
                        </a:rPr>
                        <a:t>(POLY, ENFL)</a:t>
                      </a:r>
                      <a:r>
                        <a:rPr lang="en-US" sz="1400" b="0" dirty="0">
                          <a:effectLst/>
                        </a:rPr>
                        <a:t>:</a:t>
                      </a:r>
                      <a:r>
                        <a:rPr lang="en-US" sz="1400" b="1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WED PM &amp; THURS AM, </a:t>
                      </a: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</a:rPr>
                        <a:t>W185d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68658350"/>
                  </a:ext>
                </a:extLst>
              </a:tr>
              <a:tr h="478976">
                <a:tc gridSpan="3"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Transformative Natural Polymers of the 21</a:t>
                      </a:r>
                      <a:r>
                        <a:rPr lang="en-US" sz="1400" b="1" baseline="30000" dirty="0">
                          <a:effectLst/>
                        </a:rPr>
                        <a:t>st</a:t>
                      </a:r>
                      <a:r>
                        <a:rPr lang="en-US" sz="1400" b="1" dirty="0">
                          <a:effectLst/>
                        </a:rPr>
                        <a:t> Century (ACS Series) </a:t>
                      </a:r>
                      <a:r>
                        <a:rPr lang="en-US" sz="1400" b="0" dirty="0">
                          <a:effectLst/>
                        </a:rPr>
                        <a:t>(</a:t>
                      </a:r>
                      <a:r>
                        <a:rPr lang="en-US" sz="1400" b="0" i="1" dirty="0">
                          <a:effectLst/>
                        </a:rPr>
                        <a:t>POLY, CELL, CARB, AGFD)</a:t>
                      </a:r>
                      <a:r>
                        <a:rPr lang="en-US" sz="1400" b="0" i="0" dirty="0">
                          <a:effectLst/>
                        </a:rPr>
                        <a:t>:</a:t>
                      </a:r>
                      <a:endParaRPr lang="en-US" sz="1400" b="1" dirty="0">
                        <a:effectLst/>
                      </a:endParaRPr>
                    </a:p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MON PM &amp; TUES AM/PM (</a:t>
                      </a: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</a:rPr>
                        <a:t>W187a</a:t>
                      </a:r>
                      <a:r>
                        <a:rPr lang="en-US" sz="1400" dirty="0">
                          <a:effectLst/>
                        </a:rPr>
                        <a:t>), WED AM/PM (</a:t>
                      </a: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</a:rPr>
                        <a:t>W186c</a:t>
                      </a:r>
                      <a:r>
                        <a:rPr lang="en-US" sz="1400" dirty="0">
                          <a:effectLst/>
                        </a:rPr>
                        <a:t>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6562584"/>
                  </a:ext>
                </a:extLst>
              </a:tr>
              <a:tr h="478976">
                <a:tc gridSpan="2"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Porous Polymers</a:t>
                      </a:r>
                      <a:r>
                        <a:rPr lang="en-US" sz="1400" b="0" dirty="0">
                          <a:effectLst/>
                        </a:rPr>
                        <a:t> </a:t>
                      </a:r>
                      <a:r>
                        <a:rPr lang="en-US" sz="1400" b="0" i="1" dirty="0">
                          <a:effectLst/>
                        </a:rPr>
                        <a:t>(PMSE, POLY)</a:t>
                      </a:r>
                      <a:r>
                        <a:rPr lang="en-US" sz="1400" b="0" i="0" dirty="0">
                          <a:effectLst/>
                        </a:rPr>
                        <a:t>:</a:t>
                      </a:r>
                      <a:endParaRPr lang="en-US" sz="1400" b="1" dirty="0">
                        <a:effectLst/>
                      </a:endParaRPr>
                    </a:p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0" dirty="0">
                          <a:effectLst/>
                        </a:rPr>
                        <a:t>MON</a:t>
                      </a:r>
                      <a:r>
                        <a:rPr lang="en-US" sz="1400" dirty="0">
                          <a:effectLst/>
                        </a:rPr>
                        <a:t> AM/PM &amp; TUES AM/PM, </a:t>
                      </a: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</a:rPr>
                        <a:t>W185d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ACS Polymers Au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(POLY, PMSE):</a:t>
                      </a:r>
                      <a:endParaRPr lang="en-US" sz="1400" b="0" i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WED AM &amp; PM, </a:t>
                      </a: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</a:rPr>
                        <a:t>W194b</a:t>
                      </a:r>
                      <a:endParaRPr lang="en-US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1032681"/>
                  </a:ext>
                </a:extLst>
              </a:tr>
              <a:tr h="478976">
                <a:tc gridSpan="2"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US-German Joint Symposium </a:t>
                      </a:r>
                      <a:r>
                        <a:rPr lang="en-US" sz="1400" b="0" i="1" dirty="0">
                          <a:effectLst/>
                        </a:rPr>
                        <a:t>(PMSE, POLY)</a:t>
                      </a:r>
                      <a:r>
                        <a:rPr lang="en-US" sz="1400" b="0" i="0" dirty="0">
                          <a:effectLst/>
                        </a:rPr>
                        <a:t>:</a:t>
                      </a:r>
                      <a:endParaRPr lang="en-US" sz="1400" b="1" dirty="0">
                        <a:effectLst/>
                      </a:endParaRPr>
                    </a:p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0" dirty="0">
                          <a:effectLst/>
                        </a:rPr>
                        <a:t>MON</a:t>
                      </a:r>
                      <a:r>
                        <a:rPr lang="en-US" sz="1400" dirty="0">
                          <a:effectLst/>
                        </a:rPr>
                        <a:t> AM/PM &amp; TUES AM/PM, </a:t>
                      </a: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</a:rPr>
                        <a:t>W187b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4076071"/>
                  </a:ext>
                </a:extLst>
              </a:tr>
              <a:tr h="478976">
                <a:tc gridSpan="2"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Data Analytics and AI</a:t>
                      </a:r>
                      <a:r>
                        <a:rPr lang="en-US" sz="1400" b="0" dirty="0">
                          <a:effectLst/>
                        </a:rPr>
                        <a:t> </a:t>
                      </a:r>
                      <a:r>
                        <a:rPr lang="en-US" sz="1400" b="0" i="1" dirty="0">
                          <a:effectLst/>
                        </a:rPr>
                        <a:t>(POLY, I&amp;EC)</a:t>
                      </a:r>
                      <a:r>
                        <a:rPr lang="en-US" sz="1400" b="0" i="0" dirty="0">
                          <a:effectLst/>
                        </a:rPr>
                        <a:t>: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</a:p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0" dirty="0">
                          <a:effectLst/>
                        </a:rPr>
                        <a:t>MON</a:t>
                      </a:r>
                      <a:r>
                        <a:rPr lang="en-US" sz="1400" dirty="0">
                          <a:effectLst/>
                        </a:rPr>
                        <a:t> AM/PM (</a:t>
                      </a: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</a:rPr>
                        <a:t>W184bc</a:t>
                      </a:r>
                      <a:r>
                        <a:rPr lang="en-US" sz="1400" dirty="0">
                          <a:effectLst/>
                        </a:rPr>
                        <a:t>), TUES AM (</a:t>
                      </a: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</a:rPr>
                        <a:t>W184a</a:t>
                      </a:r>
                      <a:r>
                        <a:rPr lang="en-US" sz="1400" dirty="0">
                          <a:effectLst/>
                        </a:rPr>
                        <a:t>), TUES PM (</a:t>
                      </a:r>
                      <a:r>
                        <a:rPr lang="en-US" sz="1400" dirty="0">
                          <a:solidFill>
                            <a:srgbClr val="00B050"/>
                          </a:solidFill>
                          <a:effectLst/>
                        </a:rPr>
                        <a:t>virtual</a:t>
                      </a:r>
                      <a:r>
                        <a:rPr lang="en-US" sz="1400" dirty="0">
                          <a:effectLst/>
                        </a:rPr>
                        <a:t>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dirty="0"/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6747237"/>
                  </a:ext>
                </a:extLst>
              </a:tr>
              <a:tr h="478976">
                <a:tc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Celebrating 150 Years of Industry-Academia Collaboration </a:t>
                      </a:r>
                      <a:r>
                        <a:rPr lang="en-US" b="0" i="1" dirty="0"/>
                        <a:t>(POLY, MSE, INOR):</a:t>
                      </a:r>
                      <a:r>
                        <a:rPr lang="en-US" b="0" i="0" dirty="0"/>
                        <a:t> TUES AM/PM</a:t>
                      </a:r>
                      <a:r>
                        <a:rPr lang="en-US" sz="1400" b="0" i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</a:rPr>
                        <a:t>W194a</a:t>
                      </a:r>
                      <a:endParaRPr lang="en-US" b="1" dirty="0"/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657082"/>
                  </a:ext>
                </a:extLst>
              </a:tr>
              <a:tr h="473535">
                <a:tc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 </a:t>
                      </a:r>
                      <a:r>
                        <a:rPr lang="en-US" sz="1400" b="1" dirty="0">
                          <a:effectLst/>
                        </a:rPr>
                        <a:t>Vinyl-Addition Cyclic Olefin Polymers </a:t>
                      </a:r>
                      <a:r>
                        <a:rPr lang="en-US" sz="1400" b="0" i="1" dirty="0">
                          <a:effectLst/>
                        </a:rPr>
                        <a:t>(PMSE, POLY):</a:t>
                      </a:r>
                      <a:r>
                        <a:rPr lang="en-US" sz="1400" b="0" i="0" dirty="0">
                          <a:effectLst/>
                        </a:rPr>
                        <a:t> TUES AM/PM</a:t>
                      </a:r>
                      <a:r>
                        <a:rPr lang="en-US" sz="1400" b="0" i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</a:rPr>
                        <a:t>W193a</a:t>
                      </a:r>
                      <a:endParaRPr lang="en-US" dirty="0"/>
                    </a:p>
                  </a:txBody>
                  <a:tcPr marL="68580" marR="68580" marT="0" marB="0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en-US" dirty="0"/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0324950"/>
                  </a:ext>
                </a:extLst>
              </a:tr>
              <a:tr h="473535">
                <a:tc gridSpan="3"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b="1" dirty="0"/>
                        <a:t>Structure to Function in Supramolecular Biomaterials</a:t>
                      </a:r>
                      <a:r>
                        <a:rPr lang="en-US" b="0" dirty="0"/>
                        <a:t> </a:t>
                      </a:r>
                      <a:r>
                        <a:rPr lang="en-US" b="0" i="1" dirty="0"/>
                        <a:t>(POLY, PMSE):</a:t>
                      </a:r>
                      <a:r>
                        <a:rPr lang="en-US" b="0" i="0" dirty="0"/>
                        <a:t> MON PM </a:t>
                      </a:r>
                      <a:r>
                        <a:rPr lang="en-US" sz="1400" dirty="0">
                          <a:effectLst/>
                        </a:rPr>
                        <a:t>(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S401d</a:t>
                      </a:r>
                      <a:r>
                        <a:rPr lang="en-US" sz="1400" dirty="0">
                          <a:effectLst/>
                        </a:rPr>
                        <a:t>)</a:t>
                      </a:r>
                      <a:r>
                        <a:rPr lang="en-US" b="0" i="0" dirty="0"/>
                        <a:t>, TUES AM/PM &amp; WED AM </a:t>
                      </a:r>
                      <a:r>
                        <a:rPr lang="en-US" sz="1400" dirty="0">
                          <a:effectLst/>
                        </a:rPr>
                        <a:t>(</a:t>
                      </a: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</a:rPr>
                        <a:t>W193b</a:t>
                      </a:r>
                      <a:r>
                        <a:rPr lang="en-US" sz="1400" dirty="0">
                          <a:effectLst/>
                        </a:rPr>
                        <a:t>)</a:t>
                      </a:r>
                      <a:endParaRPr lang="en-US" b="1" dirty="0"/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26777"/>
                  </a:ext>
                </a:extLst>
              </a:tr>
              <a:tr h="473535">
                <a:tc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b="1" dirty="0"/>
                        <a:t>Fraser Stoddart Memorial Symposium </a:t>
                      </a:r>
                      <a:r>
                        <a:rPr lang="en-US" b="0" i="1" dirty="0"/>
                        <a:t>(ORGN, POLY, PMSE, INORG):</a:t>
                      </a:r>
                      <a:endParaRPr lang="en-US" b="0" i="0" dirty="0"/>
                    </a:p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b="0" i="0" dirty="0"/>
                        <a:t>TUES AM/PM </a:t>
                      </a:r>
                      <a:r>
                        <a:rPr lang="en-US" sz="1400" dirty="0">
                          <a:effectLst/>
                        </a:rPr>
                        <a:t>(</a:t>
                      </a: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</a:rPr>
                        <a:t>W196c</a:t>
                      </a:r>
                      <a:r>
                        <a:rPr lang="en-US" sz="1400" dirty="0">
                          <a:effectLst/>
                        </a:rPr>
                        <a:t>)</a:t>
                      </a:r>
                      <a:r>
                        <a:rPr lang="en-US" b="0" i="0" dirty="0"/>
                        <a:t>, WED AM/PM </a:t>
                      </a:r>
                      <a:r>
                        <a:rPr lang="en-US" sz="1400" dirty="0">
                          <a:effectLst/>
                        </a:rPr>
                        <a:t>(</a:t>
                      </a: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</a:rPr>
                        <a:t>W195</a:t>
                      </a:r>
                      <a:r>
                        <a:rPr lang="en-US" sz="1400" dirty="0">
                          <a:effectLst/>
                        </a:rPr>
                        <a:t>)</a:t>
                      </a:r>
                      <a:endParaRPr lang="en-US" b="1" dirty="0"/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9347460"/>
                  </a:ext>
                </a:extLst>
              </a:tr>
              <a:tr h="546833">
                <a:tc>
                  <a:txBody>
                    <a:bodyPr/>
                    <a:lstStyle/>
                    <a:p>
                      <a:pPr marL="0" marR="0" lvl="0" indent="-1651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</a:rPr>
                        <a:t>Sci-Mix</a:t>
                      </a:r>
                      <a:r>
                        <a:rPr lang="en-US" sz="1400" dirty="0">
                          <a:effectLst/>
                        </a:rPr>
                        <a:t>: 8-10 PM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1651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</a:rPr>
                        <a:t>Posters 12-2 PM:</a:t>
                      </a:r>
                      <a:r>
                        <a:rPr lang="en-US" sz="1400" b="0" dirty="0">
                          <a:effectLst/>
                        </a:rPr>
                        <a:t> Data Analytics and AI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Posters 12-2 PM:</a:t>
                      </a:r>
                      <a:r>
                        <a:rPr lang="en-US" sz="1400" b="0" dirty="0">
                          <a:effectLst/>
                        </a:rPr>
                        <a:t> ACS Polymers Au, Celebrating 150 Years</a:t>
                      </a:r>
                    </a:p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effectLst/>
                        </a:rPr>
                        <a:t>Posters 6-8 PM:</a:t>
                      </a:r>
                      <a:r>
                        <a:rPr lang="en-US" sz="1400" b="0" dirty="0">
                          <a:effectLst/>
                        </a:rPr>
                        <a:t> Transformative Natural Polymer, Polyzwitterions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200" dirty="0"/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9754924"/>
                  </a:ext>
                </a:extLst>
              </a:tr>
              <a:tr h="189547">
                <a:tc gridSpan="4">
                  <a:txBody>
                    <a:bodyPr/>
                    <a:lstStyle/>
                    <a:p>
                      <a:pPr marL="0" marR="0" lvl="0" indent="-1651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100" b="0" i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All posters are in McCormick Place Hall F2 (West Building)</a:t>
                      </a:r>
                      <a:endParaRPr lang="en-US" sz="1100" b="0" i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100" b="0" dirty="0"/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685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4957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69B37-1361-BEB8-987F-A3A4F81E3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76156CB-F941-D2E1-985F-7B1471C90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88034"/>
              </p:ext>
            </p:extLst>
          </p:nvPr>
        </p:nvGraphicFramePr>
        <p:xfrm>
          <a:off x="87083" y="860472"/>
          <a:ext cx="12010182" cy="5613358"/>
        </p:xfrm>
        <a:graphic>
          <a:graphicData uri="http://schemas.openxmlformats.org/drawingml/2006/table">
            <a:tbl>
              <a:tblPr firstRow="1" firstCol="1" bandRow="1">
                <a:tableStyleId>{F8EEA687-8B89-4C8B-AE1C-786DD35E4617}</a:tableStyleId>
              </a:tblPr>
              <a:tblGrid>
                <a:gridCol w="2880561">
                  <a:extLst>
                    <a:ext uri="{9D8B030D-6E8A-4147-A177-3AD203B41FA5}">
                      <a16:colId xmlns:a16="http://schemas.microsoft.com/office/drawing/2014/main" val="1273410093"/>
                    </a:ext>
                  </a:extLst>
                </a:gridCol>
                <a:gridCol w="3067396">
                  <a:extLst>
                    <a:ext uri="{9D8B030D-6E8A-4147-A177-3AD203B41FA5}">
                      <a16:colId xmlns:a16="http://schemas.microsoft.com/office/drawing/2014/main" val="3815214419"/>
                    </a:ext>
                  </a:extLst>
                </a:gridCol>
                <a:gridCol w="2917767">
                  <a:extLst>
                    <a:ext uri="{9D8B030D-6E8A-4147-A177-3AD203B41FA5}">
                      <a16:colId xmlns:a16="http://schemas.microsoft.com/office/drawing/2014/main" val="1945364885"/>
                    </a:ext>
                  </a:extLst>
                </a:gridCol>
                <a:gridCol w="3144458">
                  <a:extLst>
                    <a:ext uri="{9D8B030D-6E8A-4147-A177-3AD203B41FA5}">
                      <a16:colId xmlns:a16="http://schemas.microsoft.com/office/drawing/2014/main" val="3313844625"/>
                    </a:ext>
                  </a:extLst>
                </a:gridCol>
              </a:tblGrid>
              <a:tr h="233270">
                <a:tc gridSpan="4">
                  <a:txBody>
                    <a:bodyPr/>
                    <a:lstStyle/>
                    <a:p>
                      <a:pPr marL="0" marR="0" lvl="0" indent="-1651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i="1" dirty="0">
                          <a:effectLst/>
                          <a:latin typeface="+mj-lt"/>
                        </a:rPr>
                        <a:t>POLY Symposia</a:t>
                      </a:r>
                      <a:endParaRPr lang="en-US" sz="1600" b="1" i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 marL="0" marR="0" lvl="0" indent="-1651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1600" b="1" i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89048472"/>
                  </a:ext>
                </a:extLst>
              </a:tr>
              <a:tr h="233270">
                <a:tc>
                  <a:txBody>
                    <a:bodyPr/>
                    <a:lstStyle/>
                    <a:p>
                      <a:pPr marL="0" marR="0" lvl="0" indent="-1651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MONDAY (Aug 24)</a:t>
                      </a:r>
                      <a:endParaRPr lang="en-US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effectLst/>
                          <a:latin typeface="+mj-lt"/>
                        </a:rPr>
                        <a:t>TUESDAY (Aug 25)</a:t>
                      </a:r>
                      <a:endParaRPr lang="en-US" sz="1200" dirty="0">
                        <a:latin typeface="+mj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effectLst/>
                          <a:latin typeface="+mj-lt"/>
                        </a:rPr>
                        <a:t>WEDNSEDAY (Aug 26)</a:t>
                      </a:r>
                      <a:endParaRPr lang="en-US" sz="1200" dirty="0">
                        <a:latin typeface="+mj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651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>
                          <a:effectLst/>
                          <a:latin typeface="+mj-lt"/>
                        </a:rPr>
                        <a:t>THURSDAY (Aug 27)</a:t>
                      </a:r>
                      <a:endParaRPr lang="en-US" sz="1400" b="1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5635364"/>
                  </a:ext>
                </a:extLst>
              </a:tr>
              <a:tr h="478976">
                <a:tc>
                  <a:txBody>
                    <a:bodyPr/>
                    <a:lstStyle/>
                    <a:p>
                      <a:pPr marL="0" marR="0" lvl="0" indent="-1651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Industrial Innovations in Polymer Science: 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AM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S401bc</a:t>
                      </a:r>
                      <a:endParaRPr lang="en-US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latin typeface="+mj-lt"/>
                        </a:rPr>
                        <a:t>ACS Macro Letters/</a:t>
                      </a:r>
                      <a:r>
                        <a:rPr lang="en-US" b="1" i="0" dirty="0" err="1">
                          <a:latin typeface="+mj-lt"/>
                        </a:rPr>
                        <a:t>Biomacro</a:t>
                      </a:r>
                      <a:r>
                        <a:rPr lang="en-US" b="1" i="0" dirty="0">
                          <a:latin typeface="+mj-lt"/>
                        </a:rPr>
                        <a:t>/Macro Early Career Award: </a:t>
                      </a:r>
                      <a:r>
                        <a:rPr lang="en-US" i="0" dirty="0">
                          <a:latin typeface="+mj-lt"/>
                        </a:rPr>
                        <a:t>AM, 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S401bc</a:t>
                      </a:r>
                      <a:endParaRPr lang="en-US" i="0" dirty="0">
                        <a:latin typeface="+mj-lt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1651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General Topics B: Bio-inspired and Bio-Active: 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AM,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S401a</a:t>
                      </a:r>
                      <a:endParaRPr lang="en-US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latin typeface="+mj-lt"/>
                        </a:rPr>
                        <a:t>General Topics Virtual Session:</a:t>
                      </a:r>
                      <a:r>
                        <a:rPr lang="en-US" b="0" i="0" dirty="0">
                          <a:latin typeface="+mj-lt"/>
                        </a:rPr>
                        <a:t> 10AM, </a:t>
                      </a:r>
                      <a:r>
                        <a:rPr lang="en-US" sz="1400" dirty="0">
                          <a:solidFill>
                            <a:srgbClr val="00B050"/>
                          </a:solidFill>
                          <a:effectLst/>
                        </a:rPr>
                        <a:t>virtual</a:t>
                      </a:r>
                      <a:endParaRPr lang="en-US" b="1" i="0" dirty="0">
                        <a:latin typeface="+mj-lt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8658350"/>
                  </a:ext>
                </a:extLst>
              </a:tr>
              <a:tr h="478976">
                <a:tc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General Topics D: Contemporary Synthetic Approaches:</a:t>
                      </a:r>
                      <a:r>
                        <a:rPr lang="en-US" sz="1400" i="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AM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S401a</a:t>
                      </a:r>
                      <a:endParaRPr lang="en-US" sz="1400" i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latin typeface="+mj-lt"/>
                        </a:rPr>
                        <a:t>Mark Young Scholar Award in honor of Zhe Qiang:</a:t>
                      </a:r>
                      <a:r>
                        <a:rPr lang="en-US" i="0" dirty="0">
                          <a:latin typeface="+mj-lt"/>
                        </a:rPr>
                        <a:t> AM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,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S401a</a:t>
                      </a:r>
                      <a:endParaRPr lang="en-US" i="0" dirty="0">
                        <a:latin typeface="+mj-lt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latin typeface="+mj-lt"/>
                        </a:rPr>
                        <a:t>General Topics C: Branched, Porous, Composite: </a:t>
                      </a:r>
                      <a:r>
                        <a:rPr lang="en-US" i="0" dirty="0">
                          <a:latin typeface="+mj-lt"/>
                        </a:rPr>
                        <a:t>AM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S401bc</a:t>
                      </a:r>
                      <a:endParaRPr lang="en-US" i="0" dirty="0">
                        <a:latin typeface="+mj-lt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0" dirty="0">
                        <a:latin typeface="+mj-lt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6562584"/>
                  </a:ext>
                </a:extLst>
              </a:tr>
              <a:tr h="478976">
                <a:tc>
                  <a:txBody>
                    <a:bodyPr/>
                    <a:lstStyle/>
                    <a:p>
                      <a:pPr marL="0" marR="0" lvl="0" indent="-1651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General Topics A: Polymer Networks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: AM, 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S401d</a:t>
                      </a:r>
                      <a:endParaRPr lang="en-US" sz="1400" b="1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68580" marR="68580" marT="0" marB="0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latin typeface="+mj-lt"/>
                        </a:rPr>
                        <a:t>Stimuli-Responsive Polymers for Reconfigurable Materials and Devices: </a:t>
                      </a:r>
                      <a:r>
                        <a:rPr lang="en-US" i="0" dirty="0">
                          <a:latin typeface="+mj-lt"/>
                        </a:rPr>
                        <a:t>TUES AM/PM &amp; WED AM/PM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, 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S401d</a:t>
                      </a:r>
                      <a:endParaRPr lang="en-US" i="0" dirty="0">
                        <a:latin typeface="+mj-lt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400" b="1" i="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0" dirty="0">
                        <a:latin typeface="+mj-lt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1032681"/>
                  </a:ext>
                </a:extLst>
              </a:tr>
              <a:tr h="478976">
                <a:tc>
                  <a:txBody>
                    <a:bodyPr/>
                    <a:lstStyle/>
                    <a:p>
                      <a:pPr marL="0" marR="0" lvl="0" indent="-1651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i="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Mark Scholar Award in honor of Will </a:t>
                      </a:r>
                      <a:r>
                        <a:rPr lang="en-US" sz="1400" b="1" i="0" dirty="0" err="1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Dichtel</a:t>
                      </a:r>
                      <a:r>
                        <a:rPr lang="en-US" sz="1400" b="1" i="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1400" i="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PM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S401a</a:t>
                      </a:r>
                      <a:endParaRPr lang="en-US" sz="1400" i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latin typeface="+mj-lt"/>
                        </a:rPr>
                        <a:t>POLY-PMSE Student Chapter Symposium:</a:t>
                      </a:r>
                      <a:r>
                        <a:rPr lang="en-US" i="0" dirty="0">
                          <a:latin typeface="+mj-lt"/>
                        </a:rPr>
                        <a:t> PM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S401bc</a:t>
                      </a:r>
                      <a:endParaRPr lang="en-US" i="0" dirty="0">
                        <a:latin typeface="+mj-lt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1651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Mark Senior Scholar Award in honor of Tim Long: 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PM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S401bc</a:t>
                      </a:r>
                      <a:endParaRPr lang="en-US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0" dirty="0">
                        <a:latin typeface="+mj-lt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4076071"/>
                  </a:ext>
                </a:extLst>
              </a:tr>
              <a:tr h="478976">
                <a:tc>
                  <a:txBody>
                    <a:bodyPr/>
                    <a:lstStyle/>
                    <a:p>
                      <a:pPr marL="0" marR="0" lvl="0" indent="-1651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Industrial Polymer Scientist Award in honor of Kim Chaffin: 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PM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S401bc</a:t>
                      </a:r>
                      <a:endParaRPr lang="en-US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latin typeface="+mj-lt"/>
                        </a:rPr>
                        <a:t>General Topics F: Polymer Physics, Characterization, Structure-Property: </a:t>
                      </a:r>
                      <a:r>
                        <a:rPr lang="en-US" i="0" dirty="0">
                          <a:latin typeface="+mj-lt"/>
                        </a:rPr>
                        <a:t>PM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S401a</a:t>
                      </a:r>
                      <a:endParaRPr lang="en-US" i="0" dirty="0">
                        <a:latin typeface="+mj-lt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latin typeface="+mj-lt"/>
                        </a:rPr>
                        <a:t>General Topics G: Sustainable Polymer Synthesis &amp; End-of-life: </a:t>
                      </a:r>
                      <a:r>
                        <a:rPr lang="en-US" i="0" dirty="0">
                          <a:latin typeface="+mj-lt"/>
                        </a:rPr>
                        <a:t>PM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S401a</a:t>
                      </a:r>
                      <a:endParaRPr lang="en-US" i="0" dirty="0">
                        <a:latin typeface="+mj-lt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0" dirty="0">
                        <a:latin typeface="+mj-lt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6747237"/>
                  </a:ext>
                </a:extLst>
              </a:tr>
              <a:tr h="478976">
                <a:tc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400" i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Virtual Graduate Students Symposium in Asia-Pacific Region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: TUES &amp; WED 8 PM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400" dirty="0">
                          <a:solidFill>
                            <a:srgbClr val="00B050"/>
                          </a:solidFill>
                          <a:effectLst/>
                        </a:rPr>
                        <a:t>virtual</a:t>
                      </a:r>
                      <a:endParaRPr lang="en-US" sz="1400" b="1" i="0" u="none" strike="noStrike" cap="none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i="0" dirty="0">
                        <a:latin typeface="+mj-lt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0" dirty="0">
                        <a:latin typeface="+mj-lt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3561992"/>
                  </a:ext>
                </a:extLst>
              </a:tr>
              <a:tr h="478976">
                <a:tc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b="1" i="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Posters 12-2 PM: </a:t>
                      </a:r>
                      <a:r>
                        <a:rPr lang="en-US" sz="1400" b="0" i="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General Topics, POLY-PMSE Student Chapter</a:t>
                      </a:r>
                      <a:endParaRPr lang="en-US" sz="1400" i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Posters 12-2 PM: 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General Topics, Stimuli-Responsive Polymers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0" i="1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  <a:sym typeface="Arial"/>
                        </a:rPr>
                        <a:t>Check out the programming table!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0" dirty="0">
                        <a:latin typeface="+mj-lt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i="0" dirty="0">
                        <a:latin typeface="+mj-lt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657082"/>
                  </a:ext>
                </a:extLst>
              </a:tr>
              <a:tr h="865896">
                <a:tc>
                  <a:txBody>
                    <a:bodyPr/>
                    <a:lstStyle/>
                    <a:p>
                      <a:pPr marL="0" marR="0" lvl="0" indent="-1651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Sci-Mix</a:t>
                      </a:r>
                      <a:r>
                        <a:rPr lang="en-US" sz="1400" dirty="0">
                          <a:effectLst/>
                          <a:latin typeface="+mj-lt"/>
                        </a:rPr>
                        <a:t>: 8-10 PM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-1651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b="1" dirty="0">
                          <a:effectLst/>
                        </a:rPr>
                        <a:t>PMSE POLY Plenary</a:t>
                      </a: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</a:rPr>
                        <a:t>S100a</a:t>
                      </a:r>
                      <a:endParaRPr lang="en-US" sz="1400" b="1" dirty="0">
                        <a:effectLst/>
                      </a:endParaRPr>
                    </a:p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5:30-6:30 PM: Reception &amp; Heroes of Polymer Science</a:t>
                      </a:r>
                    </a:p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effectLst/>
                        </a:rPr>
                        <a:t>6:30-8 PM: Plenary &amp; Awards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effectLst/>
                          <a:latin typeface="+mj-lt"/>
                        </a:rPr>
                        <a:t> </a:t>
                      </a: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600" dirty="0">
                        <a:latin typeface="+mj-lt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9754924"/>
                  </a:ext>
                </a:extLst>
              </a:tr>
              <a:tr h="182880">
                <a:tc gridSpan="4">
                  <a:txBody>
                    <a:bodyPr/>
                    <a:lstStyle/>
                    <a:p>
                      <a:pPr marL="0" marR="0" lvl="0" indent="-1651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0" i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All posters are in McCormick Place Hall F2 (West Building)</a:t>
                      </a:r>
                      <a:endParaRPr lang="en-US" sz="1200" b="0" i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-1651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600" dirty="0">
                        <a:latin typeface="+mj-lt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9443333"/>
                  </a:ext>
                </a:extLst>
              </a:tr>
            </a:tbl>
          </a:graphicData>
        </a:graphic>
      </p:graphicFrame>
      <p:sp>
        <p:nvSpPr>
          <p:cNvPr id="5" name="Shape 335">
            <a:extLst>
              <a:ext uri="{FF2B5EF4-FFF2-40B4-BE49-F238E27FC236}">
                <a16:creationId xmlns:a16="http://schemas.microsoft.com/office/drawing/2014/main" id="{B8D6B74F-7264-16BB-6589-C130616BFC81}"/>
              </a:ext>
            </a:extLst>
          </p:cNvPr>
          <p:cNvSpPr txBox="1">
            <a:spLocks/>
          </p:cNvSpPr>
          <p:nvPr/>
        </p:nvSpPr>
        <p:spPr>
          <a:xfrm>
            <a:off x="891540" y="-62345"/>
            <a:ext cx="10703914" cy="75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4000" b="1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Chicago – Fall 2026</a:t>
            </a:r>
            <a:endParaRPr lang="en-US" sz="4000" b="1" dirty="0">
              <a:latin typeface="Calibri" panose="020F0502020204030204" pitchFamily="34" charset="0"/>
              <a:ea typeface="Calibri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14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A7A42D93-2755-EFE1-D82D-23CB1BE0B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82" y="938594"/>
            <a:ext cx="4147653" cy="5570651"/>
          </a:xfrm>
          <a:prstGeom prst="rect">
            <a:avLst/>
          </a:prstGeom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3D54206D-1967-FEFD-6E50-D4C927135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Shape 335">
            <a:extLst>
              <a:ext uri="{FF2B5EF4-FFF2-40B4-BE49-F238E27FC236}">
                <a16:creationId xmlns:a16="http://schemas.microsoft.com/office/drawing/2014/main" id="{59D33544-E669-0C0D-80C8-ABF49BB550F6}"/>
              </a:ext>
            </a:extLst>
          </p:cNvPr>
          <p:cNvSpPr txBox="1">
            <a:spLocks/>
          </p:cNvSpPr>
          <p:nvPr/>
        </p:nvSpPr>
        <p:spPr>
          <a:xfrm>
            <a:off x="-4196" y="67220"/>
            <a:ext cx="12192000" cy="75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4600" b="1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Chicago – Fall 2026 floor plan</a:t>
            </a:r>
          </a:p>
        </p:txBody>
      </p:sp>
      <p:pic>
        <p:nvPicPr>
          <p:cNvPr id="2" name="Picture 2" descr="Map of McCormick Place Campus">
            <a:extLst>
              <a:ext uri="{FF2B5EF4-FFF2-40B4-BE49-F238E27FC236}">
                <a16:creationId xmlns:a16="http://schemas.microsoft.com/office/drawing/2014/main" id="{DDB1E8E1-1CCD-B36A-472A-C59F808DB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490" y="2431380"/>
            <a:ext cx="3773713" cy="2679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22AAE6A-EA8D-2F3E-D34F-20415B5B15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2515" y="811291"/>
            <a:ext cx="3987677" cy="523541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CDA0FE7-5B32-1AA4-D6EE-4D7F65B05E83}"/>
              </a:ext>
            </a:extLst>
          </p:cNvPr>
          <p:cNvSpPr/>
          <p:nvPr/>
        </p:nvSpPr>
        <p:spPr>
          <a:xfrm>
            <a:off x="11108218" y="2266499"/>
            <a:ext cx="330341" cy="5105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3371E4C-0269-73A6-1DA6-E59F338F2F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9649" y="2662533"/>
            <a:ext cx="1855152" cy="412824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DDD8FA1-4629-7E1C-D8AF-82D3E48369AA}"/>
              </a:ext>
            </a:extLst>
          </p:cNvPr>
          <p:cNvSpPr/>
          <p:nvPr/>
        </p:nvSpPr>
        <p:spPr>
          <a:xfrm>
            <a:off x="8974041" y="3919825"/>
            <a:ext cx="782425" cy="5656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9DC1E384-EDC0-6E70-AB32-80A41FE872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5500" y="1672346"/>
            <a:ext cx="29368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South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POLY sessions </a:t>
            </a:r>
            <a:r>
              <a:rPr lang="en-US" alt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(4</a:t>
            </a:r>
            <a:r>
              <a:rPr lang="en-US" altLang="en-US" sz="1800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alt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floor)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Plenary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(1</a:t>
            </a:r>
            <a:r>
              <a:rPr kumimoji="0" lang="en-US" altLang="en-US" sz="18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floor)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83CEFB1-B44E-3FE6-A117-9796C1C68E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8676" y="2376386"/>
            <a:ext cx="2130730" cy="242934"/>
          </a:xfrm>
          <a:prstGeom prst="rect">
            <a:avLst/>
          </a:prstGeom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4A0FB081-60AA-2DF7-5790-DE04700CF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5362" y="4946203"/>
            <a:ext cx="351623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8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West</a:t>
            </a:r>
            <a:endParaRPr kumimoji="0" lang="en-US" altLang="en-US" sz="1800" b="1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Joint sessions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(1</a:t>
            </a:r>
            <a:r>
              <a:rPr kumimoji="0" lang="en-US" altLang="en-US" sz="180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floor)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Poster sessions</a:t>
            </a:r>
            <a:r>
              <a:rPr lang="en-US" alt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(3</a:t>
            </a:r>
            <a:r>
              <a:rPr lang="en-US" altLang="en-US" sz="1800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rd</a:t>
            </a:r>
            <a:r>
              <a:rPr lang="en-US" alt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floor)</a:t>
            </a: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2A2DFE0-94DF-C21C-1CEA-328C17EF6092}"/>
              </a:ext>
            </a:extLst>
          </p:cNvPr>
          <p:cNvSpPr/>
          <p:nvPr/>
        </p:nvSpPr>
        <p:spPr>
          <a:xfrm>
            <a:off x="756457" y="4688378"/>
            <a:ext cx="290947" cy="10135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6CD9DE-8759-C8BA-F81D-7DC55C53D716}"/>
              </a:ext>
            </a:extLst>
          </p:cNvPr>
          <p:cNvSpPr/>
          <p:nvPr/>
        </p:nvSpPr>
        <p:spPr>
          <a:xfrm>
            <a:off x="2489661" y="4833257"/>
            <a:ext cx="411799" cy="10135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DE18F0D-04D5-8237-FC04-B67611D8865D}"/>
              </a:ext>
            </a:extLst>
          </p:cNvPr>
          <p:cNvSpPr/>
          <p:nvPr/>
        </p:nvSpPr>
        <p:spPr>
          <a:xfrm>
            <a:off x="651954" y="5759533"/>
            <a:ext cx="395450" cy="2297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B89119-A475-9B8E-3079-56E4741DC8D1}"/>
              </a:ext>
            </a:extLst>
          </p:cNvPr>
          <p:cNvCxnSpPr>
            <a:cxnSpLocks/>
          </p:cNvCxnSpPr>
          <p:nvPr/>
        </p:nvCxnSpPr>
        <p:spPr>
          <a:xfrm>
            <a:off x="11438559" y="3226917"/>
            <a:ext cx="0" cy="15971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2">
            <a:extLst>
              <a:ext uri="{FF2B5EF4-FFF2-40B4-BE49-F238E27FC236}">
                <a16:creationId xmlns:a16="http://schemas.microsoft.com/office/drawing/2014/main" id="{5E6A000A-3632-0FA3-3D04-1205C01F3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5574" y="2662533"/>
            <a:ext cx="16269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Membership desk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AEF98CF-56C2-76DF-6DA0-AFD6E438B8FF}"/>
              </a:ext>
            </a:extLst>
          </p:cNvPr>
          <p:cNvCxnSpPr/>
          <p:nvPr/>
        </p:nvCxnSpPr>
        <p:spPr>
          <a:xfrm>
            <a:off x="10892530" y="2968014"/>
            <a:ext cx="425000" cy="33875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0223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0027E-1FA2-FC12-754C-EA7B19A4E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E2571-1B5A-7F12-D7C7-D804AA3BD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Collaboration for Fall 2026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86189BD0-2EAE-79A6-A68B-7AA2A15EDD2C}"/>
              </a:ext>
            </a:extLst>
          </p:cNvPr>
          <p:cNvSpPr txBox="1">
            <a:spLocks/>
          </p:cNvSpPr>
          <p:nvPr/>
        </p:nvSpPr>
        <p:spPr>
          <a:xfrm>
            <a:off x="372729" y="1417638"/>
            <a:ext cx="11209671" cy="3175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Innovative and Featured Sessions involving POLY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Monday PM: Good Science in Water-Soluble Polymers (W192b)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Tuesday AM: CME/NASA Symposium (W194b)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Tuesday AM: In Celebration of 150 Years: Brief Histories of ACS Divisions (W192c)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Tuesday AM/PM: Advancing a Circular Water Economy (W192b)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Wednesday AM: Heroes of Chemistry, Evelyn Auyeung, Dow, “Advanced Materials through Catalysis: Polyolefins R&amp;D as an Industrial Chemist”</a:t>
            </a: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571500" lvl="1" indent="0">
              <a:buFont typeface="Arial"/>
              <a:buNone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 descr="Frank Blum | About | Oklahoma State University">
            <a:extLst>
              <a:ext uri="{FF2B5EF4-FFF2-40B4-BE49-F238E27FC236}">
                <a16:creationId xmlns:a16="http://schemas.microsoft.com/office/drawing/2014/main" id="{6213C2BA-73E3-DBB2-81DA-BA18C4CCC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514" y="4629927"/>
            <a:ext cx="1715667" cy="1715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ynn">
            <a:extLst>
              <a:ext uri="{FF2B5EF4-FFF2-40B4-BE49-F238E27FC236}">
                <a16:creationId xmlns:a16="http://schemas.microsoft.com/office/drawing/2014/main" id="{D1090545-D81E-4C10-6ACF-6AC85A8A2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629927"/>
            <a:ext cx="1654904" cy="1715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 man with a beard wearing a blue polo shirt featuring a UF logo and text: &quot;DEPARTMENT OF CHEMISTRY&quot;, &quot;UF/IFAS&quot;.">
            <a:extLst>
              <a:ext uri="{FF2B5EF4-FFF2-40B4-BE49-F238E27FC236}">
                <a16:creationId xmlns:a16="http://schemas.microsoft.com/office/drawing/2014/main" id="{E7DC4773-0E96-2D51-3FD3-414C05627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175" y="4629926"/>
            <a:ext cx="1715668" cy="171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Yuepeng Zhang preview image">
            <a:extLst>
              <a:ext uri="{FF2B5EF4-FFF2-40B4-BE49-F238E27FC236}">
                <a16:creationId xmlns:a16="http://schemas.microsoft.com/office/drawing/2014/main" id="{44CDA857-8DE4-8D43-7A00-A34A6760D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852" y="4629926"/>
            <a:ext cx="1715667" cy="1715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3D9C19-F0F5-C77F-970D-3903DA6C684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9194" r="39803" b="6300"/>
          <a:stretch/>
        </p:blipFill>
        <p:spPr>
          <a:xfrm>
            <a:off x="9406190" y="4629926"/>
            <a:ext cx="1923590" cy="170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156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ACA26-9E1D-1830-0072-65CA4243F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4B13182-93A6-72DB-8C89-C44117FE3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938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8C7D75CF59D44A84CCBA3AEE4BDD55" ma:contentTypeVersion="9" ma:contentTypeDescription="Create a new document." ma:contentTypeScope="" ma:versionID="ea0ec8f7ed9e3790f04fb46b4c9ab285">
  <xsd:schema xmlns:xsd="http://www.w3.org/2001/XMLSchema" xmlns:xs="http://www.w3.org/2001/XMLSchema" xmlns:p="http://schemas.microsoft.com/office/2006/metadata/properties" xmlns:ns2="571dbefc-0250-476e-8805-8e6cc7ec995c" xmlns:ns3="cb42e6df-be37-43c6-b099-b13a44fb71bb" targetNamespace="http://schemas.microsoft.com/office/2006/metadata/properties" ma:root="true" ma:fieldsID="35611e19c09d3d16822d2ee6a774125b" ns2:_="" ns3:_="">
    <xsd:import namespace="571dbefc-0250-476e-8805-8e6cc7ec995c"/>
    <xsd:import namespace="cb42e6df-be37-43c6-b099-b13a44fb71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1dbefc-0250-476e-8805-8e6cc7ec99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42e6df-be37-43c6-b099-b13a44fb71b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83E920-A7B3-44F8-A2CC-AC2D93C523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238032-1C31-47C1-9BA8-981BBE1D8E59}">
  <ds:schemaRefs>
    <ds:schemaRef ds:uri="cb42e6df-be37-43c6-b099-b13a44fb71bb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571dbefc-0250-476e-8805-8e6cc7ec995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C2E930C-D1BB-4DCC-A1A5-E7284CBAD1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1dbefc-0250-476e-8805-8e6cc7ec995c"/>
    <ds:schemaRef ds:uri="cb42e6df-be37-43c6-b099-b13a44fb71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aac0ad3-18d9-49e9-a80d-c985041778ba}" enabled="1" method="Standard" siteId="{c3e32f53-cb7f-4809-968d-1cc4ccc785f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31732</TotalTime>
  <Words>2751</Words>
  <Application>Microsoft Macintosh PowerPoint</Application>
  <PresentationFormat>Widescreen</PresentationFormat>
  <Paragraphs>480</Paragraphs>
  <Slides>26</Slides>
  <Notes>22</Notes>
  <HiddenSlides>4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Calibri</vt:lpstr>
      <vt:lpstr>Cabin</vt:lpstr>
      <vt:lpstr>Aptos</vt:lpstr>
      <vt:lpstr>Arial</vt:lpstr>
      <vt:lpstr>Office Theme</vt:lpstr>
      <vt:lpstr>POLY Programming Team ACS Fall 2026</vt:lpstr>
      <vt:lpstr>Overview</vt:lpstr>
      <vt:lpstr>Review and Report Summary</vt:lpstr>
      <vt:lpstr>2026 Spring Review and Report Summary</vt:lpstr>
      <vt:lpstr>Chicago – Fall 2026</vt:lpstr>
      <vt:lpstr>PowerPoint Presentation</vt:lpstr>
      <vt:lpstr>PowerPoint Presentation</vt:lpstr>
      <vt:lpstr>Additional Collaboration for Fall 2026</vt:lpstr>
      <vt:lpstr>PowerPoint Presentation</vt:lpstr>
      <vt:lpstr>Relevant Featured Programming</vt:lpstr>
      <vt:lpstr>New Orleans – Spring 2027</vt:lpstr>
      <vt:lpstr>New Orleans – Spring 2027</vt:lpstr>
      <vt:lpstr>San Diego – Fall 2027</vt:lpstr>
      <vt:lpstr>San Diego – Fall 2027</vt:lpstr>
      <vt:lpstr>Ongoing challenges</vt:lpstr>
      <vt:lpstr>2026 Programming Goals</vt:lpstr>
      <vt:lpstr>HDS Allocations</vt:lpstr>
      <vt:lpstr>POLY Symposium Selection Guidelines</vt:lpstr>
      <vt:lpstr>PowerPoint Presentation</vt:lpstr>
      <vt:lpstr>Team Composition</vt:lpstr>
      <vt:lpstr>PowerPoint Presentation</vt:lpstr>
      <vt:lpstr>Back Up Slides</vt:lpstr>
      <vt:lpstr>New/Continuing Initiatives</vt:lpstr>
      <vt:lpstr>Historical Contributions</vt:lpstr>
      <vt:lpstr>POLY Programming Workshop</vt:lpstr>
      <vt:lpstr>Voting Items &amp; Items for Evaluation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Active Programming</dc:title>
  <dc:creator>Hayley Brown</dc:creator>
  <cp:lastModifiedBy>Julia Ann Kalow</cp:lastModifiedBy>
  <cp:revision>141</cp:revision>
  <dcterms:created xsi:type="dcterms:W3CDTF">2011-04-10T14:55:25Z</dcterms:created>
  <dcterms:modified xsi:type="dcterms:W3CDTF">2026-08-23T03:36:28Z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IQPDocumentId">
    <vt:lpwstr>31744e96-03fd-4b7a-ab90-c7a623010de6</vt:lpwstr>
  </property>
  <property fmtid="{D5CDD505-2E9C-101B-9397-08002B2CF9AE}" pid="3" name="Content_Steward">
    <vt:lpwstr>Brown H u588068</vt:lpwstr>
  </property>
  <property fmtid="{D5CDD505-2E9C-101B-9397-08002B2CF9AE}" pid="4" name="Update_Footer">
    <vt:lpwstr>No</vt:lpwstr>
  </property>
  <property fmtid="{D5CDD505-2E9C-101B-9397-08002B2CF9AE}" pid="5" name="Radio_Button">
    <vt:lpwstr>RadioButton2</vt:lpwstr>
  </property>
  <property fmtid="{D5CDD505-2E9C-101B-9397-08002B2CF9AE}" pid="6" name="Information_Classification">
    <vt:lpwstr/>
  </property>
  <property fmtid="{D5CDD505-2E9C-101B-9397-08002B2CF9AE}" pid="7" name="Record_Title_ID">
    <vt:lpwstr>72</vt:lpwstr>
  </property>
  <property fmtid="{D5CDD505-2E9C-101B-9397-08002B2CF9AE}" pid="8" name="Initial_Creation_Date">
    <vt:filetime>2011-04-10T14:55:24Z</vt:filetime>
  </property>
  <property fmtid="{D5CDD505-2E9C-101B-9397-08002B2CF9AE}" pid="9" name="Retention_Period_Start_Date">
    <vt:filetime>2021-01-16T16:02:48Z</vt:filetime>
  </property>
  <property fmtid="{D5CDD505-2E9C-101B-9397-08002B2CF9AE}" pid="10" name="Last_Reviewed_Date">
    <vt:lpwstr/>
  </property>
  <property fmtid="{D5CDD505-2E9C-101B-9397-08002B2CF9AE}" pid="11" name="Retention_Review_Frequency">
    <vt:lpwstr/>
  </property>
  <property fmtid="{D5CDD505-2E9C-101B-9397-08002B2CF9AE}" pid="12" name="ContentTypeId">
    <vt:lpwstr>0x010100438C7D75CF59D44A84CCBA3AEE4BDD55</vt:lpwstr>
  </property>
  <property fmtid="{D5CDD505-2E9C-101B-9397-08002B2CF9AE}" pid="13" name="MSIP_Label_3aac0ad3-18d9-49e9-a80d-c985041778ba_Enabled">
    <vt:lpwstr>true</vt:lpwstr>
  </property>
  <property fmtid="{D5CDD505-2E9C-101B-9397-08002B2CF9AE}" pid="14" name="MSIP_Label_3aac0ad3-18d9-49e9-a80d-c985041778ba_SetDate">
    <vt:lpwstr>2024-01-25T22:44:03Z</vt:lpwstr>
  </property>
  <property fmtid="{D5CDD505-2E9C-101B-9397-08002B2CF9AE}" pid="15" name="MSIP_Label_3aac0ad3-18d9-49e9-a80d-c985041778ba_Method">
    <vt:lpwstr>Standard</vt:lpwstr>
  </property>
  <property fmtid="{D5CDD505-2E9C-101B-9397-08002B2CF9AE}" pid="16" name="MSIP_Label_3aac0ad3-18d9-49e9-a80d-c985041778ba_Name">
    <vt:lpwstr>General Business</vt:lpwstr>
  </property>
  <property fmtid="{D5CDD505-2E9C-101B-9397-08002B2CF9AE}" pid="17" name="MSIP_Label_3aac0ad3-18d9-49e9-a80d-c985041778ba_SiteId">
    <vt:lpwstr>c3e32f53-cb7f-4809-968d-1cc4ccc785fe</vt:lpwstr>
  </property>
  <property fmtid="{D5CDD505-2E9C-101B-9397-08002B2CF9AE}" pid="18" name="MSIP_Label_3aac0ad3-18d9-49e9-a80d-c985041778ba_ActionId">
    <vt:lpwstr>82361103-ff6e-42c0-8e09-a6ee9eb5179e</vt:lpwstr>
  </property>
  <property fmtid="{D5CDD505-2E9C-101B-9397-08002B2CF9AE}" pid="19" name="MSIP_Label_3aac0ad3-18d9-49e9-a80d-c985041778ba_ContentBits">
    <vt:lpwstr>2</vt:lpwstr>
  </property>
  <property fmtid="{D5CDD505-2E9C-101B-9397-08002B2CF9AE}" pid="20" name="ClassificationContentMarkingFooterLocations">
    <vt:lpwstr>Office Theme:3</vt:lpwstr>
  </property>
  <property fmtid="{D5CDD505-2E9C-101B-9397-08002B2CF9AE}" pid="21" name="ClassificationContentMarkingFooterText">
    <vt:lpwstr>General Business</vt:lpwstr>
  </property>
</Properties>
</file>