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0" r:id="rId3"/>
    <p:sldId id="256" r:id="rId4"/>
    <p:sldId id="276" r:id="rId5"/>
    <p:sldId id="281" r:id="rId6"/>
    <p:sldId id="282" r:id="rId7"/>
    <p:sldId id="27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77" autoAdjust="0"/>
    <p:restoredTop sz="94621"/>
  </p:normalViewPr>
  <p:slideViewPr>
    <p:cSldViewPr snapToGrid="0">
      <p:cViewPr varScale="1">
        <p:scale>
          <a:sx n="83" d="100"/>
          <a:sy n="83" d="100"/>
        </p:scale>
        <p:origin x="9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beth, Robert H CIV USARMY DEVCOM (USA)" userId="b5f91406-c9f9-4ab0-bb73-c3751d1386a0" providerId="ADAL" clId="{0F347AE3-5E16-54FE-B273-6624DF794C00}"/>
    <pc:docChg chg="modSld">
      <pc:chgData name="Lambeth, Robert H CIV USARMY DEVCOM (USA)" userId="b5f91406-c9f9-4ab0-bb73-c3751d1386a0" providerId="ADAL" clId="{0F347AE3-5E16-54FE-B273-6624DF794C00}" dt="2026-08-18T17:46:46.892" v="43" actId="14100"/>
      <pc:docMkLst>
        <pc:docMk/>
      </pc:docMkLst>
      <pc:sldChg chg="modSp mod">
        <pc:chgData name="Lambeth, Robert H CIV USARMY DEVCOM (USA)" userId="b5f91406-c9f9-4ab0-bb73-c3751d1386a0" providerId="ADAL" clId="{0F347AE3-5E16-54FE-B273-6624DF794C00}" dt="2026-08-18T17:46:46.892" v="43" actId="14100"/>
        <pc:sldMkLst>
          <pc:docMk/>
          <pc:sldMk cId="623759439" sldId="274"/>
        </pc:sldMkLst>
        <pc:spChg chg="mod">
          <ac:chgData name="Lambeth, Robert H CIV USARMY DEVCOM (USA)" userId="b5f91406-c9f9-4ab0-bb73-c3751d1386a0" providerId="ADAL" clId="{0F347AE3-5E16-54FE-B273-6624DF794C00}" dt="2026-08-18T17:46:30.022" v="41" actId="20577"/>
          <ac:spMkLst>
            <pc:docMk/>
            <pc:sldMk cId="623759439" sldId="274"/>
            <ac:spMk id="4" creationId="{0122292D-5725-14A1-6472-2EE97EC804E1}"/>
          </ac:spMkLst>
        </pc:spChg>
        <pc:spChg chg="mod">
          <ac:chgData name="Lambeth, Robert H CIV USARMY DEVCOM (USA)" userId="b5f91406-c9f9-4ab0-bb73-c3751d1386a0" providerId="ADAL" clId="{0F347AE3-5E16-54FE-B273-6624DF794C00}" dt="2026-08-18T17:46:46.892" v="43" actId="14100"/>
          <ac:spMkLst>
            <pc:docMk/>
            <pc:sldMk cId="623759439" sldId="274"/>
            <ac:spMk id="10" creationId="{A7BC27B8-2683-36F9-0E8A-B99421D1D446}"/>
          </ac:spMkLst>
        </pc:spChg>
      </pc:sldChg>
      <pc:sldChg chg="modSp mod">
        <pc:chgData name="Lambeth, Robert H CIV USARMY DEVCOM (USA)" userId="b5f91406-c9f9-4ab0-bb73-c3751d1386a0" providerId="ADAL" clId="{0F347AE3-5E16-54FE-B273-6624DF794C00}" dt="2026-08-18T17:45:54.656" v="28" actId="20577"/>
        <pc:sldMkLst>
          <pc:docMk/>
          <pc:sldMk cId="3780679854" sldId="280"/>
        </pc:sldMkLst>
        <pc:spChg chg="mod">
          <ac:chgData name="Lambeth, Robert H CIV USARMY DEVCOM (USA)" userId="b5f91406-c9f9-4ab0-bb73-c3751d1386a0" providerId="ADAL" clId="{0F347AE3-5E16-54FE-B273-6624DF794C00}" dt="2026-08-18T17:45:54.656" v="28" actId="20577"/>
          <ac:spMkLst>
            <pc:docMk/>
            <pc:sldMk cId="3780679854" sldId="280"/>
            <ac:spMk id="15" creationId="{52F00744-FC95-02BD-4A8F-ACA5FC57A65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5E31B-2008-308A-8BF0-B59DEC956E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2D963E-86DB-B4D9-7541-2ACAC10BCA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D10C3-41A9-52C5-BCB3-0F88B2CE5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F1168-65B3-4BF4-B652-B86BED165CC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486E1-68A9-02BA-153C-000AD799E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D3959-055B-2770-9E0F-663ADA448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0DFA-094F-4D82-9621-9A28EB7FBC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748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6AB37-4EB1-DD4B-E842-36DB56D57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CBB52-674C-080F-B081-BC6CE57FC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D15AC-C874-D9AB-6830-9AEA8EECD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F1168-65B3-4BF4-B652-B86BED165CC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DC5FB-4A17-4E8F-FA3B-BC082E2DA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DC2F34-F9D2-A46E-D80F-8EF5EBAF8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0DFA-094F-4D82-9621-9A28EB7FBC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253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995574-A548-5025-EBB6-FECC799357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895FAF-FFF7-6500-8400-0B6F2BA0E2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5ADBD-2C35-5A38-D7A9-4053FC309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F1168-65B3-4BF4-B652-B86BED165CC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C2FD07-E537-0688-E4C8-78E4A545B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983B5E-6A39-1515-6685-7879FB040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0DFA-094F-4D82-9621-9A28EB7FBC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220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F1B5FF5F-703A-A717-5766-9451FA4DF7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54753" y="2188256"/>
            <a:ext cx="6473371" cy="8699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50D169E4-C1FE-541D-62CE-04A3669A09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54753" y="3098800"/>
            <a:ext cx="6473371" cy="6418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A5E771C5-F58D-3F0A-0382-FE89B444D2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54753" y="3781198"/>
            <a:ext cx="6473371" cy="6418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Paper ID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C3CA60E-705E-A50A-2020-FDE8B813F3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54753" y="4463596"/>
            <a:ext cx="6473371" cy="6418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Email </a:t>
            </a:r>
          </a:p>
        </p:txBody>
      </p:sp>
    </p:spTree>
    <p:extLst>
      <p:ext uri="{BB962C8B-B14F-4D97-AF65-F5344CB8AC3E}">
        <p14:creationId xmlns:p14="http://schemas.microsoft.com/office/powerpoint/2010/main" val="30063881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99C1C384-41F2-427E-94C8-AC3FD5B956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4688" y="544514"/>
            <a:ext cx="10625137" cy="7037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C67AB21-2F20-42D0-908A-29E1AEEA27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4688" y="1367973"/>
            <a:ext cx="5203825" cy="4122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D3470E48-E87B-4C8F-906E-0067B902B6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367972"/>
            <a:ext cx="5203825" cy="4122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3380663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F2BCAB2-87E2-4C65-8875-6FDDC96854C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4688" y="544514"/>
            <a:ext cx="10625137" cy="7037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3654919-311D-422D-BE90-E4E396AACD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4688" y="1367972"/>
            <a:ext cx="10625137" cy="4122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645909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C6A7A-5DE6-4AFA-C2C3-453A06CC6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C1CA1-0FA2-F0AC-A736-87916E6C5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CEC738-707B-966E-27EF-1C05C1927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F1168-65B3-4BF4-B652-B86BED165CC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9C67C-32B6-E44F-DA91-5FE89546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8176E-84CE-3227-84C9-688F76A80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0DFA-094F-4D82-9621-9A28EB7FBC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404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174F2-20FB-405F-2A45-4125CA6B4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AAB500-07D2-32A7-3CF8-ED0DBDD1F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47A80-29AE-9D8D-D777-0CE007327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F1168-65B3-4BF4-B652-B86BED165CC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8CE283-062B-7534-85AA-94BBE3671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D15B0-B80D-BEDC-BFEE-86B727E7D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0DFA-094F-4D82-9621-9A28EB7FBC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989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4F76A-AB2B-CAD0-CECA-FBE93A002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81474-9649-B049-7516-7C9CE8CF6A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3A7DE8-84E1-3017-E16F-EDCC3A6968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DC9CB3-424B-087B-E9E6-028D9263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F1168-65B3-4BF4-B652-B86BED165CC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716167-DF94-06B2-C17F-3F85756BB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D1B766-2324-4DB8-64A4-F9F45649F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0DFA-094F-4D82-9621-9A28EB7FBC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069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5EE0F-7723-5735-A9B0-BF0C044F2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D9358D-F39C-BF92-FAF2-BF264BEC4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8735A1-18D7-6FF6-F76B-BF4E71397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35D5C7-645A-628D-8D8E-17DFD8B9BC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C521A7-6B9F-EC16-D1F8-D22555D1D8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92FAE-6C95-FA84-46E6-72674E9B8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F1168-65B3-4BF4-B652-B86BED165CC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605560-5101-72E6-A086-7FF61D1C9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113217-7EC7-9D88-7336-2A17E5358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0DFA-094F-4D82-9621-9A28EB7FBC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44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4B911-60D0-E714-578B-C27B9CD64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59F077-6A90-CD03-23E4-0CBF1DC48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F1168-65B3-4BF4-B652-B86BED165CC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5A334C-B8A2-5483-2666-5616029E7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10B0A4-10B6-9230-90B9-EA0C45C90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0DFA-094F-4D82-9621-9A28EB7FBC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59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AC4A49-5638-CFA9-527C-932F7A29A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F1168-65B3-4BF4-B652-B86BED165CC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5EEF8B-CF0C-F7B2-FF79-245165F0D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BB0660-ED71-3847-93B6-8ED0E53B6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0DFA-094F-4D82-9621-9A28EB7FBC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773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7F6AE-7F12-3AFC-5E7E-EB59EE522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15392-1310-6D20-D8EB-2ECA385B1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2068D3-D874-6085-CEA9-5E81B440FA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7A8071-480F-C5DC-C6E1-DEE8C70E3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F1168-65B3-4BF4-B652-B86BED165CC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C53C5F-4C58-BDC7-94A4-9D74DA287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A670E-2F78-4E4E-2A94-4707AF290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0DFA-094F-4D82-9621-9A28EB7FBC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602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BF027-18D4-0942-17F0-B40D60C43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4DD5DE-16D1-98A5-9204-7236688589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5C9150-F34F-DD3C-0924-78D3C773A4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49ADF3-F2C5-DE67-5026-83F5F824F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F1168-65B3-4BF4-B652-B86BED165CC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C5D0A6-410B-FCA5-8984-AD854840A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4D8526-1740-0874-BA97-EE23443AF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0DFA-094F-4D82-9621-9A28EB7FBC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24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9AE4AF-3FBC-476B-FEA9-9141F4D03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850A7-F3C3-EAD9-5ED3-044AF595B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95C71-A006-EAB1-21C9-98E47B5079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FF1168-65B3-4BF4-B652-B86BED165CC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DB2CE-008F-9422-C768-81E78B5DAB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54C51-D662-FDB2-17E8-9D12F9A4AE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7C0DFA-094F-4D82-9621-9A28EB7FBC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93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hyperlink" Target="mailto:saitot@ornl.gov" TargetMode="External"/><Relationship Id="rId7" Type="http://schemas.openxmlformats.org/officeDocument/2006/relationships/image" Target="../media/image10.jpeg"/><Relationship Id="rId2" Type="http://schemas.openxmlformats.org/officeDocument/2006/relationships/hyperlink" Target="mailto:robert.h.lambeth2.civ@army.mil" TargetMode="Externa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jpeg"/><Relationship Id="rId5" Type="http://schemas.openxmlformats.org/officeDocument/2006/relationships/hyperlink" Target="mailto:RAShort@PPG.com" TargetMode="External"/><Relationship Id="rId10" Type="http://schemas.openxmlformats.org/officeDocument/2006/relationships/image" Target="../media/image13.jpeg"/><Relationship Id="rId4" Type="http://schemas.openxmlformats.org/officeDocument/2006/relationships/hyperlink" Target="mailto:sumerlin@chem.ufl.edu" TargetMode="External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6CB6FD-4917-06F4-C1B0-9D494F9EBC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4753" y="2188256"/>
            <a:ext cx="6473371" cy="869950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tx1"/>
                </a:solidFill>
              </a:rPr>
              <a:t>POLY Webinar Update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8AF9CE0-93F9-4213-D161-54DA370C96EB}"/>
              </a:ext>
            </a:extLst>
          </p:cNvPr>
          <p:cNvSpPr txBox="1">
            <a:spLocks/>
          </p:cNvSpPr>
          <p:nvPr/>
        </p:nvSpPr>
        <p:spPr>
          <a:xfrm>
            <a:off x="2654753" y="3781198"/>
            <a:ext cx="6751640" cy="64180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Bob Lambeth, Tomonori Saito, Brent Sumerlin, Rebecca Olson Short, </a:t>
            </a:r>
          </a:p>
          <a:p>
            <a:r>
              <a:rPr lang="en-US" dirty="0">
                <a:solidFill>
                  <a:schemeClr val="tx1"/>
                </a:solidFill>
              </a:rPr>
              <a:t>August 23, 2026</a:t>
            </a:r>
          </a:p>
        </p:txBody>
      </p:sp>
    </p:spTree>
    <p:extLst>
      <p:ext uri="{BB962C8B-B14F-4D97-AF65-F5344CB8AC3E}">
        <p14:creationId xmlns:p14="http://schemas.microsoft.com/office/powerpoint/2010/main" val="3569513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90E19-5CDD-25CE-9221-DF99D02AE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E1D4B5-78F5-78AC-492C-1AFD8EA364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688" y="148588"/>
            <a:ext cx="10625137" cy="703716"/>
          </a:xfrm>
        </p:spPr>
        <p:txBody>
          <a:bodyPr/>
          <a:lstStyle/>
          <a:p>
            <a:r>
              <a:rPr lang="en-US" sz="3200" dirty="0"/>
              <a:t>POLY Webinars: 2026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D85413-9E43-5942-90D0-B039CFB505FA}"/>
              </a:ext>
            </a:extLst>
          </p:cNvPr>
          <p:cNvSpPr/>
          <p:nvPr/>
        </p:nvSpPr>
        <p:spPr>
          <a:xfrm>
            <a:off x="3892523" y="932842"/>
            <a:ext cx="4237273" cy="5057760"/>
          </a:xfrm>
          <a:prstGeom prst="rect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3E247FB-3E8F-F78E-72B6-6F695F720B6A}"/>
              </a:ext>
            </a:extLst>
          </p:cNvPr>
          <p:cNvSpPr/>
          <p:nvPr/>
        </p:nvSpPr>
        <p:spPr>
          <a:xfrm>
            <a:off x="4196589" y="613642"/>
            <a:ext cx="3629137" cy="828252"/>
          </a:xfrm>
          <a:prstGeom prst="roundRect">
            <a:avLst>
              <a:gd name="adj" fmla="val 50000"/>
            </a:avLst>
          </a:prstGeom>
          <a:solidFill>
            <a:srgbClr val="404040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latin typeface="Calibri" panose="020F0502020204030204" pitchFamily="34" charset="0"/>
                <a:ea typeface="Yu Gothic" panose="020B0400000000000000" pitchFamily="34" charset="-128"/>
              </a:rPr>
              <a:t>High Performance Polymer Design: AI Meets Sustainable Materials 6</a:t>
            </a:r>
            <a:r>
              <a:rPr lang="en-US" sz="1600" b="1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/26/2026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F6AC050-DD29-D813-D508-9BE519E13301}"/>
              </a:ext>
            </a:extLst>
          </p:cNvPr>
          <p:cNvGrpSpPr/>
          <p:nvPr/>
        </p:nvGrpSpPr>
        <p:grpSpPr>
          <a:xfrm>
            <a:off x="134467" y="667922"/>
            <a:ext cx="3646070" cy="5322680"/>
            <a:chOff x="240049" y="1033670"/>
            <a:chExt cx="3646070" cy="545920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E55FA8-62CA-700A-FBE7-2C3BB08934F4}"/>
                </a:ext>
              </a:extLst>
            </p:cNvPr>
            <p:cNvSpPr/>
            <p:nvPr/>
          </p:nvSpPr>
          <p:spPr>
            <a:xfrm>
              <a:off x="249557" y="1408615"/>
              <a:ext cx="3636562" cy="5084260"/>
            </a:xfrm>
            <a:prstGeom prst="rect">
              <a:avLst/>
            </a:prstGeom>
            <a:pattFill prst="ltDnDiag">
              <a:fgClr>
                <a:schemeClr val="bg2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099E37E-258F-67C0-CF50-5834923A65AD}"/>
                </a:ext>
              </a:extLst>
            </p:cNvPr>
            <p:cNvSpPr/>
            <p:nvPr/>
          </p:nvSpPr>
          <p:spPr>
            <a:xfrm>
              <a:off x="380552" y="1033670"/>
              <a:ext cx="3374572" cy="816636"/>
            </a:xfrm>
            <a:prstGeom prst="roundRect">
              <a:avLst>
                <a:gd name="adj" fmla="val 50000"/>
              </a:avLst>
            </a:prstGeom>
            <a:solidFill>
              <a:srgbClr val="CE295E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Polymer Nanocomposites</a:t>
              </a:r>
            </a:p>
            <a:p>
              <a:r>
                <a:rPr lang="en-US" sz="1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3/4/2026</a:t>
              </a:r>
            </a:p>
          </p:txBody>
        </p:sp>
        <p:sp>
          <p:nvSpPr>
            <p:cNvPr id="13" name="TextBox 47">
              <a:extLst>
                <a:ext uri="{FF2B5EF4-FFF2-40B4-BE49-F238E27FC236}">
                  <a16:creationId xmlns:a16="http://schemas.microsoft.com/office/drawing/2014/main" id="{8D92A5B5-9C69-66E5-BB14-D009036018C9}"/>
                </a:ext>
              </a:extLst>
            </p:cNvPr>
            <p:cNvSpPr txBox="1"/>
            <p:nvPr/>
          </p:nvSpPr>
          <p:spPr>
            <a:xfrm>
              <a:off x="450974" y="1827494"/>
              <a:ext cx="3374572" cy="861774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ctr"/>
              <a:endPara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endPara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A3A6B8F-8D50-5FDE-A3E2-AEE74A8F89AA}"/>
                </a:ext>
              </a:extLst>
            </p:cNvPr>
            <p:cNvSpPr txBox="1"/>
            <p:nvPr/>
          </p:nvSpPr>
          <p:spPr>
            <a:xfrm>
              <a:off x="240049" y="1849969"/>
              <a:ext cx="3463343" cy="331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/>
              <a:endParaRPr lang="en-US" sz="1500" dirty="0">
                <a:effectLst/>
                <a:ea typeface="Yu Mincho" panose="02020400000000000000" pitchFamily="18" charset="-128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3094461-A09C-CFE6-F72A-58FD8A433A99}"/>
              </a:ext>
            </a:extLst>
          </p:cNvPr>
          <p:cNvGrpSpPr/>
          <p:nvPr/>
        </p:nvGrpSpPr>
        <p:grpSpPr>
          <a:xfrm>
            <a:off x="8157159" y="604001"/>
            <a:ext cx="3877184" cy="5322679"/>
            <a:chOff x="-35179" y="1033670"/>
            <a:chExt cx="3921298" cy="5459205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47146A1-2629-B669-C093-96862EE30423}"/>
                </a:ext>
              </a:extLst>
            </p:cNvPr>
            <p:cNvSpPr/>
            <p:nvPr/>
          </p:nvSpPr>
          <p:spPr>
            <a:xfrm>
              <a:off x="-35179" y="1370946"/>
              <a:ext cx="3921298" cy="5121929"/>
            </a:xfrm>
            <a:prstGeom prst="rect">
              <a:avLst/>
            </a:prstGeom>
            <a:pattFill prst="ltDnDiag">
              <a:fgClr>
                <a:schemeClr val="bg2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48EEA15F-A110-CCF6-6E03-D179EFF6EAFE}"/>
                </a:ext>
              </a:extLst>
            </p:cNvPr>
            <p:cNvSpPr/>
            <p:nvPr/>
          </p:nvSpPr>
          <p:spPr>
            <a:xfrm>
              <a:off x="287533" y="1033670"/>
              <a:ext cx="3374572" cy="816636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Inverse Vulcanization and Functional </a:t>
              </a:r>
              <a:r>
                <a:rPr lang="en-US" sz="1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Organopolysulfides</a:t>
              </a:r>
              <a:r>
                <a:rPr lang="en-US" sz="1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9/24/2026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08685E1-5BE6-F67F-AFF5-C7776D4E110B}"/>
                </a:ext>
              </a:extLst>
            </p:cNvPr>
            <p:cNvSpPr txBox="1"/>
            <p:nvPr/>
          </p:nvSpPr>
          <p:spPr>
            <a:xfrm>
              <a:off x="50406" y="1934808"/>
              <a:ext cx="3835712" cy="3472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endParaRPr lang="en-US" sz="1600" dirty="0">
                <a:effectLst/>
                <a:ea typeface="Yu Mincho" panose="02020400000000000000" pitchFamily="18" charset="-128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31B9A6B-E205-FD93-C21A-A1A65F7DA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67" y="5130507"/>
            <a:ext cx="3636562" cy="8438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DEB0D4-697A-CA89-0E99-AFBCDBC940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83" b="4258"/>
          <a:stretch>
            <a:fillRect/>
          </a:stretch>
        </p:blipFill>
        <p:spPr>
          <a:xfrm>
            <a:off x="318029" y="1504869"/>
            <a:ext cx="3255634" cy="35661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2CB530-79A3-7176-C108-1B774AC374F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7342" t="50140" r="16848" b="15111"/>
          <a:stretch>
            <a:fillRect/>
          </a:stretch>
        </p:blipFill>
        <p:spPr>
          <a:xfrm>
            <a:off x="4612457" y="1480992"/>
            <a:ext cx="2967086" cy="35661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7B696F-9F92-E3AC-A601-6AE320A81A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8456" y="5127690"/>
            <a:ext cx="3657600" cy="8466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2F00744-FC95-02BD-4A8F-ACA5FC57A653}"/>
              </a:ext>
            </a:extLst>
          </p:cNvPr>
          <p:cNvSpPr txBox="1"/>
          <p:nvPr/>
        </p:nvSpPr>
        <p:spPr>
          <a:xfrm>
            <a:off x="9188851" y="1565594"/>
            <a:ext cx="219810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Jeffrey Pyun</a:t>
            </a:r>
          </a:p>
          <a:p>
            <a:r>
              <a:rPr lang="en-US" dirty="0"/>
              <a:t>University of Arizona</a:t>
            </a:r>
          </a:p>
          <a:p>
            <a:endParaRPr lang="en-US" dirty="0"/>
          </a:p>
          <a:p>
            <a:r>
              <a:rPr lang="en-US" dirty="0"/>
              <a:t>Justin Chalker</a:t>
            </a:r>
          </a:p>
          <a:p>
            <a:r>
              <a:rPr lang="en-US" dirty="0"/>
              <a:t>Flinders University</a:t>
            </a:r>
          </a:p>
          <a:p>
            <a:endParaRPr lang="en-US" dirty="0"/>
          </a:p>
          <a:p>
            <a:r>
              <a:rPr lang="en-US" dirty="0"/>
              <a:t>Neil Dolinski</a:t>
            </a:r>
          </a:p>
          <a:p>
            <a:r>
              <a:rPr lang="en-US" dirty="0"/>
              <a:t>Columbia</a:t>
            </a:r>
          </a:p>
        </p:txBody>
      </p:sp>
    </p:spTree>
    <p:extLst>
      <p:ext uri="{BB962C8B-B14F-4D97-AF65-F5344CB8AC3E}">
        <p14:creationId xmlns:p14="http://schemas.microsoft.com/office/powerpoint/2010/main" val="3780679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AA4DE-5243-43FE-3EE0-A3A8B5FE15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27A39E-D066-AE35-37B1-1F0FD04E22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87A1FB-1045-B96F-026F-7CFAE1F4D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" y="0"/>
            <a:ext cx="1219055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8B8706-5D53-BE5B-D52B-09F2533ACFD4}"/>
              </a:ext>
            </a:extLst>
          </p:cNvPr>
          <p:cNvSpPr txBox="1"/>
          <p:nvPr/>
        </p:nvSpPr>
        <p:spPr>
          <a:xfrm>
            <a:off x="10200190" y="891530"/>
            <a:ext cx="15596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3/4/2026</a:t>
            </a:r>
          </a:p>
        </p:txBody>
      </p:sp>
    </p:spTree>
    <p:extLst>
      <p:ext uri="{BB962C8B-B14F-4D97-AF65-F5344CB8AC3E}">
        <p14:creationId xmlns:p14="http://schemas.microsoft.com/office/powerpoint/2010/main" val="1144046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FAF04-C4B0-2BDB-DE1D-EC2B6A1C6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2712ACB-8DFE-5F3F-D0A0-94C5F7BAA483}"/>
              </a:ext>
            </a:extLst>
          </p:cNvPr>
          <p:cNvSpPr txBox="1">
            <a:spLocks/>
          </p:cNvSpPr>
          <p:nvPr/>
        </p:nvSpPr>
        <p:spPr>
          <a:xfrm>
            <a:off x="470654" y="115642"/>
            <a:ext cx="6932702" cy="551321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Statistics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DBB67E-4783-44F3-6762-63F3BAC5B98E}"/>
              </a:ext>
            </a:extLst>
          </p:cNvPr>
          <p:cNvSpPr txBox="1"/>
          <p:nvPr/>
        </p:nvSpPr>
        <p:spPr>
          <a:xfrm>
            <a:off x="10402820" y="3447764"/>
            <a:ext cx="904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POLY Leads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5CCDEB-AED5-E6F8-E208-2F852B001446}"/>
              </a:ext>
            </a:extLst>
          </p:cNvPr>
          <p:cNvSpPr txBox="1"/>
          <p:nvPr/>
        </p:nvSpPr>
        <p:spPr>
          <a:xfrm>
            <a:off x="11082072" y="3478542"/>
            <a:ext cx="8435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223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B3B8E7-3DF9-3E93-7BE8-21179F03FEB7}"/>
              </a:ext>
            </a:extLst>
          </p:cNvPr>
          <p:cNvSpPr/>
          <p:nvPr/>
        </p:nvSpPr>
        <p:spPr>
          <a:xfrm>
            <a:off x="10275654" y="3312453"/>
            <a:ext cx="1734206" cy="85396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5CD156C-95A2-1643-E3DD-91F4FF0381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674"/>
          <a:stretch>
            <a:fillRect/>
          </a:stretch>
        </p:blipFill>
        <p:spPr>
          <a:xfrm>
            <a:off x="76193" y="737687"/>
            <a:ext cx="10072232" cy="576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188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812757-92D2-11BC-E0A6-2027092F0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9C7204-FB66-35B7-4A2E-48A82537CE45}"/>
              </a:ext>
            </a:extLst>
          </p:cNvPr>
          <p:cNvSpPr txBox="1"/>
          <p:nvPr/>
        </p:nvSpPr>
        <p:spPr>
          <a:xfrm>
            <a:off x="10200190" y="891530"/>
            <a:ext cx="15596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6/26/2026</a:t>
            </a:r>
          </a:p>
        </p:txBody>
      </p:sp>
    </p:spTree>
    <p:extLst>
      <p:ext uri="{BB962C8B-B14F-4D97-AF65-F5344CB8AC3E}">
        <p14:creationId xmlns:p14="http://schemas.microsoft.com/office/powerpoint/2010/main" val="2353559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4F613-0FF2-B47A-F28E-66AE6F566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7080107-E8FC-184B-4D0A-4160390F5E8D}"/>
              </a:ext>
            </a:extLst>
          </p:cNvPr>
          <p:cNvSpPr txBox="1">
            <a:spLocks/>
          </p:cNvSpPr>
          <p:nvPr/>
        </p:nvSpPr>
        <p:spPr>
          <a:xfrm>
            <a:off x="470654" y="115642"/>
            <a:ext cx="6932702" cy="551321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Statistics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B747C1-0597-5005-0A11-F317EB16EAB2}"/>
              </a:ext>
            </a:extLst>
          </p:cNvPr>
          <p:cNvSpPr txBox="1"/>
          <p:nvPr/>
        </p:nvSpPr>
        <p:spPr>
          <a:xfrm>
            <a:off x="10294665" y="3487093"/>
            <a:ext cx="904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POLY Leads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63DC21-2759-1912-09CD-22C775E05871}"/>
              </a:ext>
            </a:extLst>
          </p:cNvPr>
          <p:cNvSpPr txBox="1"/>
          <p:nvPr/>
        </p:nvSpPr>
        <p:spPr>
          <a:xfrm>
            <a:off x="10973917" y="3517871"/>
            <a:ext cx="8435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277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F70606-127F-EF3F-2357-EC775108F964}"/>
              </a:ext>
            </a:extLst>
          </p:cNvPr>
          <p:cNvSpPr/>
          <p:nvPr/>
        </p:nvSpPr>
        <p:spPr>
          <a:xfrm>
            <a:off x="10167499" y="3351782"/>
            <a:ext cx="1734206" cy="85396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68E0DD-D05D-2E25-60F1-33D615D147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473"/>
          <a:stretch>
            <a:fillRect/>
          </a:stretch>
        </p:blipFill>
        <p:spPr>
          <a:xfrm>
            <a:off x="290295" y="666963"/>
            <a:ext cx="965133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58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6C4342-8BE6-2791-655F-63C7D5CA2D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114" y="194973"/>
            <a:ext cx="10625137" cy="703716"/>
          </a:xfrm>
        </p:spPr>
        <p:txBody>
          <a:bodyPr/>
          <a:lstStyle/>
          <a:p>
            <a:r>
              <a:rPr lang="en-US" sz="3200" dirty="0"/>
              <a:t>POLY Webinar Committee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0122292D-5725-14A1-6472-2EE97EC804E1}"/>
              </a:ext>
            </a:extLst>
          </p:cNvPr>
          <p:cNvSpPr txBox="1">
            <a:spLocks/>
          </p:cNvSpPr>
          <p:nvPr/>
        </p:nvSpPr>
        <p:spPr>
          <a:xfrm>
            <a:off x="4095958" y="2449700"/>
            <a:ext cx="7973556" cy="1467961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000" dirty="0"/>
              <a:t>Bob Lambeth (chair), DEVCOM Army Research Office </a:t>
            </a:r>
            <a:r>
              <a:rPr lang="en-US" sz="2000" dirty="0">
                <a:hlinkClick r:id="rId2"/>
              </a:rPr>
              <a:t>robert.h.lambeth2.civ@army.mil </a:t>
            </a:r>
            <a:endParaRPr lang="en-US" sz="2000" dirty="0"/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000" dirty="0"/>
              <a:t>Tomonori Saito, Oak Ridge National Laboratory </a:t>
            </a:r>
            <a:r>
              <a:rPr lang="en-US" sz="2000" dirty="0">
                <a:hlinkClick r:id="rId3"/>
              </a:rPr>
              <a:t>saitot@ornl.gov</a:t>
            </a:r>
            <a:endParaRPr lang="en-US" sz="2000" dirty="0"/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000" dirty="0"/>
              <a:t>Brent Sumerlin, University of Florida </a:t>
            </a:r>
            <a:r>
              <a:rPr lang="en-US" sz="2000" dirty="0">
                <a:hlinkClick r:id="rId4"/>
              </a:rPr>
              <a:t>sumerlin@chem.ufl.edu</a:t>
            </a:r>
            <a:endParaRPr lang="en-US" sz="2000" dirty="0"/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t-BR" sz="2000" dirty="0"/>
              <a:t>Rebecca Olson Short, </a:t>
            </a:r>
            <a:r>
              <a:rPr lang="en-US" sz="2000" dirty="0"/>
              <a:t>PPG  </a:t>
            </a:r>
            <a:r>
              <a:rPr lang="en-US" sz="20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Yu Gothic" panose="020B0400000000000000" pitchFamily="34" charset="-128"/>
                <a:hlinkClick r:id="rId5"/>
              </a:rPr>
              <a:t>RAShort@PPG.com</a:t>
            </a:r>
            <a:endParaRPr lang="en-US" sz="2000" dirty="0"/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363E8A11-B612-8D27-471F-B2C6311FF5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95" y="3452196"/>
            <a:ext cx="1557962" cy="22564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4F8BD0-C093-998B-2B6B-03FC354CD034}"/>
              </a:ext>
            </a:extLst>
          </p:cNvPr>
          <p:cNvSpPr txBox="1"/>
          <p:nvPr/>
        </p:nvSpPr>
        <p:spPr>
          <a:xfrm>
            <a:off x="3077111" y="1127413"/>
            <a:ext cx="89084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Please send your ideas and feedback to any of us.</a:t>
            </a:r>
          </a:p>
        </p:txBody>
      </p:sp>
      <p:pic>
        <p:nvPicPr>
          <p:cNvPr id="8" name="Picture 7" descr="A person with long hair smiling&#10;&#10;Description automatically generated with low confidence">
            <a:extLst>
              <a:ext uri="{FF2B5EF4-FFF2-40B4-BE49-F238E27FC236}">
                <a16:creationId xmlns:a16="http://schemas.microsoft.com/office/drawing/2014/main" id="{8247EBAD-A2D7-09C4-401B-3CC331B332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7112" y="4484963"/>
            <a:ext cx="1021121" cy="1276401"/>
          </a:xfrm>
          <a:prstGeom prst="rect">
            <a:avLst/>
          </a:prstGeom>
        </p:spPr>
      </p:pic>
      <p:pic>
        <p:nvPicPr>
          <p:cNvPr id="9" name="Picture 8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98E198AE-8FF2-2620-97CA-38D0682B11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0046" y="3917661"/>
            <a:ext cx="996284" cy="13255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7BC27B8-2683-36F9-0E8A-B99421D1D446}"/>
              </a:ext>
            </a:extLst>
          </p:cNvPr>
          <p:cNvSpPr txBox="1"/>
          <p:nvPr/>
        </p:nvSpPr>
        <p:spPr>
          <a:xfrm>
            <a:off x="507774" y="1096636"/>
            <a:ext cx="97510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spcAft>
                <a:spcPts val="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Future Webinars</a:t>
            </a:r>
          </a:p>
        </p:txBody>
      </p:sp>
      <p:pic>
        <p:nvPicPr>
          <p:cNvPr id="11" name="Picture 10" descr="A person in a suit and tie&#10;&#10;Description automatically generated with low confidence">
            <a:extLst>
              <a:ext uri="{FF2B5EF4-FFF2-40B4-BE49-F238E27FC236}">
                <a16:creationId xmlns:a16="http://schemas.microsoft.com/office/drawing/2014/main" id="{F9B8AF4F-A44E-A39D-E736-6ECB0F3AF6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0046" y="2264972"/>
            <a:ext cx="1018847" cy="1273558"/>
          </a:xfrm>
          <a:prstGeom prst="rect">
            <a:avLst/>
          </a:prstGeom>
        </p:spPr>
      </p:pic>
      <p:pic>
        <p:nvPicPr>
          <p:cNvPr id="13" name="Picture 12" descr="A person wearing glasses and a suit&#10;&#10;Description automatically generated">
            <a:extLst>
              <a:ext uri="{FF2B5EF4-FFF2-40B4-BE49-F238E27FC236}">
                <a16:creationId xmlns:a16="http://schemas.microsoft.com/office/drawing/2014/main" id="{084047BB-DAFA-B927-A2A9-5A75F73731D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2722" y="2875748"/>
            <a:ext cx="1047623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759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1298</TotalTime>
  <Words>136</Words>
  <Application>Microsoft Office PowerPoint</Application>
  <PresentationFormat>Widescreen</PresentationFormat>
  <Paragraphs>33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Yu Mincho</vt:lpstr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Saito, Tomonori</dc:creator>
  <cp:lastModifiedBy>Saito, Tomonori</cp:lastModifiedBy>
  <cp:revision>6</cp:revision>
  <dcterms:created xsi:type="dcterms:W3CDTF">2026-01-06T14:57:05Z</dcterms:created>
  <dcterms:modified xsi:type="dcterms:W3CDTF">2026-08-20T16:49:08Z</dcterms:modified>
</cp:coreProperties>
</file>