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89" r:id="rId3"/>
    <p:sldId id="317" r:id="rId4"/>
    <p:sldId id="314" r:id="rId5"/>
    <p:sldId id="315" r:id="rId6"/>
    <p:sldId id="316" r:id="rId7"/>
    <p:sldId id="318" r:id="rId8"/>
    <p:sldId id="319" r:id="rId9"/>
    <p:sldId id="300" r:id="rId10"/>
    <p:sldId id="320" r:id="rId11"/>
    <p:sldId id="321" r:id="rId12"/>
    <p:sldId id="312" r:id="rId13"/>
    <p:sldId id="264" r:id="rId14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700"/>
    <a:srgbClr val="B40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81" autoAdjust="0"/>
    <p:restoredTop sz="94660"/>
  </p:normalViewPr>
  <p:slideViewPr>
    <p:cSldViewPr snapToGrid="0">
      <p:cViewPr>
        <p:scale>
          <a:sx n="118" d="100"/>
          <a:sy n="118" d="100"/>
        </p:scale>
        <p:origin x="520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7AA9A-9B1A-4360-8720-87A0BF7228B7}" type="datetimeFigureOut">
              <a:rPr lang="en-US" smtClean="0"/>
              <a:t>8/23/26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5A282-ED25-418F-9222-9A5959AE14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58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404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91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400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184" y="0"/>
            <a:ext cx="841370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E17215-E6BE-C6C8-1F90-47CCEB4CE6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2562"/>
          <a:stretch>
            <a:fillRect/>
          </a:stretch>
        </p:blipFill>
        <p:spPr>
          <a:xfrm>
            <a:off x="9349871" y="0"/>
            <a:ext cx="2842129" cy="131849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CE96C0-B65F-A10D-21BA-DA8FC9FF21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2935"/>
          <a:stretch>
            <a:fillRect/>
          </a:stretch>
        </p:blipFill>
        <p:spPr>
          <a:xfrm>
            <a:off x="10363200" y="1035462"/>
            <a:ext cx="1828800" cy="1314703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80208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59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607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69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95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497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57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456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8459F-11BD-4F9D-AF64-95BBB10201AF}" type="datetimeFigureOut">
              <a:rPr lang="en-US" smtClean="0"/>
              <a:t>8/23/26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C12A4-01F7-4CA2-8128-14C7DEE44D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MSIPCMContentMarking" descr="{&quot;HashCode&quot;:-522956323,&quot;Placement&quot;:&quot;Footer&quot;,&quot;Top&quot;:519.343,&quot;Left&quot;:434.047333,&quot;SlideWidth&quot;:960,&quot;SlideHeight&quot;:540}">
            <a:extLst>
              <a:ext uri="{FF2B5EF4-FFF2-40B4-BE49-F238E27FC236}">
                <a16:creationId xmlns:a16="http://schemas.microsoft.com/office/drawing/2014/main" id="{C7309F36-E735-4880-A5C3-82787C9C491A}"/>
              </a:ext>
            </a:extLst>
          </p:cNvPr>
          <p:cNvSpPr txBox="1"/>
          <p:nvPr userDrawn="1"/>
        </p:nvSpPr>
        <p:spPr>
          <a:xfrm>
            <a:off x="5512401" y="6595656"/>
            <a:ext cx="1167199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General Business</a:t>
            </a:r>
          </a:p>
        </p:txBody>
      </p:sp>
    </p:spTree>
    <p:extLst>
      <p:ext uri="{BB962C8B-B14F-4D97-AF65-F5344CB8AC3E}">
        <p14:creationId xmlns:p14="http://schemas.microsoft.com/office/powerpoint/2010/main" val="4194733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25178" y="4053674"/>
            <a:ext cx="61668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>
                <a:solidFill>
                  <a:schemeClr val="bg1"/>
                </a:solidFill>
              </a:rPr>
              <a:t>Chair</a:t>
            </a:r>
            <a:r>
              <a:rPr lang="en-US" sz="2400" dirty="0">
                <a:solidFill>
                  <a:schemeClr val="bg1"/>
                </a:solidFill>
              </a:rPr>
              <a:t>: Mike Sims</a:t>
            </a:r>
          </a:p>
          <a:p>
            <a:pPr algn="ctr"/>
            <a:r>
              <a:rPr lang="en-US" sz="2400" u="sng" dirty="0">
                <a:solidFill>
                  <a:schemeClr val="bg1"/>
                </a:solidFill>
              </a:rPr>
              <a:t>Co-Chair</a:t>
            </a:r>
            <a:r>
              <a:rPr lang="en-US" sz="2400" dirty="0">
                <a:solidFill>
                  <a:schemeClr val="bg1"/>
                </a:solidFill>
              </a:rPr>
              <a:t>: Kapil Dev </a:t>
            </a:r>
            <a:r>
              <a:rPr lang="en-US" sz="2400" dirty="0" err="1">
                <a:solidFill>
                  <a:schemeClr val="bg1"/>
                </a:solidFill>
              </a:rPr>
              <a:t>Sayala</a:t>
            </a:r>
            <a:r>
              <a:rPr lang="en-US" sz="2400" dirty="0">
                <a:solidFill>
                  <a:schemeClr val="bg1"/>
                </a:solidFill>
              </a:rPr>
              <a:t> (SEQENS)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0" y="2792656"/>
            <a:ext cx="599497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Annual dues: $1,500</a:t>
            </a:r>
          </a:p>
          <a:p>
            <a:pPr algn="ctr"/>
            <a:r>
              <a:rPr lang="en-US" sz="3600" b="1" dirty="0">
                <a:ln/>
                <a:solidFill>
                  <a:schemeClr val="accent4"/>
                </a:solidFill>
              </a:rPr>
              <a:t>Small company dues: $500</a:t>
            </a:r>
            <a:endParaRPr lang="en-US" sz="36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97484B-4B91-AEFC-B729-EDF9BF3D4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899" y="92019"/>
            <a:ext cx="8928201" cy="237898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DFF299-9244-3B70-68C3-2E8239279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71" y="2471006"/>
            <a:ext cx="5774807" cy="3089371"/>
          </a:xfrm>
          <a:prstGeom prst="rect">
            <a:avLst/>
          </a:prstGeom>
        </p:spPr>
      </p:pic>
      <p:sp>
        <p:nvSpPr>
          <p:cNvPr id="11" name="5-Point Star 10">
            <a:extLst>
              <a:ext uri="{FF2B5EF4-FFF2-40B4-BE49-F238E27FC236}">
                <a16:creationId xmlns:a16="http://schemas.microsoft.com/office/drawing/2014/main" id="{F6E2E808-2A0D-DF6A-CDCE-64962E832442}"/>
              </a:ext>
            </a:extLst>
          </p:cNvPr>
          <p:cNvSpPr/>
          <p:nvPr/>
        </p:nvSpPr>
        <p:spPr>
          <a:xfrm>
            <a:off x="1734457" y="2389483"/>
            <a:ext cx="263731" cy="242348"/>
          </a:xfrm>
          <a:prstGeom prst="star5">
            <a:avLst/>
          </a:prstGeom>
          <a:solidFill>
            <a:srgbClr val="F3B7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2D46E3D4-8836-DD1A-631D-43CE871E666D}"/>
              </a:ext>
            </a:extLst>
          </p:cNvPr>
          <p:cNvSpPr/>
          <p:nvPr/>
        </p:nvSpPr>
        <p:spPr>
          <a:xfrm>
            <a:off x="2455489" y="3652169"/>
            <a:ext cx="263731" cy="242348"/>
          </a:xfrm>
          <a:prstGeom prst="star5">
            <a:avLst/>
          </a:prstGeom>
          <a:solidFill>
            <a:srgbClr val="F3B7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C50B1140-973C-F9BF-DC3E-38270AFA61F5}"/>
              </a:ext>
            </a:extLst>
          </p:cNvPr>
          <p:cNvSpPr/>
          <p:nvPr/>
        </p:nvSpPr>
        <p:spPr>
          <a:xfrm>
            <a:off x="4037711" y="4226824"/>
            <a:ext cx="263731" cy="242348"/>
          </a:xfrm>
          <a:prstGeom prst="star5">
            <a:avLst/>
          </a:prstGeom>
          <a:solidFill>
            <a:srgbClr val="F3B7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1B730B-8070-86F6-CCFB-2B97609798ED}"/>
              </a:ext>
            </a:extLst>
          </p:cNvPr>
          <p:cNvSpPr/>
          <p:nvPr/>
        </p:nvSpPr>
        <p:spPr>
          <a:xfrm>
            <a:off x="3701143" y="5650335"/>
            <a:ext cx="8187011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“Enhance and foster industrial engagement and support to develop </a:t>
            </a:r>
            <a:r>
              <a:rPr lang="en-US" sz="2000" b="1" u="sng" dirty="0">
                <a:solidFill>
                  <a:schemeClr val="bg1"/>
                </a:solidFill>
                <a:ea typeface="Times New Roman" panose="02020603050405020304" pitchFamily="18" charset="0"/>
              </a:rPr>
              <a:t>programming, education, recognition &amp; awards</a:t>
            </a:r>
            <a:r>
              <a:rPr lang="en-US" sz="2000" b="1" dirty="0">
                <a:solidFill>
                  <a:schemeClr val="bg1"/>
                </a:solidFill>
                <a:ea typeface="Times New Roman" panose="02020603050405020304" pitchFamily="18" charset="0"/>
              </a:rPr>
              <a:t> within the ACS Division of Polymer Chemistry.”</a:t>
            </a:r>
            <a:endParaRPr lang="en-US" sz="2000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18" name="Picture 17" descr="AI Platform for R&amp;D, QC &amp; PLM Data | Uncountable">
            <a:extLst>
              <a:ext uri="{FF2B5EF4-FFF2-40B4-BE49-F238E27FC236}">
                <a16:creationId xmlns:a16="http://schemas.microsoft.com/office/drawing/2014/main" id="{CD47869B-5251-761B-24C9-4943A1214A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313" t="30546" r="11346" b="30035"/>
          <a:stretch>
            <a:fillRect/>
          </a:stretch>
        </p:blipFill>
        <p:spPr>
          <a:xfrm>
            <a:off x="1347898" y="5525497"/>
            <a:ext cx="1789876" cy="466861"/>
          </a:xfrm>
          <a:prstGeom prst="rect">
            <a:avLst/>
          </a:prstGeom>
        </p:spPr>
      </p:pic>
      <p:sp>
        <p:nvSpPr>
          <p:cNvPr id="19" name="5-Point Star 18">
            <a:extLst>
              <a:ext uri="{FF2B5EF4-FFF2-40B4-BE49-F238E27FC236}">
                <a16:creationId xmlns:a16="http://schemas.microsoft.com/office/drawing/2014/main" id="{64B75B89-C687-5430-6B78-5CF02E4FED80}"/>
              </a:ext>
            </a:extLst>
          </p:cNvPr>
          <p:cNvSpPr/>
          <p:nvPr/>
        </p:nvSpPr>
        <p:spPr>
          <a:xfrm>
            <a:off x="1145210" y="5359500"/>
            <a:ext cx="263731" cy="242348"/>
          </a:xfrm>
          <a:prstGeom prst="star5">
            <a:avLst/>
          </a:prstGeom>
          <a:solidFill>
            <a:srgbClr val="F3B7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52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B8C6-74AE-C29D-8F78-681AF112E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184" y="108857"/>
            <a:ext cx="8413701" cy="1325563"/>
          </a:xfrm>
        </p:spPr>
        <p:txBody>
          <a:bodyPr/>
          <a:lstStyle/>
          <a:p>
            <a:r>
              <a:rPr lang="en-US" dirty="0"/>
              <a:t>IAB sponsored activity: NESACS meeting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2017EE-746C-061A-DC7D-930E7210B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11" y="1676400"/>
            <a:ext cx="7989159" cy="457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262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7CBAA4-7D64-4F51-4B50-3C813B2E2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13" y="1747104"/>
            <a:ext cx="7823630" cy="446682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1FE2592-D69F-349C-271F-4216E0C9E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184" y="108857"/>
            <a:ext cx="8413701" cy="1325563"/>
          </a:xfrm>
        </p:spPr>
        <p:txBody>
          <a:bodyPr/>
          <a:lstStyle/>
          <a:p>
            <a:r>
              <a:rPr lang="en-US" dirty="0"/>
              <a:t>IAB sponsored activity: NESACS meeting</a:t>
            </a:r>
          </a:p>
        </p:txBody>
      </p:sp>
    </p:spTree>
    <p:extLst>
      <p:ext uri="{BB962C8B-B14F-4D97-AF65-F5344CB8AC3E}">
        <p14:creationId xmlns:p14="http://schemas.microsoft.com/office/powerpoint/2010/main" val="3222769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9C78232E-1F15-1665-D88D-8C7FB504E1D0}"/>
              </a:ext>
            </a:extLst>
          </p:cNvPr>
          <p:cNvSpPr txBox="1">
            <a:spLocks/>
          </p:cNvSpPr>
          <p:nvPr/>
        </p:nvSpPr>
        <p:spPr>
          <a:xfrm>
            <a:off x="271724" y="136551"/>
            <a:ext cx="10375459" cy="716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2026 IAB Budget Summary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96E8D1-0A1F-F21D-5772-1B9483BA2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28" y="1458687"/>
            <a:ext cx="9671068" cy="46224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9DA74D-EBE9-A5EF-E855-4F549946DD88}"/>
              </a:ext>
            </a:extLst>
          </p:cNvPr>
          <p:cNvSpPr txBox="1"/>
          <p:nvPr/>
        </p:nvSpPr>
        <p:spPr>
          <a:xfrm>
            <a:off x="5347162" y="6161315"/>
            <a:ext cx="5137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vs $12,000 received in 2026 (with some outstanding)</a:t>
            </a:r>
          </a:p>
        </p:txBody>
      </p:sp>
    </p:spTree>
    <p:extLst>
      <p:ext uri="{BB962C8B-B14F-4D97-AF65-F5344CB8AC3E}">
        <p14:creationId xmlns:p14="http://schemas.microsoft.com/office/powerpoint/2010/main" val="1480727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809" y="3196033"/>
            <a:ext cx="10515600" cy="2852737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6" name="Rectangle 5"/>
          <p:cNvSpPr/>
          <p:nvPr/>
        </p:nvSpPr>
        <p:spPr>
          <a:xfrm>
            <a:off x="450680" y="1007270"/>
            <a:ext cx="1132412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accent4"/>
                </a:solidFill>
                <a:effectLst/>
              </a:rPr>
              <a:t>Industrial Advisory Board</a:t>
            </a:r>
          </a:p>
          <a:p>
            <a:pPr algn="ctr"/>
            <a:endParaRPr lang="en-US" sz="36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700809" y="2888452"/>
            <a:ext cx="107903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09FCD81-F3FC-9419-84DE-B8B89AE2F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899" y="1852750"/>
            <a:ext cx="8928201" cy="2378987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99194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5" name="Group 12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5B8DF54-BBC5-4052-B7B0-72D517046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86" y="1441113"/>
            <a:ext cx="4733849" cy="437197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IAB Focuses for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7A565-54F4-41F9-8BDB-79DFE1E30C7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25130" y="268200"/>
            <a:ext cx="5221224" cy="6239661"/>
          </a:xfrm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Maintain programming &amp; awards support</a:t>
            </a:r>
          </a:p>
          <a:p>
            <a:r>
              <a:rPr lang="en-US" sz="3200" dirty="0">
                <a:solidFill>
                  <a:schemeClr val="tx2"/>
                </a:solidFill>
              </a:rPr>
              <a:t>Deliver on member company initiatives</a:t>
            </a:r>
          </a:p>
          <a:p>
            <a:pPr lvl="1"/>
            <a:r>
              <a:rPr lang="en-US" sz="3200" dirty="0">
                <a:solidFill>
                  <a:schemeClr val="tx2"/>
                </a:solidFill>
              </a:rPr>
              <a:t>IAB Networking Sessions</a:t>
            </a:r>
          </a:p>
          <a:p>
            <a:pPr lvl="1"/>
            <a:r>
              <a:rPr lang="en-US" sz="3200" dirty="0">
                <a:solidFill>
                  <a:schemeClr val="tx2"/>
                </a:solidFill>
              </a:rPr>
              <a:t>IAB Meetings</a:t>
            </a:r>
          </a:p>
          <a:p>
            <a:r>
              <a:rPr lang="en-US" sz="3200" dirty="0">
                <a:solidFill>
                  <a:schemeClr val="tx2"/>
                </a:solidFill>
              </a:rPr>
              <a:t>Integrate smaller company members</a:t>
            </a:r>
          </a:p>
          <a:p>
            <a:r>
              <a:rPr lang="en-US" sz="3200" dirty="0">
                <a:solidFill>
                  <a:schemeClr val="tx2"/>
                </a:solidFill>
              </a:rPr>
              <a:t>Support local events</a:t>
            </a:r>
          </a:p>
          <a:p>
            <a:r>
              <a:rPr lang="en-US" sz="3200" dirty="0">
                <a:solidFill>
                  <a:schemeClr val="tx2"/>
                </a:solidFill>
              </a:rPr>
              <a:t>Create opportunities for IAB membership value</a:t>
            </a:r>
          </a:p>
        </p:txBody>
      </p:sp>
    </p:spTree>
    <p:extLst>
      <p:ext uri="{BB962C8B-B14F-4D97-AF65-F5344CB8AC3E}">
        <p14:creationId xmlns:p14="http://schemas.microsoft.com/office/powerpoint/2010/main" val="396423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68398-DCA3-AD5D-BC04-4EFF4E40F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184" y="185058"/>
            <a:ext cx="8413701" cy="1325563"/>
          </a:xfrm>
        </p:spPr>
        <p:txBody>
          <a:bodyPr/>
          <a:lstStyle/>
          <a:p>
            <a:r>
              <a:rPr lang="en-US" dirty="0"/>
              <a:t>Fall 2026 IAB programming at-a-glance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CC1EAB-7AE9-7682-C02D-AA5798844272}"/>
              </a:ext>
            </a:extLst>
          </p:cNvPr>
          <p:cNvSpPr txBox="1"/>
          <p:nvPr/>
        </p:nvSpPr>
        <p:spPr>
          <a:xfrm>
            <a:off x="642257" y="1817914"/>
            <a:ext cx="1002973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Monday 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Industrial Innovations in Polymer Science symposium, S401bc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Monday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Industrial Polymer Scientist Award in honor of Kim Chaffin, S401bc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Tuesday 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IAB Business Meeting, </a:t>
            </a:r>
            <a:r>
              <a:rPr lang="en-US" dirty="0" err="1">
                <a:solidFill>
                  <a:schemeClr val="bg1"/>
                </a:solidFill>
              </a:rPr>
              <a:t>Brûlée</a:t>
            </a:r>
            <a:r>
              <a:rPr lang="en-US" dirty="0">
                <a:solidFill>
                  <a:schemeClr val="bg1"/>
                </a:solidFill>
              </a:rPr>
              <a:t>, 8 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Celebrating 150 Years of Industry-Academia Collaboration symposium, W193a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Tuesday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Celebrating 150 Years of Industry-Academia Collaboration symposium, W193a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IAB Networking Reception (co-hosted with the 150 Years symposium), VU Rooftop, 5:30 pm – 7:30 pm</a:t>
            </a:r>
          </a:p>
        </p:txBody>
      </p:sp>
    </p:spTree>
    <p:extLst>
      <p:ext uri="{BB962C8B-B14F-4D97-AF65-F5344CB8AC3E}">
        <p14:creationId xmlns:p14="http://schemas.microsoft.com/office/powerpoint/2010/main" val="1816780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11F06-60D9-E85A-CAE6-8FF689CD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2026 Programming Highlights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81B6F3-7E55-E265-9504-365410FDE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43" y="1482497"/>
            <a:ext cx="8196942" cy="461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8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3D2E7-C6BB-0784-3D7C-121DD5860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2026 Programming Highlights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68702D-B909-E14E-6FBE-657758CF0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84" y="1568729"/>
            <a:ext cx="7772400" cy="437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35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90E85-7048-A5B0-FC47-098156D2B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structure for IIPS organizing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C0ED09-0376-0D1B-C6ED-F4AF44B0AF9D}"/>
              </a:ext>
            </a:extLst>
          </p:cNvPr>
          <p:cNvSpPr txBox="1"/>
          <p:nvPr/>
        </p:nvSpPr>
        <p:spPr>
          <a:xfrm>
            <a:off x="433401" y="1752600"/>
            <a:ext cx="95270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Goal</a:t>
            </a:r>
            <a:r>
              <a:rPr lang="en-US" dirty="0">
                <a:solidFill>
                  <a:schemeClr val="bg1"/>
                </a:solidFill>
              </a:rPr>
              <a:t>: permanently solve prior challenges with IIPS organizing, and create new opportunities for IAB member involvement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New system</a:t>
            </a:r>
            <a:r>
              <a:rPr lang="en-US" dirty="0">
                <a:solidFill>
                  <a:schemeClr val="bg1"/>
                </a:solidFill>
              </a:rPr>
              <a:t>: Yearly rotation of 3 IIPS organizers – One former organizer, IAB co-chair, one new organizer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2027 IIPS Organizers</a:t>
            </a:r>
          </a:p>
        </p:txBody>
      </p:sp>
      <p:pic>
        <p:nvPicPr>
          <p:cNvPr id="5" name="Picture 4" descr="Image of Elizabeth Murphy, winner of the 2025 Henkel Award">
            <a:extLst>
              <a:ext uri="{FF2B5EF4-FFF2-40B4-BE49-F238E27FC236}">
                <a16:creationId xmlns:a16="http://schemas.microsoft.com/office/drawing/2014/main" id="{B16965E9-82C2-6BC7-30AE-7483B135E3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07" r="15707"/>
          <a:stretch>
            <a:fillRect/>
          </a:stretch>
        </p:blipFill>
        <p:spPr>
          <a:xfrm>
            <a:off x="1297214" y="4008671"/>
            <a:ext cx="1837871" cy="1837871"/>
          </a:xfrm>
          <a:prstGeom prst="ellipse">
            <a:avLst/>
          </a:prstGeom>
        </p:spPr>
      </p:pic>
      <p:pic>
        <p:nvPicPr>
          <p:cNvPr id="6" name="Picture 5" descr="Joe Hassler - Graduate Research And Teaching Assistant at University of  Minnesota | LinkedIn">
            <a:extLst>
              <a:ext uri="{FF2B5EF4-FFF2-40B4-BE49-F238E27FC236}">
                <a16:creationId xmlns:a16="http://schemas.microsoft.com/office/drawing/2014/main" id="{EC35C346-61F7-A89C-BF5C-7C8E1AD9C5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462237" y="4008670"/>
            <a:ext cx="1837872" cy="1837872"/>
          </a:xfrm>
          <a:prstGeom prst="ellipse">
            <a:avLst/>
          </a:prstGeom>
        </p:spPr>
      </p:pic>
      <p:pic>
        <p:nvPicPr>
          <p:cNvPr id="7" name="Picture 6" descr="Mayuri Porwal, Ph.D.">
            <a:extLst>
              <a:ext uri="{FF2B5EF4-FFF2-40B4-BE49-F238E27FC236}">
                <a16:creationId xmlns:a16="http://schemas.microsoft.com/office/drawing/2014/main" id="{F63E16EA-CEFF-19AF-A5F5-5DBC313CB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7261" y="4008670"/>
            <a:ext cx="1842405" cy="1842405"/>
          </a:xfrm>
          <a:prstGeom prst="ellipse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B26FF2-3DA8-AF33-AF8A-4F75D5240B1B}"/>
              </a:ext>
            </a:extLst>
          </p:cNvPr>
          <p:cNvSpPr txBox="1"/>
          <p:nvPr/>
        </p:nvSpPr>
        <p:spPr>
          <a:xfrm>
            <a:off x="1284194" y="5976257"/>
            <a:ext cx="1863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Elizabeth Murphy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Dow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2848AC-F9DE-E1C5-2719-A8BEAE07AC3E}"/>
              </a:ext>
            </a:extLst>
          </p:cNvPr>
          <p:cNvSpPr txBox="1"/>
          <p:nvPr/>
        </p:nvSpPr>
        <p:spPr>
          <a:xfrm>
            <a:off x="4756642" y="5976257"/>
            <a:ext cx="1249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Joe Hassler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Medtronic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85A9E-9732-996A-2182-57AC869ADA75}"/>
              </a:ext>
            </a:extLst>
          </p:cNvPr>
          <p:cNvSpPr txBox="1"/>
          <p:nvPr/>
        </p:nvSpPr>
        <p:spPr>
          <a:xfrm>
            <a:off x="7756131" y="5976256"/>
            <a:ext cx="1584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Mayuri Porwal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</a:rPr>
              <a:t>Qnity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690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E73D6-B199-A737-4E39-4CE8FAF02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Award Spotlight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33E4A4-9062-37F8-4A7B-FD97D3D7F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528125"/>
            <a:ext cx="8567057" cy="455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7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D8293-7F15-B9C0-E897-99A1C61C4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Award Spotlight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ED26C1-0694-40E3-D0CC-828E68CFE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43" y="1226640"/>
            <a:ext cx="8665029" cy="515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9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9C78232E-1F15-1665-D88D-8C7FB504E1D0}"/>
              </a:ext>
            </a:extLst>
          </p:cNvPr>
          <p:cNvSpPr txBox="1">
            <a:spLocks/>
          </p:cNvSpPr>
          <p:nvPr/>
        </p:nvSpPr>
        <p:spPr>
          <a:xfrm>
            <a:off x="271724" y="136551"/>
            <a:ext cx="10375459" cy="716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IAB Budget Overview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EE9818-1C3B-E69B-357B-D179C716C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480457"/>
            <a:ext cx="6901376" cy="445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625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6723</TotalTime>
  <Words>259</Words>
  <Application>Microsoft Macintosh PowerPoint</Application>
  <PresentationFormat>Widescreen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IAB Focuses for 2026</vt:lpstr>
      <vt:lpstr>Fall 2026 IAB programming at-a-glance</vt:lpstr>
      <vt:lpstr>Fall 2026 Programming Highlights</vt:lpstr>
      <vt:lpstr>Fall 2026 Programming Highlights </vt:lpstr>
      <vt:lpstr>New structure for IIPS organizing</vt:lpstr>
      <vt:lpstr>Award Spotlight</vt:lpstr>
      <vt:lpstr>Award Spotlight</vt:lpstr>
      <vt:lpstr>PowerPoint Presentation</vt:lpstr>
      <vt:lpstr>IAB sponsored activity: NESACS meeting</vt:lpstr>
      <vt:lpstr>IAB sponsored activity: NESACS meeting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 Industrial Advisory Board</dc:title>
  <dc:creator>Lesia Linkous Pristas</dc:creator>
  <cp:lastModifiedBy>Sims, Michael</cp:lastModifiedBy>
  <cp:revision>126</cp:revision>
  <cp:lastPrinted>2021-08-11T15:07:51Z</cp:lastPrinted>
  <dcterms:created xsi:type="dcterms:W3CDTF">2019-03-21T17:42:19Z</dcterms:created>
  <dcterms:modified xsi:type="dcterms:W3CDTF">2026-08-25T13:09:07Z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aac0ad3-18d9-49e9-a80d-c985041778ba_Enabled">
    <vt:lpwstr>true</vt:lpwstr>
  </property>
  <property fmtid="{D5CDD505-2E9C-101B-9397-08002B2CF9AE}" pid="3" name="MSIP_Label_3aac0ad3-18d9-49e9-a80d-c985041778ba_SetDate">
    <vt:lpwstr>2022-07-29T20:14:44Z</vt:lpwstr>
  </property>
  <property fmtid="{D5CDD505-2E9C-101B-9397-08002B2CF9AE}" pid="4" name="MSIP_Label_3aac0ad3-18d9-49e9-a80d-c985041778ba_Method">
    <vt:lpwstr>Standard</vt:lpwstr>
  </property>
  <property fmtid="{D5CDD505-2E9C-101B-9397-08002B2CF9AE}" pid="5" name="MSIP_Label_3aac0ad3-18d9-49e9-a80d-c985041778ba_Name">
    <vt:lpwstr>General Business</vt:lpwstr>
  </property>
  <property fmtid="{D5CDD505-2E9C-101B-9397-08002B2CF9AE}" pid="6" name="MSIP_Label_3aac0ad3-18d9-49e9-a80d-c985041778ba_SiteId">
    <vt:lpwstr>c3e32f53-cb7f-4809-968d-1cc4ccc785fe</vt:lpwstr>
  </property>
  <property fmtid="{D5CDD505-2E9C-101B-9397-08002B2CF9AE}" pid="7" name="MSIP_Label_3aac0ad3-18d9-49e9-a80d-c985041778ba_ActionId">
    <vt:lpwstr>8bc4ed34-8d51-45a3-beeb-e2b6299b5efe</vt:lpwstr>
  </property>
  <property fmtid="{D5CDD505-2E9C-101B-9397-08002B2CF9AE}" pid="8" name="MSIP_Label_3aac0ad3-18d9-49e9-a80d-c985041778ba_ContentBits">
    <vt:lpwstr>2</vt:lpwstr>
  </property>
</Properties>
</file>